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BE410-EC55-1C43-C4C6-91E6C79402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20A5098-FE22-6F6A-3A83-9211987C6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DA6D3E9-DA4F-D7A2-709F-2CE5AAA4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F1D4F4-1A5A-733E-824B-2B7D22A63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9F14A2-3F94-EAF4-903E-8EF6F6B0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25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4EF2B8-9304-49AE-0134-7A8961DA1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2FEBE8-46A6-F776-C0FC-AA4766826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71B6FD-9306-6798-2505-F967F1222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438C4D-AD3D-5E41-05D1-0B46AF5F3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7BC255-19C4-E0A6-069E-BC00A77B1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27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10D3BC2-8A32-92ED-FD6B-C08387275C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905CCE-0846-07A4-91E4-ED79FD73C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6D7500-ADD2-AE6D-3037-BAA4182CF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EDFC65-1D01-DCE2-A983-47D8B058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5F014D-C5C8-2E69-1FE6-51DEB06CA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5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75C39A-88DA-3A48-0538-03550EF0F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0F40B8-2390-3F80-E6D5-ED2CC7E05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47C281-5DCF-03E7-D3F5-AF6533421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792B5D-581A-D6F5-86C8-33541805D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0EF0AB-221E-7AA3-4ABA-6264B285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45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D6CE0D-9125-4C33-413E-64ACA6251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AAB7A6-B0F0-A9E2-7B6B-97415EDB9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447E74-B8AE-3411-F2AA-D833C0E12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AADFDE-C132-94EA-4C68-0167FFD0A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E6533A-6CD9-1256-CB85-B163CB33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83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AEC02D-64FB-5B8B-DB19-1E2078A60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72C9A6-1535-5C22-ABE3-E813033E69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15BF047-A81D-74E7-A410-0D2005F1C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65C44B7-4089-75F3-933E-1C1FDF1A3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503B04-AACA-9B9F-B2A7-C67B08CAA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789D52-3A67-33D1-2F78-BC4146A05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67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F2365F-687C-4E2C-0CD3-9F59AACEB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2784D3-D266-031E-DD80-6216E8895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6D32A3-5BE6-CBF7-5367-31096DAC3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CA16AC6-EE99-067E-D893-D403624160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9B85748-C58D-754F-B537-7F81E658EB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E1599C0-F289-4B70-4C52-8D7089BCB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BD96491-DC8E-3ECA-4F60-D3240E5A9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F8FE422-5681-3728-FF7C-EC0456F84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28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AF047B-3D9D-65C9-B0A3-B7B897A84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2318656-5B0F-AD3D-D89E-83B1841E2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80DCE72-2A74-8A6E-C858-730DC470C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278D7AB-CFCC-04CB-9E90-09878661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32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F793D69-C856-37AF-64D2-7412C55FC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3F7C6DA-6FF9-4BD8-D5D0-E3F12258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6CAB0DC-80B4-9BAB-26C7-24631B715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91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608CAD-5B25-11D0-34CA-C58581EBA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0ED4CD-3981-2CCA-5E96-8D8F266C6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11504B-C28E-DA91-463A-101A204C5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7B0E50-F3EE-416C-4958-6CA2E3ED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9F5807-A229-C703-2FA3-12FCA4C67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714DA-4AC0-33A0-29EF-4276470B4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944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4E0F8-E19F-E0B6-9DD8-E68E804A7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AF8F08-C282-9765-1066-1A660E851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713F49-BC48-1A81-F0FE-E9A8963FF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956527-F670-5833-1AB3-337548C1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A769B0-06B5-7C0C-A403-D9C7658D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B3EDDD-6158-D8B7-8C45-0F517DD7A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13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32E2E2-4EA6-CC00-9DA2-B7FD04228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39FD7B-C4D2-DFFF-568E-FEC5DED5E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827649-ABBF-21AC-C48C-21CBFEE428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8F9D5-775E-4AAC-BA59-69FB8AF611C8}" type="datetimeFigureOut">
              <a:rPr lang="ru-RU" smtClean="0"/>
              <a:t>17.06.2025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012BE5-ECB8-62B1-33C5-0BE5C6946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4A76E9-EBF1-33C6-BEC6-D3B097ADA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B88FC-F4A5-46A4-92C4-5F08CDE64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23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48D11-D6C7-FD2E-11BD-175BB2C314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ru-RU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6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Примеры решения задач по теме</a:t>
            </a:r>
            <a:r>
              <a:rPr lang="ru-RU" sz="31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ru-RU" sz="31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100" b="1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1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Рынок ценных бумаг»:</a:t>
            </a:r>
            <a:br>
              <a:rPr lang="ru-RU" sz="4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50B20E-D395-5D02-96FF-20271A4B5B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23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628B8A5-6164-D515-F72F-175A9EFE5777}"/>
              </a:ext>
            </a:extLst>
          </p:cNvPr>
          <p:cNvSpPr txBox="1"/>
          <p:nvPr/>
        </p:nvSpPr>
        <p:spPr>
          <a:xfrm>
            <a:off x="304799" y="258496"/>
            <a:ext cx="10986053" cy="5997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</a:tabLst>
            </a:pPr>
            <a:r>
              <a:rPr lang="ru-RU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ДОХОДНОСТИ АКЦИЙ 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Определите совокупную доходность акции, если известно, что акция приобретена по номинальной стоимости 100 руб. при ставке дивиденда 12,0% годовых. Рыночная стоимость акции через год после выпуска составила 130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 = (100*0,12 +(130-100))/100*100% = 42%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2.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Уставный капитал АО в сумме 1000,0 тыс. руб. разделен на обыкновенные и привилегированные акции номинальной стоимостью 10 руб. По привилегированным акциям дивиденд предусмотрен в размере 14% к номинальной стоимости. Какие дивиденды могут быть объявлены по обыкновенным акциям, если на выплату дивидендов Совет директоров рекомендует направить 785,0 тыс. руб. чистой прибыли?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Кол-во акций. = 1000000,0/10 =100000,0 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Кол-во акций пр. 100000,0 * 0,25 = 25000 акций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Дивиденды Апр. = 10,0 * 0,14 * 25000,0 = 35000,0 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Дивиденды А о. =( 785000,0- 35000,0)/ 75000 = 10,0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791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5F1CD1-2088-DE1B-64E8-C8B8ADAA4727}"/>
              </a:ext>
            </a:extLst>
          </p:cNvPr>
          <p:cNvSpPr txBox="1"/>
          <p:nvPr/>
        </p:nvSpPr>
        <p:spPr>
          <a:xfrm>
            <a:off x="742122" y="722757"/>
            <a:ext cx="10800520" cy="6143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</a:tabLst>
            </a:pPr>
            <a:r>
              <a:rPr lang="ru-RU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ДОХОДНОСТИ ОБЛИГАЦИИ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Номинал облигации 100 руб., фиксированная купонная ставка  18%, рыночная цена облигации 120 руб. Рассчитайте текущую доходность облигации и доходность к погашению.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Эт = 100,0*0,18/100,0 = 0,18 (18%)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 =( (100,0*0,18) + (120,0-100,0))/100,0 = 0,36 (36%) 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2.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630555" algn="l"/>
              </a:tabLs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Определите доходность к погашению пятилетней облигации, если известно, что купонный доход по ней составляет 20% годовых, а ее продажа осуществлена со скидкой 15%.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 = (1*0,2 * 5 +0,15)/0,85/5= 0,27 или 27%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40385" algn="l"/>
                <a:tab pos="630555" algn="l"/>
              </a:tabLs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28041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B1D9B2-3EFD-4BA9-65A1-B61B890FE98F}"/>
              </a:ext>
            </a:extLst>
          </p:cNvPr>
          <p:cNvSpPr txBox="1"/>
          <p:nvPr/>
        </p:nvSpPr>
        <p:spPr>
          <a:xfrm>
            <a:off x="490330" y="220541"/>
            <a:ext cx="9912626" cy="5901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ДОХОДНОСТИ ИНВЕСТИЦИОННОГО ПОРТФЕЛЯ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Инвестор приобрел 7 акций компании А, 6 акций компании В, 10 акций компании С, с равными курсовыми стоимостями. Спустя полгода совокупная стоимость указанного портфеля акций увеличилась на 18%, при этом курсовая стоимость акции А упала на 12%, а прирост акции С оказался в 1,5 раза больше прироста стоимости акции В. Рассчитайте рост стоимости акций В.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2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Стоимость первоначального портфеля:</a:t>
            </a: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* 7+ 1* 6+1*10 = 1* 23 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arenR"/>
            </a:pPr>
            <a:r>
              <a:rPr lang="ru-RU" sz="2000" i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Изменение стоимости инвестиционного портфеля: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1(1 -0,12) * 7 + 1(1+Х) * 6 + 1(1 +1,5 Х) * 10 =1*(1+0,18) *23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algn="just">
              <a:lnSpc>
                <a:spcPct val="107000"/>
              </a:lnSpc>
              <a:spcAft>
                <a:spcPts val="800"/>
              </a:spcAft>
            </a:pP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 = 0,237 </a:t>
            </a:r>
            <a:r>
              <a:rPr lang="ru-RU" sz="2000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23,7</a:t>
            </a:r>
            <a:r>
              <a:rPr lang="ru-RU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 - рост стоимости акции В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1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49123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F5FE88-693A-7B30-C692-5E3A13142285}"/>
              </a:ext>
            </a:extLst>
          </p:cNvPr>
          <p:cNvSpPr txBox="1"/>
          <p:nvPr/>
        </p:nvSpPr>
        <p:spPr>
          <a:xfrm>
            <a:off x="609599" y="390634"/>
            <a:ext cx="9978887" cy="5841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2.</a:t>
            </a:r>
            <a:endParaRPr kumimoji="0" lang="ru-RU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Стоимость инвестиционного портфеля на начало года составила 10 млн. руб., на конец года – 12 млн. руб.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Рассчитать доходность инвестиционного портфеля при условии оплаты услуг управляющего 2 % от среднегодовой стоимости портфеля; комиссия управляющего за успех (с дохода) – 20%.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по портфелю: 12-10 =2 (млн. 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Доходность = 2/10 *100%= 20% (без оплаты услуг управляющего);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учетом издержек на доверительное управление: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комиссия управляющему: 2 * 0,2 = 0,4 (млн. руб.);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оплата услуг: (10+12)/2 * 0,02 = 0,02 (млн. руб.);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совокупные издержки = 0,420 (</a:t>
            </a:r>
            <a:r>
              <a:rPr kumimoji="0" lang="ru-RU" sz="20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г) доходность: (2,0 - 0,42)/10,0 * 100% = 15,8%.</a:t>
            </a:r>
            <a:endParaRPr kumimoji="0" lang="ru-RU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860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5197B7-9D68-B4D4-B9E8-DF07FD46FB5B}"/>
              </a:ext>
            </a:extLst>
          </p:cNvPr>
          <p:cNvSpPr txBox="1"/>
          <p:nvPr/>
        </p:nvSpPr>
        <p:spPr>
          <a:xfrm>
            <a:off x="781877" y="258393"/>
            <a:ext cx="10151165" cy="6656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 ДОХОДА ПО ОПЦИОНАМ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Опцион КОЛЛ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1.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Инвестор купил 3-месячный опцион колл на акции с ценой исполнения (страйк) 100 руб. за 5 руб. К моменту окончания контракта цена спот акции составила: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вариант 1–120 руб. 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вариант 2–103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вариант 3–80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финансовый результат по контракту.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</a:t>
            </a: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формуле: </a:t>
            </a: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ФР= </a:t>
            </a:r>
            <a:r>
              <a:rPr lang="ru-RU" b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Цспот</a:t>
            </a: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b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Цстрайк</a:t>
            </a: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Премия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120–100-5 =15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103–100 -5 = -2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Опцион не исполняется. Финансовый результат – убыток – 5 руб.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9775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E26D7C-0707-5CCB-AD9B-75CAD794B401}"/>
              </a:ext>
            </a:extLst>
          </p:cNvPr>
          <p:cNvSpPr txBox="1"/>
          <p:nvPr/>
        </p:nvSpPr>
        <p:spPr>
          <a:xfrm>
            <a:off x="318051" y="309823"/>
            <a:ext cx="10893287" cy="6153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Опцион ПУТ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1.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Инвестор продал 3-месячный опцион пут на акции с ценой исполнения (страйк) 100 руб. за 5 руб. К моменту окончания контракта цена спот составила 108 руб. Определить финансовый результат инвестора.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контракт – не исполнен.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2.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Инвестор купил 3-месячный опцион пут на акции с ценой исполнения (страйк) 100 руб. за 5 руб. К моменту окончания контракта цена спот составила: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вариант1 - 80 руб.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вариант 2–98 руб.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вариант 3–120 руб.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 финансовый результат инвестора.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</a:t>
            </a: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 формуле</a:t>
            </a: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ФР= Ц страйк – Ц спот – премия.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100–80–5 = 15 руб.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100–98–5 = -3 руб. (убыток).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u-R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Опцион не исполняется, так как цена спот (фактическая рыночная цена) выше цены страйк.</a:t>
            </a:r>
            <a:endParaRPr kumimoji="0" lang="ru-RU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017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812</Words>
  <Application>Microsoft Office PowerPoint</Application>
  <PresentationFormat>Широкоэкранный</PresentationFormat>
  <Paragraphs>78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    Примеры решения задач по теме:  «Рынок ценных бумаг»: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Примеры решения задач по теме:  «Рынок ценных бумаг»: </dc:title>
  <dc:creator>Глушкова Наталья Борисовна</dc:creator>
  <cp:lastModifiedBy>Глушкова Наталья Борисовна</cp:lastModifiedBy>
  <cp:revision>3</cp:revision>
  <dcterms:created xsi:type="dcterms:W3CDTF">2024-03-21T12:46:10Z</dcterms:created>
  <dcterms:modified xsi:type="dcterms:W3CDTF">2025-06-17T17:10:32Z</dcterms:modified>
</cp:coreProperties>
</file>