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7" r:id="rId14"/>
    <p:sldId id="275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B868F5E-C9DE-4361-BD2F-239AC0012D88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7ED1210-0B40-491A-8798-D5F788F94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459" y="-500063"/>
            <a:ext cx="10458450" cy="7858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32" y="962012"/>
            <a:ext cx="7920880" cy="1894362"/>
          </a:xfrm>
        </p:spPr>
        <p:txBody>
          <a:bodyPr>
            <a:noAutofit/>
          </a:bodyPr>
          <a:lstStyle/>
          <a:p>
            <a:pPr algn="ctr"/>
            <a:r>
              <a:rPr lang="ru-RU" sz="2800" cap="none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Концепт бизнес-план</a:t>
            </a:r>
            <a:br>
              <a:rPr lang="ru-RU" sz="2800" cap="none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cap="none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внедрению услуги </a:t>
            </a:r>
            <a:r>
              <a:rPr lang="ru-RU" sz="2800" cap="none" dirty="0" err="1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винилография</a:t>
            </a:r>
            <a:r>
              <a:rPr lang="ru-RU" sz="2800" cap="none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автомобили на базе </a:t>
            </a:r>
            <a:r>
              <a:rPr lang="ru-RU" sz="2800" cap="none" dirty="0" err="1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стайлинг</a:t>
            </a:r>
            <a:r>
              <a:rPr lang="ru-RU" sz="2800" cap="none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студии </a:t>
            </a:r>
            <a:r>
              <a:rPr lang="ru-RU" sz="2800" cap="none" dirty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2800" cap="none" dirty="0" err="1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ReFormaStyling</a:t>
            </a:r>
            <a:r>
              <a:rPr lang="ru-RU" sz="2800" cap="none" dirty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sz="2800" cap="none" dirty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cap="none" dirty="0">
              <a:ln w="1905">
                <a:solidFill>
                  <a:srgbClr val="00206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14790" y="5013176"/>
            <a:ext cx="5425762" cy="1491036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/>
              <a:t>Подготовили разработчики проекта </a:t>
            </a:r>
          </a:p>
          <a:p>
            <a:r>
              <a:rPr lang="ru-RU" i="1" dirty="0" smtClean="0"/>
              <a:t> Мельникова А.Н.</a:t>
            </a:r>
          </a:p>
          <a:p>
            <a:r>
              <a:rPr lang="ru-RU" i="1" dirty="0" smtClean="0"/>
              <a:t>Федорова О.Г.</a:t>
            </a:r>
          </a:p>
          <a:p>
            <a:r>
              <a:rPr lang="ru-RU" i="1" dirty="0" err="1" smtClean="0"/>
              <a:t>Масягина</a:t>
            </a:r>
            <a:r>
              <a:rPr lang="ru-RU" i="1" dirty="0" smtClean="0"/>
              <a:t> А.В.</a:t>
            </a:r>
          </a:p>
          <a:p>
            <a:r>
              <a:rPr lang="ru-RU" i="1" dirty="0" smtClean="0"/>
              <a:t>Научный руководитель: К.Э.Н. , доцент </a:t>
            </a:r>
          </a:p>
          <a:p>
            <a:r>
              <a:rPr lang="ru-RU" i="1" dirty="0" smtClean="0"/>
              <a:t>Щербаков Алексей Владимирович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10982" y="-23029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Министерство образования и науки </a:t>
            </a:r>
          </a:p>
          <a:p>
            <a:pPr algn="ctr"/>
            <a:r>
              <a:rPr lang="ru-RU" sz="1600" dirty="0" smtClean="0"/>
              <a:t>ФГБОУ ВО Тверской Государственный Университет</a:t>
            </a:r>
            <a:endParaRPr lang="ru-RU" sz="1600" dirty="0"/>
          </a:p>
        </p:txBody>
      </p:sp>
      <p:pic>
        <p:nvPicPr>
          <p:cNvPr id="1027" name="Picture 3" descr="C:\Users\User\Desktop\55521e7348c0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83" y="2865482"/>
            <a:ext cx="3568975" cy="2666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vg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490" y="2996952"/>
            <a:ext cx="4030137" cy="1841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8435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7467600" cy="1143000"/>
          </a:xfrm>
        </p:spPr>
        <p:txBody>
          <a:bodyPr/>
          <a:lstStyle/>
          <a:p>
            <a:r>
              <a:rPr lang="ru-RU" dirty="0" smtClean="0"/>
              <a:t>Организационный 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7467600" cy="4873752"/>
          </a:xfrm>
        </p:spPr>
        <p:txBody>
          <a:bodyPr/>
          <a:lstStyle/>
          <a:p>
            <a:r>
              <a:rPr lang="ru-RU" dirty="0" smtClean="0"/>
              <a:t>Наименование организации внедрения бизнес проекта: «</a:t>
            </a:r>
            <a:r>
              <a:rPr lang="en-US" dirty="0" err="1" smtClean="0"/>
              <a:t>ReFormaStyling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Адрес: Санкт-Петербург, </a:t>
            </a:r>
            <a:r>
              <a:rPr lang="ru-RU" dirty="0" err="1"/>
              <a:t>З</a:t>
            </a:r>
            <a:r>
              <a:rPr lang="ru-RU" dirty="0" err="1" smtClean="0"/>
              <a:t>аусадебная</a:t>
            </a:r>
            <a:r>
              <a:rPr lang="ru-RU" dirty="0" smtClean="0"/>
              <a:t> улица, дом 31</a:t>
            </a:r>
          </a:p>
          <a:p>
            <a:r>
              <a:rPr lang="ru-RU" dirty="0" smtClean="0"/>
              <a:t>Дата основания:2009 год.</a:t>
            </a:r>
          </a:p>
          <a:p>
            <a:r>
              <a:rPr lang="ru-RU" dirty="0" smtClean="0"/>
              <a:t>Руководитель: директор студии </a:t>
            </a:r>
            <a:r>
              <a:rPr lang="ru-RU" dirty="0" err="1" smtClean="0"/>
              <a:t>Морев</a:t>
            </a:r>
            <a:r>
              <a:rPr lang="ru-RU" dirty="0" smtClean="0"/>
              <a:t> Валерий Иванович юрист.</a:t>
            </a:r>
          </a:p>
          <a:p>
            <a:r>
              <a:rPr lang="ru-RU" dirty="0" smtClean="0"/>
              <a:t>Организационная структура: линейная.</a:t>
            </a:r>
          </a:p>
          <a:p>
            <a:endParaRPr lang="ru-RU" dirty="0" smtClean="0"/>
          </a:p>
        </p:txBody>
      </p:sp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55954"/>
            <a:ext cx="3600400" cy="24020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0197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56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7467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Организационный </a:t>
            </a:r>
            <a:r>
              <a:rPr lang="ru-RU" dirty="0" err="1" smtClean="0"/>
              <a:t>план:персонал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7467600" cy="487375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 сегодняшний день в </a:t>
            </a:r>
            <a:r>
              <a:rPr lang="en-US" sz="2000" dirty="0" err="1" smtClean="0"/>
              <a:t>ReFormaStyling</a:t>
            </a:r>
            <a:r>
              <a:rPr lang="ru-RU" sz="2000" dirty="0" smtClean="0"/>
              <a:t>»</a:t>
            </a:r>
          </a:p>
          <a:p>
            <a:pPr marL="0" indent="0">
              <a:buNone/>
            </a:pPr>
            <a:r>
              <a:rPr lang="ru-RU" sz="2000" dirty="0"/>
              <a:t>н</a:t>
            </a:r>
            <a:r>
              <a:rPr lang="ru-RU" sz="2000" dirty="0" smtClean="0"/>
              <a:t>асчитывается около 15 сотрудников.</a:t>
            </a:r>
          </a:p>
          <a:p>
            <a:pPr marL="0" indent="0">
              <a:buNone/>
            </a:pPr>
            <a:r>
              <a:rPr lang="ru-RU" sz="2000" dirty="0" smtClean="0"/>
              <a:t>Персонал для оказания услуг студии может не иметь опыта работы и профильного образования, так как для каждого работника будет проводится специальное обучение по всем направлениям работы студии. Сотрудники, работающие с оборудованием и материалами, проходят технологическое обучение всем процессам в течение 14 дней. </a:t>
            </a:r>
          </a:p>
          <a:p>
            <a:pPr marL="0" indent="0">
              <a:buNone/>
            </a:pPr>
            <a:r>
              <a:rPr lang="ru-RU" sz="2000" dirty="0" smtClean="0"/>
              <a:t>Средняя заработная плата сотрудника , выполняющего услугу </a:t>
            </a:r>
            <a:r>
              <a:rPr lang="ru-RU" sz="2000" dirty="0" err="1" smtClean="0"/>
              <a:t>винилография</a:t>
            </a:r>
            <a:r>
              <a:rPr lang="ru-RU" sz="2000" dirty="0" smtClean="0"/>
              <a:t> составляет 35000 рублей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42" name="Picture 2" descr="Картинки по запросу наклейка виниловых плено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605131"/>
            <a:ext cx="3600400" cy="24002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1218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56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367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Страхование рисков</a:t>
            </a:r>
            <a:endParaRPr lang="ru-RU" sz="40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600200"/>
            <a:ext cx="7313240" cy="456510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 целях оценки устойчивости и эффективности проекта в условиях неопределенности и риска нами применена укрупненная оценка устойчивости.</a:t>
            </a:r>
          </a:p>
          <a:p>
            <a:pPr marL="0" indent="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	Размер поправки на риск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недополучения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предусмотренных проектом доходов принят равным 5%, что соответствует цели проекта- производства и продвижения на рынок новой продукции.</a:t>
            </a:r>
          </a:p>
          <a:p>
            <a:pPr marL="0" indent="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Коэффициент поправки  на риск низкий 3-5%.</a:t>
            </a:r>
          </a:p>
          <a:p>
            <a:pPr marL="0" indent="0">
              <a:buNone/>
            </a:pP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05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56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43408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Финансовый 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7467600" cy="487375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 состояния на 01.01.2017 год                           имеет устойчивое финансовое положение.</a:t>
            </a:r>
          </a:p>
          <a:p>
            <a:pPr marL="0" indent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Руководством принято решение инвестирование данного проекта осуществлять за счет собственных средств в два этапа. </a:t>
            </a:r>
          </a:p>
          <a:p>
            <a:pPr marL="0" indent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качестве показателей эффективности бизнес-плана принято следующие:</a:t>
            </a:r>
          </a:p>
          <a:p>
            <a:pPr>
              <a:buFontTx/>
              <a:buChar char="-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Чистая приведенная стоимость </a:t>
            </a:r>
          </a:p>
          <a:p>
            <a:pPr>
              <a:buFontTx/>
              <a:buChar char="-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Чистая приведенная стоимость с учетом поправки на риск</a:t>
            </a:r>
          </a:p>
          <a:p>
            <a:pPr>
              <a:buFontTx/>
              <a:buChar char="-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Срок окупаемости проекта, рассчитанный статическим и динамическим  методами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052736"/>
            <a:ext cx="21210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ReFormaStyling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306514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8038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315416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Движение денежных потоков. Эффективность бизнес-плана </a:t>
            </a:r>
            <a:endParaRPr lang="ru-RU" sz="24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818601247"/>
              </p:ext>
            </p:extLst>
          </p:nvPr>
        </p:nvGraphicFramePr>
        <p:xfrm>
          <a:off x="107504" y="908721"/>
          <a:ext cx="8148800" cy="5534908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792088"/>
                <a:gridCol w="1872208"/>
                <a:gridCol w="1092016"/>
                <a:gridCol w="1080120"/>
                <a:gridCol w="1296144"/>
                <a:gridCol w="2016224"/>
              </a:tblGrid>
              <a:tr h="31970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Показатель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</a:tr>
              <a:tr h="37662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Чистый доход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23,1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21,5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21,6</a:t>
                      </a:r>
                      <a:endParaRPr lang="ru-RU" sz="1600" dirty="0"/>
                    </a:p>
                  </a:txBody>
                  <a:tcPr/>
                </a:tc>
              </a:tr>
              <a:tr h="31970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Приток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</a:tr>
              <a:tr h="31970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Отток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-30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</a:tr>
              <a:tr h="31970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Сальдо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-30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</a:tr>
              <a:tr h="56674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Сальдо суммарного дохода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-30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23,1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21,5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21,6</a:t>
                      </a:r>
                      <a:endParaRPr lang="ru-RU" sz="1600" dirty="0"/>
                    </a:p>
                  </a:txBody>
                  <a:tcPr/>
                </a:tc>
              </a:tr>
              <a:tr h="56674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Сальдо накопление потока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-30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-6,9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36,2</a:t>
                      </a:r>
                      <a:endParaRPr lang="ru-RU" sz="1600" dirty="0"/>
                    </a:p>
                  </a:txBody>
                  <a:tcPr/>
                </a:tc>
              </a:tr>
              <a:tr h="56674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Коэфициент</a:t>
                      </a:r>
                      <a:r>
                        <a:rPr lang="ru-RU" sz="1100" baseline="0" dirty="0" smtClean="0"/>
                        <a:t> дисконтирования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0,95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0,907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0,63</a:t>
                      </a:r>
                      <a:endParaRPr lang="ru-RU" sz="1600" dirty="0"/>
                    </a:p>
                  </a:txBody>
                  <a:tcPr/>
                </a:tc>
              </a:tr>
              <a:tr h="56674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Дисконтированное сальдо сумм потока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-30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-6,56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13,24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22,8</a:t>
                      </a:r>
                      <a:endParaRPr lang="ru-RU" sz="1600" dirty="0"/>
                    </a:p>
                  </a:txBody>
                  <a:tcPr/>
                </a:tc>
              </a:tr>
              <a:tr h="30548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</a:t>
                      </a:r>
                      <a:endParaRPr lang="ru-RU" sz="12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US" sz="1200" dirty="0" smtClean="0"/>
                        <a:t>NPV </a:t>
                      </a:r>
                      <a:r>
                        <a:rPr lang="ru-RU" sz="1200" dirty="0" smtClean="0"/>
                        <a:t>строки</a:t>
                      </a:r>
                      <a:r>
                        <a:rPr lang="ru-RU" sz="1200" baseline="0" dirty="0" smtClean="0"/>
                        <a:t> 8= 12,6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674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Дисконтированная</a:t>
                      </a:r>
                      <a:r>
                        <a:rPr lang="ru-RU" sz="1100" baseline="0" dirty="0" smtClean="0"/>
                        <a:t> инвестиция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-30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</a:tr>
              <a:tr h="67792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</a:t>
                      </a:r>
                      <a:endParaRPr lang="ru-RU" sz="12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ru-RU" sz="1200" dirty="0" smtClean="0"/>
                        <a:t>Сумма дисконтированных</a:t>
                      </a:r>
                      <a:r>
                        <a:rPr lang="ru-RU" sz="1200" baseline="0" dirty="0" smtClean="0"/>
                        <a:t> инвестиций = 30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315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56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Расчет окупаемости проекта (статический метод)</a:t>
            </a:r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656884101"/>
              </p:ext>
            </p:extLst>
          </p:nvPr>
        </p:nvGraphicFramePr>
        <p:xfrm>
          <a:off x="683568" y="1484784"/>
          <a:ext cx="6912769" cy="329184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190672"/>
                <a:gridCol w="1574435"/>
                <a:gridCol w="1382554"/>
                <a:gridCol w="1382554"/>
                <a:gridCol w="1382554"/>
              </a:tblGrid>
              <a:tr h="133502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Сумма инвестиции, 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Чистый</a:t>
                      </a:r>
                      <a:r>
                        <a:rPr lang="ru-RU" baseline="0" dirty="0" smtClean="0"/>
                        <a:t> доход, </a:t>
                      </a:r>
                      <a:r>
                        <a:rPr lang="ru-RU" baseline="0" dirty="0" err="1" smtClean="0"/>
                        <a:t>тыс.руб</a:t>
                      </a:r>
                      <a:r>
                        <a:rPr lang="ru-RU" baseline="0" dirty="0" smtClean="0"/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Ряд платежей и поступлений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Тоже</a:t>
                      </a:r>
                      <a:r>
                        <a:rPr lang="ru-RU" baseline="0" dirty="0" smtClean="0"/>
                        <a:t> с нарастающим итогом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37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-28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-28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-28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37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23,1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23,1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-4,9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37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21,5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16,6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37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21,6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21,6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+mn-cs"/>
                        </a:rPr>
                        <a:t>38,2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37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-28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66,2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05782" y="4978042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Момент окупаемости находится между первым и вторым годом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586466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Х=</a:t>
            </a:r>
            <a:r>
              <a:rPr lang="en-US" dirty="0"/>
              <a:t> </a:t>
            </a:r>
            <a:r>
              <a:rPr lang="en-US" dirty="0" smtClean="0"/>
              <a:t>                 =                  =0,</a:t>
            </a:r>
            <a:r>
              <a:rPr lang="ru-RU" dirty="0" smtClean="0"/>
              <a:t>228</a:t>
            </a:r>
            <a:r>
              <a:rPr lang="en-US" dirty="0" smtClean="0"/>
              <a:t> (</a:t>
            </a:r>
            <a:r>
              <a:rPr lang="ru-RU" dirty="0" smtClean="0"/>
              <a:t>шаг)</a:t>
            </a:r>
            <a:r>
              <a:rPr lang="en-US" dirty="0" smtClean="0"/>
              <a:t> 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987824" y="6061938"/>
            <a:ext cx="9361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87824" y="56800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t1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987824" y="61653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t1+t2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4211960" y="6048622"/>
            <a:ext cx="1008112" cy="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6248" y="5572140"/>
            <a:ext cx="96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4,9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929322" y="6211669"/>
            <a:ext cx="2676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РР=1+0,228=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1,228года</a:t>
            </a:r>
            <a:endParaRPr lang="ru-RU" b="1" u="sng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14810" y="607220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4,9+16,6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8626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56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Расчет окупаемости проекта(динамический метод)</a:t>
            </a:r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772755572"/>
              </p:ext>
            </p:extLst>
          </p:nvPr>
        </p:nvGraphicFramePr>
        <p:xfrm>
          <a:off x="179510" y="1600200"/>
          <a:ext cx="8208915" cy="2550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41783"/>
                <a:gridCol w="1641783"/>
                <a:gridCol w="1641783"/>
                <a:gridCol w="1641783"/>
                <a:gridCol w="16417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Ряд платежей и поступлений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Коэффициент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дисконтирования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Дисконтированная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сумма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Дисконтированная сумма с нарастающим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-28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-28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23,1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0,95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21,95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-6,05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21,5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0,907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19,5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13,45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21,6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0,63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30,5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487816" y="620688"/>
            <a:ext cx="1656184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дисконта 5%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4725144"/>
            <a:ext cx="344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X=                      = 0,3</a:t>
            </a:r>
            <a:r>
              <a:rPr lang="ru-RU" dirty="0" smtClean="0"/>
              <a:t>1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91680" y="4909810"/>
            <a:ext cx="12891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35696" y="4581128"/>
            <a:ext cx="1289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6,5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72278" y="4950460"/>
            <a:ext cx="1470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6,05+13,45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979712" y="5517232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DPP= 1+0,3</a:t>
            </a:r>
            <a:r>
              <a:rPr lang="ru-RU" sz="2000" dirty="0" smtClean="0"/>
              <a:t>1</a:t>
            </a:r>
            <a:r>
              <a:rPr lang="en-US" sz="2000" dirty="0" smtClean="0"/>
              <a:t>=</a:t>
            </a:r>
            <a:r>
              <a:rPr lang="en-US" sz="20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1,3</a:t>
            </a:r>
            <a:r>
              <a:rPr lang="ru-RU" sz="2000" b="1" u="sng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2000" b="1" u="sng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endParaRPr lang="ru-RU" sz="2000" b="1" u="sng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970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8038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/>
          <a:lstStyle/>
          <a:p>
            <a:pPr algn="ctr"/>
            <a:r>
              <a:rPr lang="ru-RU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Расчет чистой приведенной стоимости проекта с учетом риска</a:t>
            </a:r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190552377"/>
              </p:ext>
            </p:extLst>
          </p:nvPr>
        </p:nvGraphicFramePr>
        <p:xfrm>
          <a:off x="683567" y="1556793"/>
          <a:ext cx="7752359" cy="31098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64097"/>
                <a:gridCol w="1296144"/>
                <a:gridCol w="1584176"/>
                <a:gridCol w="1296144"/>
                <a:gridCol w="1584176"/>
                <a:gridCol w="1127622"/>
              </a:tblGrid>
              <a:tr h="159132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Денежные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потоки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(млн.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при 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en-US" sz="16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=0,05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Дисконтированный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доход 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=0,05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 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16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=0,155</a:t>
                      </a:r>
                      <a:endParaRPr lang="ru-RU" sz="1600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 </a:t>
                      </a:r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en-US" sz="1600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=0,155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9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-28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-28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9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23,1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0,95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21,95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0,866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9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21,5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0,907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19,50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0,75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16,13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9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21,6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0,63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13,61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0,65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14,04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92886" y="4860091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r</a:t>
            </a:r>
            <a:r>
              <a:rPr lang="en-US" baseline="-25000" dirty="0" err="1" smtClean="0"/>
              <a:t>p</a:t>
            </a:r>
            <a:r>
              <a:rPr lang="en-US" dirty="0" smtClean="0"/>
              <a:t>=r</a:t>
            </a:r>
            <a:r>
              <a:rPr lang="en-US" baseline="-25000" dirty="0" smtClean="0"/>
              <a:t>1</a:t>
            </a:r>
            <a:r>
              <a:rPr lang="en-US" dirty="0" smtClean="0"/>
              <a:t>+r</a:t>
            </a:r>
            <a:r>
              <a:rPr lang="en-US" baseline="-25000" dirty="0" smtClean="0"/>
              <a:t>2</a:t>
            </a:r>
            <a:r>
              <a:rPr lang="en-US" dirty="0" smtClean="0"/>
              <a:t>+r</a:t>
            </a:r>
            <a:r>
              <a:rPr lang="en-US" baseline="-25000" dirty="0" smtClean="0"/>
              <a:t>1</a:t>
            </a:r>
            <a:r>
              <a:rPr lang="en-US" dirty="0" smtClean="0"/>
              <a:t>*r</a:t>
            </a:r>
            <a:r>
              <a:rPr lang="en-US" baseline="-25000" dirty="0" smtClean="0"/>
              <a:t>2</a:t>
            </a:r>
            <a:endParaRPr lang="ru-RU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2092886" y="5321756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r</a:t>
            </a:r>
            <a:r>
              <a:rPr lang="en-US" sz="2000" baseline="-25000" dirty="0" err="1" smtClean="0"/>
              <a:t>p</a:t>
            </a:r>
            <a:r>
              <a:rPr lang="en-US" sz="2000" dirty="0" smtClean="0"/>
              <a:t>=0,155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143108" y="6211669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Чистый дисконтированный доход с учетом поправки на риск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22,4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9520" y="471488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22,4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3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2" y="-83378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6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565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10458450" cy="7858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1 - Резюме;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2 - Описание  вида услуги;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3 - План маркетинга;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4 - Производственный план;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5 - Организационный план;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6 - Страхование рисков;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7 - Финансовый план, оценка результатов;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8 - Приложения.</a:t>
            </a:r>
          </a:p>
          <a:p>
            <a:endParaRPr lang="ru-RU" dirty="0"/>
          </a:p>
        </p:txBody>
      </p:sp>
      <p:pic>
        <p:nvPicPr>
          <p:cNvPr id="2050" name="Picture 2" descr="C:\Users\User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2771775" cy="1647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1350146035_vinilografiya-na-av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420" y="2204864"/>
            <a:ext cx="2832147" cy="1889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6660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Резюме</a:t>
            </a:r>
            <a:endParaRPr lang="ru-RU" dirty="0"/>
          </a:p>
        </p:txBody>
      </p:sp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6361"/>
            <a:ext cx="10458450" cy="7858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60798" y="305272"/>
            <a:ext cx="8883202" cy="655272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Место реализации проекта: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Санкт-Петербург.</a:t>
            </a:r>
          </a:p>
          <a:p>
            <a:pPr>
              <a:spcAft>
                <a:spcPts val="600"/>
              </a:spcAft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Расчетный срок реализации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3 года</a:t>
            </a:r>
          </a:p>
          <a:p>
            <a:pPr>
              <a:spcAft>
                <a:spcPts val="6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срок окупаемости проекта, рассчитанный статическим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методом-1,228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года ; </a:t>
            </a:r>
          </a:p>
          <a:p>
            <a:pPr>
              <a:spcAft>
                <a:spcPts val="6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срок окупаемости проекта, рассчитанный динамическим методом-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1,31года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Наименование услуги( цель проекта)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Винилография на авто</a:t>
            </a:r>
          </a:p>
          <a:p>
            <a:pPr>
              <a:spcAft>
                <a:spcPts val="600"/>
              </a:spcAft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елевая аудитория: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физические лица, мужчины в возрасте от 24 лет, юридические лица- средний и крупный бизнес</a:t>
            </a:r>
          </a:p>
          <a:p>
            <a:pPr>
              <a:spcAft>
                <a:spcPts val="600"/>
              </a:spcAft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Стратегическая цена одной услуги: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5000 рублей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Целевая себестоимость одной услуги: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4000 рублей за 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spcAft>
                <a:spcPts val="600"/>
              </a:spcAft>
            </a:pPr>
            <a:r>
              <a:rPr lang="ru-RU" sz="2800" b="1" i="1" baseline="30000" dirty="0" smtClean="0">
                <a:latin typeface="Times New Roman" pitchFamily="18" charset="0"/>
                <a:cs typeface="Times New Roman" pitchFamily="18" charset="0"/>
              </a:rPr>
              <a:t>Чистый дисконтированный доход </a:t>
            </a:r>
            <a:r>
              <a:rPr lang="ru-RU" sz="2800" b="1" i="1" baseline="30000" dirty="0" smtClean="0">
                <a:latin typeface="Times New Roman" pitchFamily="18" charset="0"/>
                <a:cs typeface="Times New Roman" pitchFamily="18" charset="0"/>
              </a:rPr>
              <a:t> 12,6 млн. </a:t>
            </a:r>
            <a:r>
              <a:rPr lang="ru-RU" sz="2800" b="1" i="1" baseline="30000" dirty="0" err="1" smtClean="0">
                <a:latin typeface="Times New Roman" pitchFamily="18" charset="0"/>
                <a:cs typeface="Times New Roman" pitchFamily="18" charset="0"/>
              </a:rPr>
              <a:t>руб</a:t>
            </a:r>
            <a:endParaRPr lang="ru-RU" sz="2800" b="1" i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Чистый дисконтированный доход с учетом с поправки на риск: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22,4 млн.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руб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3811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8857"/>
            <a:ext cx="10458450" cy="7858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5715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Описание услуги</a:t>
            </a:r>
            <a:endParaRPr lang="ru-RU" sz="4000" b="1" i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92213" y="801914"/>
            <a:ext cx="8568952" cy="525658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Название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техники «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винилография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» говорит само за себя – это способ нанесения изображения на кузов автомобиля путем оклеивания кузова (или его части) виниловой пленкой.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Трудно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поверить, но сто лет назад уже применялись подобные технологии т.к. примерно в это время компанией 3М были изобретены первые поливинилхлоридные пленки, позже был придуман скотч, который использую до сих пор. Вслед за тем на основании этих разработок появились и виниловые пленки, которые стали применять для оклейки разного рода поверхностей.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Виниловую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пленку наносить непосредственно на машины первыми придумали в 60-е годы раллийные команды страны восходящего солнца для обозначения данных об имени и номере гонщика. Само собой, столь креативный способ предоставления информации стал привлекать деятелей рекламного мира и вскоре машины стали оклеивать логотипами спонсоров. Этот момент и послужил стартом для дальнейшего распространения пленок.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771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505743"/>
            <a:ext cx="10458450" cy="7858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 маркетинга</a:t>
            </a:r>
            <a:endParaRPr lang="ru-RU" sz="3600" b="1" i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067944" y="1916832"/>
            <a:ext cx="4392488" cy="4133056"/>
          </a:xfrm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владельца автомобиль это не только удобное средство передвижения, но также и неотъемлемая часть его личного имиджа. Дорогое авто с роскошным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внешним видом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существенно поднять статус своего хозяина в глазах окружающих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5" y="1916832"/>
            <a:ext cx="4320480" cy="3240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1237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468686"/>
            <a:ext cx="10458450" cy="7858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Срок службы и стратегическая цена </a:t>
            </a:r>
            <a:r>
              <a:rPr lang="ru-RU" dirty="0"/>
              <a:t>в</a:t>
            </a:r>
            <a:r>
              <a:rPr lang="ru-RU" dirty="0" smtClean="0"/>
              <a:t>иниловых пленок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Белая или прозрачная пленка с полноцветной печатью и защитной ламинацией, одноцветные узоры. Существуют разные виды пленок:</a:t>
            </a:r>
          </a:p>
          <a:p>
            <a:pPr fontAlgn="t"/>
            <a:r>
              <a:rPr lang="ru-RU" sz="2400" b="1" dirty="0" smtClean="0"/>
              <a:t>Эконом</a:t>
            </a:r>
            <a:r>
              <a:rPr lang="ru-RU" sz="2400" dirty="0" smtClean="0"/>
              <a:t> (срок службы - 3 года, гарантия - 1 месяц)</a:t>
            </a:r>
          </a:p>
          <a:p>
            <a:pPr fontAlgn="t"/>
            <a:r>
              <a:rPr lang="ru-RU" sz="2400" b="1" dirty="0" smtClean="0"/>
              <a:t>Стандарт</a:t>
            </a:r>
            <a:r>
              <a:rPr lang="ru-RU" sz="2400" dirty="0" smtClean="0"/>
              <a:t> (срок службы - 5 лет, гарантия - 6 месяцев)</a:t>
            </a:r>
          </a:p>
          <a:p>
            <a:pPr fontAlgn="t"/>
            <a:r>
              <a:rPr lang="ru-RU" sz="2400" b="1" dirty="0" smtClean="0"/>
              <a:t>Премиум</a:t>
            </a:r>
            <a:r>
              <a:rPr lang="ru-RU" sz="2400" dirty="0" smtClean="0"/>
              <a:t> (срок службы - 10 лет, гарантия - 1 год)</a:t>
            </a:r>
          </a:p>
          <a:p>
            <a:pPr fontAlgn="t"/>
            <a:r>
              <a:rPr lang="ru-RU" sz="2400" b="1" dirty="0" smtClean="0"/>
              <a:t>Цена за услугу*(средний чек-20000): </a:t>
            </a:r>
          </a:p>
          <a:p>
            <a:pPr marL="0" indent="0" fontAlgn="t">
              <a:buNone/>
            </a:pPr>
            <a:r>
              <a:rPr lang="ru-RU" sz="2400" dirty="0" smtClean="0"/>
              <a:t>                   -минимальная цена, руб. – 10000</a:t>
            </a:r>
          </a:p>
          <a:p>
            <a:pPr marL="0" indent="0" fontAlgn="t">
              <a:buNone/>
            </a:pPr>
            <a:r>
              <a:rPr lang="ru-RU" sz="2400" dirty="0" smtClean="0"/>
              <a:t>                  - максимальная цена, руб. – 40000</a:t>
            </a:r>
          </a:p>
          <a:p>
            <a:pPr fontAlgn="t"/>
            <a:r>
              <a:rPr lang="ru-RU" sz="1800" dirty="0" smtClean="0"/>
              <a:t>        *цена варьируется в зависимости от размера изображения</a:t>
            </a: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193518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57736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7467600" cy="1143000"/>
          </a:xfrm>
        </p:spPr>
        <p:txBody>
          <a:bodyPr/>
          <a:lstStyle/>
          <a:p>
            <a:r>
              <a:rPr lang="ru-RU" dirty="0" smtClean="0"/>
              <a:t>Целевая аудитория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986444"/>
            <a:ext cx="7467600" cy="4873752"/>
          </a:xfrm>
        </p:spPr>
        <p:txBody>
          <a:bodyPr/>
          <a:lstStyle/>
          <a:p>
            <a:r>
              <a:rPr lang="ru-RU" dirty="0" smtClean="0"/>
              <a:t>Основным сегментом рынка, на который ориентирована услуга </a:t>
            </a:r>
            <a:r>
              <a:rPr lang="ru-RU" dirty="0" err="1" smtClean="0"/>
              <a:t>винилография</a:t>
            </a:r>
            <a:r>
              <a:rPr lang="ru-RU" dirty="0" smtClean="0"/>
              <a:t>, являются юридические и физические лица. Большая часть – это физические лица, мужчины в возрасте от 24 лет, высоко оплачиваемые сотрудники крупных компаний и их руководители, юридические лица - средний и крупный бизнес.</a:t>
            </a:r>
            <a:endParaRPr lang="ru-RU" dirty="0"/>
          </a:p>
        </p:txBody>
      </p:sp>
      <p:pic>
        <p:nvPicPr>
          <p:cNvPr id="6146" name="Picture 2" descr="Картинки по запросу винилография на авто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3236493" cy="24634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8115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4" y="-99392"/>
            <a:ext cx="9357736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 маркетинга-стратегическая канва</a:t>
            </a:r>
            <a:endParaRPr lang="ru-RU" sz="32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03648" y="1700808"/>
            <a:ext cx="56166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475656" y="3933056"/>
            <a:ext cx="55446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55576" y="134076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высокая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827584" y="3501008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низкая</a:t>
            </a:r>
            <a:endParaRPr lang="ru-RU" sz="14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691680" y="2204864"/>
            <a:ext cx="864096" cy="20162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555776" y="1700808"/>
            <a:ext cx="1080120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635896" y="1700808"/>
            <a:ext cx="1296144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932040" y="2060848"/>
            <a:ext cx="11521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907704" y="1700808"/>
            <a:ext cx="72008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627784" y="1700808"/>
            <a:ext cx="792088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419872" y="1700808"/>
            <a:ext cx="1258996" cy="23762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4678868" y="1700808"/>
            <a:ext cx="829236" cy="23762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08104" y="133147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конкуренты</a:t>
            </a:r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1619672" y="4221088"/>
            <a:ext cx="144016" cy="14401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907704" y="1617767"/>
            <a:ext cx="72008" cy="15504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483768" y="2060848"/>
            <a:ext cx="72008" cy="14401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2555776" y="2420888"/>
            <a:ext cx="144016" cy="14401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419872" y="1617767"/>
            <a:ext cx="45719" cy="15504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635896" y="1617767"/>
            <a:ext cx="45719" cy="15504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625434" y="4024486"/>
            <a:ext cx="106868" cy="28803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508104" y="1617767"/>
            <a:ext cx="72008" cy="15504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696508" y="1977807"/>
            <a:ext cx="72008" cy="15504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6084168" y="1880828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фирма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259632" y="4869160"/>
            <a:ext cx="61926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979712" y="472514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771800" y="472514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779912" y="474415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932040" y="474415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6228184" y="472514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691680" y="4995088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цена</a:t>
            </a:r>
            <a:endParaRPr lang="ru-RU" sz="1600" dirty="0"/>
          </a:p>
        </p:txBody>
      </p:sp>
      <p:sp>
        <p:nvSpPr>
          <p:cNvPr id="51" name="TextBox 50"/>
          <p:cNvSpPr txBox="1"/>
          <p:nvPr/>
        </p:nvSpPr>
        <p:spPr>
          <a:xfrm>
            <a:off x="2280888" y="5032186"/>
            <a:ext cx="981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качество</a:t>
            </a:r>
            <a:endParaRPr lang="ru-RU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3270723" y="5118198"/>
            <a:ext cx="11598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Необходимые</a:t>
            </a:r>
          </a:p>
          <a:p>
            <a:r>
              <a:rPr lang="ru-RU" sz="1100" dirty="0" smtClean="0"/>
              <a:t> рисунки</a:t>
            </a:r>
            <a:endParaRPr lang="ru-RU" sz="1100" dirty="0"/>
          </a:p>
        </p:txBody>
      </p:sp>
      <p:sp>
        <p:nvSpPr>
          <p:cNvPr id="53" name="TextBox 52"/>
          <p:cNvSpPr txBox="1"/>
          <p:nvPr/>
        </p:nvSpPr>
        <p:spPr>
          <a:xfrm>
            <a:off x="4509420" y="510280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Заказ в интернете</a:t>
            </a:r>
            <a:endParaRPr lang="ru-RU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5747340" y="5118198"/>
            <a:ext cx="1286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Шире спектр услуг</a:t>
            </a: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105792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post-1815904-1297280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40"/>
            <a:ext cx="9404252" cy="706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326" y="-63926"/>
            <a:ext cx="7467600" cy="1143000"/>
          </a:xfrm>
        </p:spPr>
        <p:txBody>
          <a:bodyPr/>
          <a:lstStyle/>
          <a:p>
            <a:r>
              <a:rPr lang="ru-RU" b="1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Производственный план</a:t>
            </a:r>
            <a:endParaRPr lang="ru-RU" b="1" i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067603"/>
            <a:ext cx="7467600" cy="4873752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 smtClean="0"/>
              <a:t>Основные средства: </a:t>
            </a:r>
            <a:r>
              <a:rPr lang="ru-RU" dirty="0" smtClean="0"/>
              <a:t>собственное помещение в </a:t>
            </a:r>
            <a:r>
              <a:rPr lang="ru-RU" dirty="0" err="1" smtClean="0"/>
              <a:t>стайлинг</a:t>
            </a:r>
            <a:r>
              <a:rPr lang="ru-RU" dirty="0" smtClean="0"/>
              <a:t> : студии для авто; договор с типографией «</a:t>
            </a:r>
            <a:r>
              <a:rPr lang="ru-RU" dirty="0" err="1" smtClean="0"/>
              <a:t>Фастпринт</a:t>
            </a:r>
            <a:r>
              <a:rPr lang="ru-RU" dirty="0" smtClean="0"/>
              <a:t>»;</a:t>
            </a:r>
          </a:p>
          <a:p>
            <a:r>
              <a:rPr lang="ru-RU" b="1" u="sng" dirty="0" smtClean="0"/>
              <a:t>Расходные материалы: </a:t>
            </a:r>
            <a:r>
              <a:rPr lang="ru-RU" dirty="0" smtClean="0"/>
              <a:t>электроэнергия на технологические цели; строительный фен; канцелярский нож; магниты ; отрез микрофибры ;праймер(грунтовка);спирт ; ножницы ; фломастер.</a:t>
            </a:r>
            <a:endParaRPr lang="ru-RU" dirty="0"/>
          </a:p>
          <a:p>
            <a:r>
              <a:rPr lang="ru-RU" b="1" u="sng" dirty="0" smtClean="0"/>
              <a:t>Сметная калькуляция себестоимости услуг:</a:t>
            </a:r>
          </a:p>
          <a:p>
            <a:r>
              <a:rPr lang="ru-RU" dirty="0" smtClean="0"/>
              <a:t>з/пл. основного персонала + вспомогательного персонала+ отчисления в ФОТ +оплата услуг печати по договору + расходные материалы+ расходы на рекламу.</a:t>
            </a:r>
          </a:p>
          <a:p>
            <a:r>
              <a:rPr lang="ru-RU" b="1" u="sng" dirty="0" smtClean="0"/>
              <a:t>Целевая себестоимость одной услуги: </a:t>
            </a:r>
            <a:r>
              <a:rPr lang="ru-RU" dirty="0" smtClean="0"/>
              <a:t> (при стоимости печати в типографии 2500 руб. за м</a:t>
            </a:r>
            <a:r>
              <a:rPr lang="ru-RU" sz="2300" dirty="0" smtClean="0"/>
              <a:t>²</a:t>
            </a:r>
            <a:r>
              <a:rPr lang="ru-RU" dirty="0" smtClean="0"/>
              <a:t>. + стоимость монтажа 1500руб за  м².) 4000 руб. за м</a:t>
            </a:r>
            <a:r>
              <a:rPr lang="ru-RU" sz="2300" dirty="0" smtClean="0"/>
              <a:t>².</a:t>
            </a:r>
          </a:p>
          <a:p>
            <a:r>
              <a:rPr lang="ru-RU" sz="2300" b="1" u="sng" dirty="0" smtClean="0"/>
              <a:t>Средний заказ 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endParaRPr lang="ru-RU" b="1" u="sng" dirty="0"/>
          </a:p>
        </p:txBody>
      </p:sp>
    </p:spTree>
    <p:extLst>
      <p:ext uri="{BB962C8B-B14F-4D97-AF65-F5344CB8AC3E}">
        <p14:creationId xmlns="" xmlns:p14="http://schemas.microsoft.com/office/powerpoint/2010/main" val="315231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540</TotalTime>
  <Words>870</Words>
  <Application>Microsoft Office PowerPoint</Application>
  <PresentationFormat>Экран (4:3)</PresentationFormat>
  <Paragraphs>256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Концепт бизнес-план по внедрению услуги винилография на автомобили на базе стайлинг студии «ReFormaStyling» </vt:lpstr>
      <vt:lpstr>Содержание.</vt:lpstr>
      <vt:lpstr>Резюме</vt:lpstr>
      <vt:lpstr>Описание услуги</vt:lpstr>
      <vt:lpstr>План маркетинга</vt:lpstr>
      <vt:lpstr>Срок службы и стратегическая цена виниловых пленок</vt:lpstr>
      <vt:lpstr>Целевая аудитория</vt:lpstr>
      <vt:lpstr>План маркетинга-стратегическая канва</vt:lpstr>
      <vt:lpstr>Производственный план</vt:lpstr>
      <vt:lpstr>Организационный план</vt:lpstr>
      <vt:lpstr>Организационный план:персонал</vt:lpstr>
      <vt:lpstr>Страхование рисков</vt:lpstr>
      <vt:lpstr>Финансовый план</vt:lpstr>
      <vt:lpstr>Движение денежных потоков. Эффективность бизнес-плана </vt:lpstr>
      <vt:lpstr>Расчет окупаемости проекта (статический метод)</vt:lpstr>
      <vt:lpstr>Расчет окупаемости проекта(динамический метод)</vt:lpstr>
      <vt:lpstr>Расчет чистой приведенной стоимости проекта с учетом риска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Инна</cp:lastModifiedBy>
  <cp:revision>51</cp:revision>
  <dcterms:created xsi:type="dcterms:W3CDTF">2018-02-10T11:34:49Z</dcterms:created>
  <dcterms:modified xsi:type="dcterms:W3CDTF">2018-02-18T09:46:01Z</dcterms:modified>
</cp:coreProperties>
</file>