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75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B868F5E-C9DE-4361-BD2F-239AC0012D8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ED1210-0B40-491A-8798-D5F788F94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F5E-C9DE-4361-BD2F-239AC0012D8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1210-0B40-491A-8798-D5F788F94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F5E-C9DE-4361-BD2F-239AC0012D8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1210-0B40-491A-8798-D5F788F94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868F5E-C9DE-4361-BD2F-239AC0012D8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ED1210-0B40-491A-8798-D5F788F94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868F5E-C9DE-4361-BD2F-239AC0012D8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ED1210-0B40-491A-8798-D5F788F94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F5E-C9DE-4361-BD2F-239AC0012D8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1210-0B40-491A-8798-D5F788F94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F5E-C9DE-4361-BD2F-239AC0012D8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1210-0B40-491A-8798-D5F788F94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868F5E-C9DE-4361-BD2F-239AC0012D8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ED1210-0B40-491A-8798-D5F788F94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8F5E-C9DE-4361-BD2F-239AC0012D8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1210-0B40-491A-8798-D5F788F94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868F5E-C9DE-4361-BD2F-239AC0012D8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ED1210-0B40-491A-8798-D5F788F94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868F5E-C9DE-4361-BD2F-239AC0012D8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ED1210-0B40-491A-8798-D5F788F94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868F5E-C9DE-4361-BD2F-239AC0012D88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ED1210-0B40-491A-8798-D5F788F94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ost-1815904-129728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459" y="-500063"/>
            <a:ext cx="10458450" cy="7858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532" y="962012"/>
            <a:ext cx="7920880" cy="1894362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Концепт бизнес-план</a:t>
            </a:r>
            <a:br>
              <a:rPr lang="ru-RU" sz="28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внедрению услуги </a:t>
            </a:r>
            <a:r>
              <a:rPr lang="ru-RU" sz="2800" cap="none" dirty="0" err="1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винилография</a:t>
            </a:r>
            <a:r>
              <a:rPr lang="ru-RU" sz="28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автомобили на базе </a:t>
            </a:r>
            <a:r>
              <a:rPr lang="ru-RU" sz="2800" cap="none" dirty="0" err="1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стайлинг</a:t>
            </a:r>
            <a:r>
              <a:rPr lang="ru-RU" sz="2800" cap="none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студии </a:t>
            </a:r>
            <a:r>
              <a:rPr lang="ru-RU" sz="2800" cap="none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800" cap="none" dirty="0" err="1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ReFormaStyling</a:t>
            </a:r>
            <a:r>
              <a:rPr lang="ru-RU" sz="2800" cap="none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2800" cap="none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cap="none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790" y="5013176"/>
            <a:ext cx="5425762" cy="1491036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Подготовили разработчики проекта </a:t>
            </a:r>
          </a:p>
          <a:p>
            <a:r>
              <a:rPr lang="ru-RU" i="1" dirty="0" smtClean="0"/>
              <a:t> Мельникова А.Н.</a:t>
            </a:r>
          </a:p>
          <a:p>
            <a:r>
              <a:rPr lang="ru-RU" i="1" dirty="0" smtClean="0"/>
              <a:t>Федорова О.Г.</a:t>
            </a:r>
          </a:p>
          <a:p>
            <a:r>
              <a:rPr lang="ru-RU" i="1" dirty="0" err="1" smtClean="0"/>
              <a:t>Масягина</a:t>
            </a:r>
            <a:r>
              <a:rPr lang="ru-RU" i="1" dirty="0" smtClean="0"/>
              <a:t> А.В.</a:t>
            </a:r>
          </a:p>
          <a:p>
            <a:r>
              <a:rPr lang="ru-RU" i="1" dirty="0" smtClean="0"/>
              <a:t>Научный руководитель: К.Э.Н. , доцент </a:t>
            </a:r>
          </a:p>
          <a:p>
            <a:r>
              <a:rPr lang="ru-RU" i="1" dirty="0" smtClean="0"/>
              <a:t>Щербаков Алексей Владимирович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10982" y="-2302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Министерство образования и науки </a:t>
            </a:r>
          </a:p>
          <a:p>
            <a:pPr algn="ctr"/>
            <a:r>
              <a:rPr lang="ru-RU" sz="1600" dirty="0" smtClean="0"/>
              <a:t>ФГБОУ ВО Тверской Государственный Университет</a:t>
            </a:r>
            <a:endParaRPr lang="ru-RU" sz="1600" dirty="0"/>
          </a:p>
        </p:txBody>
      </p:sp>
      <p:pic>
        <p:nvPicPr>
          <p:cNvPr id="1027" name="Picture 3" descr="C:\Users\User\Desktop\55521e7348c0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3" y="2865482"/>
            <a:ext cx="3568975" cy="2666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vg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90" y="2996952"/>
            <a:ext cx="4030137" cy="1841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43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ost-1815904-129728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4252" cy="7066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67600" cy="1143000"/>
          </a:xfrm>
        </p:spPr>
        <p:txBody>
          <a:bodyPr/>
          <a:lstStyle/>
          <a:p>
            <a:r>
              <a:rPr lang="ru-RU" dirty="0" smtClean="0"/>
              <a:t>Организационный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7467600" cy="4873752"/>
          </a:xfrm>
        </p:spPr>
        <p:txBody>
          <a:bodyPr/>
          <a:lstStyle/>
          <a:p>
            <a:r>
              <a:rPr lang="ru-RU" dirty="0" smtClean="0"/>
              <a:t>Наименование организации внедрения бизнес проекта: «</a:t>
            </a:r>
            <a:r>
              <a:rPr lang="en-US" dirty="0" err="1" smtClean="0"/>
              <a:t>ReFormaStyling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Адрес: Санкт-Петербург, </a:t>
            </a:r>
            <a:r>
              <a:rPr lang="ru-RU" dirty="0" err="1"/>
              <a:t>З</a:t>
            </a:r>
            <a:r>
              <a:rPr lang="ru-RU" dirty="0" err="1" smtClean="0"/>
              <a:t>аусадебная</a:t>
            </a:r>
            <a:r>
              <a:rPr lang="ru-RU" dirty="0" smtClean="0"/>
              <a:t> улица, дом 31</a:t>
            </a:r>
          </a:p>
          <a:p>
            <a:r>
              <a:rPr lang="ru-RU" dirty="0" smtClean="0"/>
              <a:t>Дата основания:2009 год.</a:t>
            </a:r>
          </a:p>
          <a:p>
            <a:r>
              <a:rPr lang="ru-RU" dirty="0" smtClean="0"/>
              <a:t>Руководитель: директор студии </a:t>
            </a:r>
            <a:r>
              <a:rPr lang="ru-RU" dirty="0" err="1" smtClean="0"/>
              <a:t>Морев</a:t>
            </a:r>
            <a:r>
              <a:rPr lang="ru-RU" dirty="0" smtClean="0"/>
              <a:t> Валерий Иванович юрист.</a:t>
            </a:r>
          </a:p>
          <a:p>
            <a:r>
              <a:rPr lang="ru-RU" dirty="0" smtClean="0"/>
              <a:t>Организационная структура: линейная.</a:t>
            </a:r>
          </a:p>
          <a:p>
            <a:endParaRPr lang="ru-RU" dirty="0" smtClean="0"/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55954"/>
            <a:ext cx="3600400" cy="2402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19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ost-1815904-129728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56"/>
            <a:ext cx="9404252" cy="7066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Организационный </a:t>
            </a:r>
            <a:r>
              <a:rPr lang="ru-RU" dirty="0" err="1" smtClean="0"/>
              <a:t>план:персонал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сегодняшний день в </a:t>
            </a:r>
            <a:r>
              <a:rPr lang="en-US" sz="2000" dirty="0" err="1" smtClean="0"/>
              <a:t>ReFormaStyling</a:t>
            </a:r>
            <a:r>
              <a:rPr lang="ru-RU" sz="2000" dirty="0" smtClean="0"/>
              <a:t>»</a:t>
            </a:r>
          </a:p>
          <a:p>
            <a:pPr marL="0" indent="0">
              <a:buNone/>
            </a:pPr>
            <a:r>
              <a:rPr lang="ru-RU" sz="2000" dirty="0"/>
              <a:t>н</a:t>
            </a:r>
            <a:r>
              <a:rPr lang="ru-RU" sz="2000" dirty="0" smtClean="0"/>
              <a:t>асчитывается около 15 сотрудников.</a:t>
            </a:r>
          </a:p>
          <a:p>
            <a:pPr marL="0" indent="0">
              <a:buNone/>
            </a:pPr>
            <a:r>
              <a:rPr lang="ru-RU" sz="2000" dirty="0" smtClean="0"/>
              <a:t>Персонал для оказания услуг студии может не иметь опыта работы и профильного образования, так как для каждого работника будет проводится специальное обучение по всем направлениям работы студии. Сотрудники, работающие с оборудованием и материалами, проходят технологическое обучение всем процессам в течение 14 дней. </a:t>
            </a:r>
          </a:p>
          <a:p>
            <a:pPr marL="0" indent="0">
              <a:buNone/>
            </a:pPr>
            <a:r>
              <a:rPr lang="ru-RU" sz="2000" dirty="0" smtClean="0"/>
              <a:t>Средняя заработная плата сотрудника , выполняющего услугу </a:t>
            </a:r>
            <a:r>
              <a:rPr lang="ru-RU" sz="2000" dirty="0" err="1" smtClean="0"/>
              <a:t>винилография</a:t>
            </a:r>
            <a:r>
              <a:rPr lang="ru-RU" sz="2000" dirty="0" smtClean="0"/>
              <a:t> составляет 35000 рублей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Картинки по запросу наклейка виниловых пле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05131"/>
            <a:ext cx="3600400" cy="2400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21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ost-1815904-129728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56"/>
            <a:ext cx="9404252" cy="7066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367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Страхование рисков</a:t>
            </a:r>
            <a:endParaRPr lang="ru-RU" sz="4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7313240" cy="45651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целях оценки устойчивости и эффективности проекта в условиях неопределенности и риска нами применена укрупненная оценка устойчивости.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Размер поправки на риск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недополучения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предусмотренных проектом доходов принят равным 5%, что соответствует цели проекта- производства и продвижения на рынок новой продукции.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Коэффициент поправки  на риск низкий 3-5%.</a:t>
            </a:r>
          </a:p>
          <a:p>
            <a:pPr marL="0" indent="0"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505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ost-1815904-129728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56"/>
            <a:ext cx="9404252" cy="7066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Финансовый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 состояния на 01.01.2017 год                           имеет устойчивое финансовое положение.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Руководством принято решение инвестирование данного проекта осуществлять за счет собственных средств в два этапа. 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качестве показателей эффективности бизнес-плана принято следующие: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Чистая приведенная стоимость 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Чистая приведенная стоимость с учетом поправки на риск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Срок окупаемости проекта, рассчитанный статическим и динамическим  методами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052736"/>
            <a:ext cx="2121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ReFormaStyling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30651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ost-1815904-129728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038"/>
            <a:ext cx="9404252" cy="7066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31541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Движение денежных потоков. Эффективность бизнес-плана </a:t>
            </a:r>
            <a:endParaRPr lang="ru-RU" sz="2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818601247"/>
              </p:ext>
            </p:extLst>
          </p:nvPr>
        </p:nvGraphicFramePr>
        <p:xfrm>
          <a:off x="107504" y="908721"/>
          <a:ext cx="8148800" cy="5534908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792088"/>
                <a:gridCol w="1872208"/>
                <a:gridCol w="1092016"/>
                <a:gridCol w="1080120"/>
                <a:gridCol w="1296144"/>
                <a:gridCol w="2016224"/>
              </a:tblGrid>
              <a:tr h="3197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Показатель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3766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Чистый доход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23,1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21,6</a:t>
                      </a:r>
                      <a:endParaRPr lang="ru-RU" sz="1600" dirty="0"/>
                    </a:p>
                  </a:txBody>
                  <a:tcPr/>
                </a:tc>
              </a:tr>
              <a:tr h="3197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Приток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</a:tr>
              <a:tr h="3197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Отток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</a:tr>
              <a:tr h="3197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Сальдо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</a:tr>
              <a:tr h="5667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Сальдо суммарного дохода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23,1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21,6</a:t>
                      </a:r>
                      <a:endParaRPr lang="ru-RU" sz="1600" dirty="0"/>
                    </a:p>
                  </a:txBody>
                  <a:tcPr/>
                </a:tc>
              </a:tr>
              <a:tr h="5667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Сальдо накопление потока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-6,9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36,2</a:t>
                      </a:r>
                      <a:endParaRPr lang="ru-RU" sz="1600" dirty="0"/>
                    </a:p>
                  </a:txBody>
                  <a:tcPr/>
                </a:tc>
              </a:tr>
              <a:tr h="5667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Коэфициент</a:t>
                      </a:r>
                      <a:r>
                        <a:rPr lang="ru-RU" sz="1100" baseline="0" dirty="0" smtClean="0"/>
                        <a:t> дисконтирования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0,95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0,907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0,63</a:t>
                      </a:r>
                      <a:endParaRPr lang="ru-RU" sz="1600" dirty="0"/>
                    </a:p>
                  </a:txBody>
                  <a:tcPr/>
                </a:tc>
              </a:tr>
              <a:tr h="5667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Дисконтированное сальдо сумм потока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-6,56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13,24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22,8</a:t>
                      </a:r>
                      <a:endParaRPr lang="ru-RU" sz="1600" dirty="0"/>
                    </a:p>
                  </a:txBody>
                  <a:tcPr/>
                </a:tc>
              </a:tr>
              <a:tr h="3054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sz="1200" dirty="0" smtClean="0"/>
                        <a:t>NPV </a:t>
                      </a:r>
                      <a:r>
                        <a:rPr lang="ru-RU" sz="1200" dirty="0" smtClean="0"/>
                        <a:t>строки</a:t>
                      </a:r>
                      <a:r>
                        <a:rPr lang="ru-RU" sz="1200" baseline="0" dirty="0" smtClean="0"/>
                        <a:t> 8= 12,6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7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Дисконтированная</a:t>
                      </a:r>
                      <a:r>
                        <a:rPr lang="ru-RU" sz="1100" baseline="0" dirty="0" smtClean="0"/>
                        <a:t> инвестиция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</a:tr>
              <a:tr h="67792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sz="1200" dirty="0" smtClean="0"/>
                        <a:t>Сумма дисконтированных</a:t>
                      </a:r>
                      <a:r>
                        <a:rPr lang="ru-RU" sz="1200" baseline="0" dirty="0" smtClean="0"/>
                        <a:t> инвестиций = 30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831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User\Desktop\post-1815904-129728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56"/>
            <a:ext cx="9404252" cy="7066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Расчет окупаемости проекта (статический метод)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656884101"/>
              </p:ext>
            </p:extLst>
          </p:nvPr>
        </p:nvGraphicFramePr>
        <p:xfrm>
          <a:off x="683568" y="1484784"/>
          <a:ext cx="6912769" cy="32918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90672"/>
                <a:gridCol w="1574435"/>
                <a:gridCol w="1382554"/>
                <a:gridCol w="1382554"/>
                <a:gridCol w="1382554"/>
              </a:tblGrid>
              <a:tr h="133502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инвестиции, 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Чистый</a:t>
                      </a:r>
                      <a:r>
                        <a:rPr lang="ru-RU" baseline="0" dirty="0" smtClean="0"/>
                        <a:t> доход, </a:t>
                      </a:r>
                      <a:r>
                        <a:rPr lang="ru-RU" baseline="0" dirty="0" err="1" smtClean="0"/>
                        <a:t>тыс.руб</a:t>
                      </a:r>
                      <a:r>
                        <a:rPr lang="ru-RU" baseline="0" dirty="0" smtClean="0"/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Ряд платежей и поступлений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Тоже</a:t>
                      </a:r>
                      <a:r>
                        <a:rPr lang="ru-RU" baseline="0" dirty="0" smtClean="0"/>
                        <a:t> с нарастающим итогом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7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+mn-cs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+mn-cs"/>
                        </a:rPr>
                        <a:t>-28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+mn-cs"/>
                        </a:rPr>
                        <a:t>-28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7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+mn-cs"/>
                        </a:rPr>
                        <a:t>23,1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+mn-cs"/>
                        </a:rPr>
                        <a:t>23,1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+mn-cs"/>
                        </a:rPr>
                        <a:t>-4,9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7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+mn-cs"/>
                        </a:rPr>
                        <a:t>21,5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+mn-cs"/>
                        </a:rPr>
                        <a:t>16,6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7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+mn-cs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+mn-cs"/>
                        </a:rPr>
                        <a:t>21,6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+mn-cs"/>
                        </a:rPr>
                        <a:t>21,6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+mn-cs"/>
                        </a:rPr>
                        <a:t>38,2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7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-28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5782" y="497804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 окупаемости находится между первым и вторым годом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86466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Х=</a:t>
            </a:r>
            <a:r>
              <a:rPr lang="en-US" dirty="0"/>
              <a:t> </a:t>
            </a:r>
            <a:r>
              <a:rPr lang="en-US" dirty="0" smtClean="0"/>
              <a:t>                 =                  =0,</a:t>
            </a:r>
            <a:r>
              <a:rPr lang="ru-RU" dirty="0" smtClean="0"/>
              <a:t>228</a:t>
            </a:r>
            <a:r>
              <a:rPr lang="en-US" dirty="0" smtClean="0"/>
              <a:t> (</a:t>
            </a:r>
            <a:r>
              <a:rPr lang="ru-RU" dirty="0" smtClean="0"/>
              <a:t>шаг)</a:t>
            </a:r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87824" y="6061938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87824" y="56800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4" y="61653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t1+t2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211960" y="6048622"/>
            <a:ext cx="1008112" cy="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86248" y="5572140"/>
            <a:ext cx="96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4,9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929322" y="6211669"/>
            <a:ext cx="267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РР=1+0,228=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1,228года</a:t>
            </a:r>
            <a:endParaRPr lang="ru-RU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4810" y="607220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4,9+16,6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62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ost-1815904-129728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56"/>
            <a:ext cx="9404252" cy="7066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Расчет окупаемости проекта(динамический метод)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772755572"/>
              </p:ext>
            </p:extLst>
          </p:nvPr>
        </p:nvGraphicFramePr>
        <p:xfrm>
          <a:off x="179510" y="1600200"/>
          <a:ext cx="8208915" cy="255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1783"/>
                <a:gridCol w="1641783"/>
                <a:gridCol w="1641783"/>
                <a:gridCol w="1641783"/>
                <a:gridCol w="16417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Ряд платежей и поступлений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дисконтирования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Дисконтированная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сумма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Дисконтированная сумма с нарастающим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итогом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-28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-28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21,95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-6,05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0,907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13,45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0,63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87816" y="620688"/>
            <a:ext cx="165618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Ставка дисконта 5%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4725144"/>
            <a:ext cx="344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X=                      = 0,3</a:t>
            </a:r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91680" y="4909810"/>
            <a:ext cx="12891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35696" y="4581128"/>
            <a:ext cx="128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6,5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72278" y="4950460"/>
            <a:ext cx="147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6,05+13,45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79712" y="551723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DPP= 1+0,3</a:t>
            </a:r>
            <a:r>
              <a:rPr lang="ru-RU" sz="2000" dirty="0" smtClean="0"/>
              <a:t>1</a:t>
            </a:r>
            <a:r>
              <a:rPr lang="en-US" sz="2000" dirty="0" smtClean="0"/>
              <a:t>=</a:t>
            </a: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</a:t>
            </a:r>
            <a:r>
              <a:rPr lang="ru-RU" sz="2000" b="1" u="sng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u="sng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endParaRPr lang="ru-RU" sz="20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7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ost-1815904-129728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038"/>
            <a:ext cx="9404252" cy="7066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чистой приведенной стоимости проекта с учетом риска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190552377"/>
              </p:ext>
            </p:extLst>
          </p:nvPr>
        </p:nvGraphicFramePr>
        <p:xfrm>
          <a:off x="683567" y="1556793"/>
          <a:ext cx="7752359" cy="31098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97"/>
                <a:gridCol w="1296144"/>
                <a:gridCol w="1584176"/>
                <a:gridCol w="1296144"/>
                <a:gridCol w="1584176"/>
                <a:gridCol w="1127622"/>
              </a:tblGrid>
              <a:tr h="15913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Денежные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потоки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(млн.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 дисконтирования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6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=0,05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Дисконтированный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=0,05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 дисконтирования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6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=0,155</a:t>
                      </a:r>
                      <a:endParaRPr lang="ru-RU" sz="16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Дисконтированный доход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6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=0,155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-28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-28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21,95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0,866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0,907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19,50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16,13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0,63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13,61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0,65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14,04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2886" y="4860091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=r</a:t>
            </a:r>
            <a:r>
              <a:rPr lang="en-US" baseline="-25000" dirty="0" smtClean="0"/>
              <a:t>1</a:t>
            </a:r>
            <a:r>
              <a:rPr lang="en-US" dirty="0" smtClean="0"/>
              <a:t>+r</a:t>
            </a:r>
            <a:r>
              <a:rPr lang="en-US" baseline="-25000" dirty="0" smtClean="0"/>
              <a:t>2</a:t>
            </a:r>
            <a:r>
              <a:rPr lang="en-US" dirty="0" smtClean="0"/>
              <a:t>+r</a:t>
            </a:r>
            <a:r>
              <a:rPr lang="en-US" baseline="-25000" dirty="0" smtClean="0"/>
              <a:t>1</a:t>
            </a:r>
            <a:r>
              <a:rPr lang="en-US" dirty="0" smtClean="0"/>
              <a:t>*r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092886" y="532175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=0,155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143108" y="6211669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Чистый дисконтированный доход с учетом поправки на риск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22,4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9520" y="471488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22,4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23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ost-1815904-129728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2" y="-83378"/>
            <a:ext cx="9404252" cy="7066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56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ost-1815904-129728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10458450" cy="7858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1 - Резюме;</a:t>
            </a:r>
          </a:p>
          <a:p>
            <a:pPr>
              <a:buFont typeface="Wingdings" pitchFamily="2" charset="2"/>
              <a:buChar char="q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2 - Описание  вида услуги;</a:t>
            </a:r>
          </a:p>
          <a:p>
            <a:pPr>
              <a:buFont typeface="Wingdings" pitchFamily="2" charset="2"/>
              <a:buChar char="q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3 - План маркетинга;</a:t>
            </a:r>
          </a:p>
          <a:p>
            <a:pPr>
              <a:buFont typeface="Wingdings" pitchFamily="2" charset="2"/>
              <a:buChar char="q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4 - Производственный план;</a:t>
            </a:r>
          </a:p>
          <a:p>
            <a:pPr>
              <a:buFont typeface="Wingdings" pitchFamily="2" charset="2"/>
              <a:buChar char="q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5 - Организационный план;</a:t>
            </a:r>
          </a:p>
          <a:p>
            <a:pPr>
              <a:buFont typeface="Wingdings" pitchFamily="2" charset="2"/>
              <a:buChar char="q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6 - Страхование рисков;</a:t>
            </a:r>
          </a:p>
          <a:p>
            <a:pPr>
              <a:buFont typeface="Wingdings" pitchFamily="2" charset="2"/>
              <a:buChar char="q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7 - Финансовый план, оценка результатов;</a:t>
            </a:r>
          </a:p>
          <a:p>
            <a:pPr>
              <a:buFont typeface="Wingdings" pitchFamily="2" charset="2"/>
              <a:buChar char="q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8 - Приложения.</a:t>
            </a:r>
          </a:p>
          <a:p>
            <a:endParaRPr lang="ru-RU" dirty="0"/>
          </a:p>
        </p:txBody>
      </p:sp>
      <p:pic>
        <p:nvPicPr>
          <p:cNvPr id="2050" name="Picture 2" descr="C:\Users\Us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2771775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350146035_vinilografiya-na-av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20" y="2204864"/>
            <a:ext cx="2832147" cy="1889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66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Резюме</a:t>
            </a:r>
            <a:endParaRPr lang="ru-RU" dirty="0"/>
          </a:p>
        </p:txBody>
      </p:sp>
      <p:pic>
        <p:nvPicPr>
          <p:cNvPr id="4" name="Picture 2" descr="C:\Users\User\Desktop\post-1815904-129728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6361"/>
            <a:ext cx="10458450" cy="7858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0798" y="305272"/>
            <a:ext cx="8883202" cy="65527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Место реализации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Санкт-Петербург.</a:t>
            </a:r>
          </a:p>
          <a:p>
            <a:pPr>
              <a:spcAft>
                <a:spcPts val="60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Расчетный срок реализации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3 года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 окупаемости проекта, рассчитанный статическим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методом-1,228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 ; 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 окупаемости проекта, рассчитанный динамическим методом-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1,31года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Наименование услуги( цель проекта)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Винилография на авто</a:t>
            </a:r>
          </a:p>
          <a:p>
            <a:pPr>
              <a:spcAft>
                <a:spcPts val="600"/>
              </a:spcAft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елевая аудитория: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физические лица, мужчины в возрасте от 24 лет, юридические лица- средний и крупный бизнес</a:t>
            </a:r>
          </a:p>
          <a:p>
            <a:pPr>
              <a:spcAft>
                <a:spcPts val="60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Стратегическая цена одной услуги: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5000 рублей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Целевая себестоимость одной услуги: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4000 рублей за 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spcAft>
                <a:spcPts val="600"/>
              </a:spcAft>
            </a:pP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Чистый дисконтированный доход 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 12,6 млн. </a:t>
            </a:r>
            <a:r>
              <a:rPr lang="ru-RU" sz="2800" b="1" i="1" baseline="300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2800" b="1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Чистый дисконтированный доход с учетом с поправки на риск: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22,4 млн.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81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ost-1815904-129728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8857"/>
            <a:ext cx="10458450" cy="7858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5715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Описание услуги</a:t>
            </a:r>
            <a:endParaRPr lang="ru-RU" sz="4000" b="1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92213" y="801914"/>
            <a:ext cx="8568952" cy="525658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Название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техники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винилография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 говорит само за себя – это способ нанесения изображения на кузов автомобиля путем оклеивания кузова (или его части) виниловой пленкой.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Трудно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поверить, но сто лет назад уже применялись подобные технологии т.к. примерно в это время компанией 3М были изобретены первые поливинилхлоридные пленки, позже был придуман скотч, который использую до сих пор. Вслед за тем на основании этих разработок появились и виниловые пленки, которые стали применять для оклейки разного рода поверхностей.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Виниловую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пленку наносить непосредственно на машины первыми придумали в 60-е годы раллийные команды страны восходящего солнца для обозначения данных об имени и номере гонщика. Само собой, столь креативный способ предоставления информации стал привлекать деятелей рекламного мира и вскоре машины стали оклеивать логотипами спонсоров. Этот момент и послужил стартом для дальнейшего распространения пленок.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77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post-1815904-129728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505743"/>
            <a:ext cx="10458450" cy="7858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маркетинга</a:t>
            </a:r>
            <a:endParaRPr lang="ru-RU" sz="3600" b="1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67944" y="1916832"/>
            <a:ext cx="4392488" cy="4133056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владельца автомобиль это не только удобное средство передвижения, но также и неотъемлемая часть его личного имиджа. Дорогое авто с роскошным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внешним видом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существенно поднять статус своего хозяина в глазах окружающих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1916832"/>
            <a:ext cx="4320480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23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ost-1815904-129728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468686"/>
            <a:ext cx="10458450" cy="7858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Срок службы и стратегическая цена </a:t>
            </a:r>
            <a:r>
              <a:rPr lang="ru-RU" dirty="0"/>
              <a:t>в</a:t>
            </a:r>
            <a:r>
              <a:rPr lang="ru-RU" dirty="0" smtClean="0"/>
              <a:t>иниловых пленок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Белая или прозрачная пленка с полноцветной печатью и защитной ламинацией, одноцветные узоры. Существуют разные виды пленок:</a:t>
            </a:r>
          </a:p>
          <a:p>
            <a:pPr fontAlgn="t"/>
            <a:r>
              <a:rPr lang="ru-RU" sz="2400" b="1" dirty="0" smtClean="0"/>
              <a:t>Эконом</a:t>
            </a:r>
            <a:r>
              <a:rPr lang="ru-RU" sz="2400" dirty="0" smtClean="0"/>
              <a:t> (срок службы - 3 года, гарантия - 1 месяц)</a:t>
            </a:r>
          </a:p>
          <a:p>
            <a:pPr fontAlgn="t"/>
            <a:r>
              <a:rPr lang="ru-RU" sz="2400" b="1" dirty="0" smtClean="0"/>
              <a:t>Стандарт</a:t>
            </a:r>
            <a:r>
              <a:rPr lang="ru-RU" sz="2400" dirty="0" smtClean="0"/>
              <a:t> (срок службы - 5 лет, гарантия - 6 месяцев)</a:t>
            </a:r>
          </a:p>
          <a:p>
            <a:pPr fontAlgn="t"/>
            <a:r>
              <a:rPr lang="ru-RU" sz="2400" b="1" dirty="0" smtClean="0"/>
              <a:t>Премиум</a:t>
            </a:r>
            <a:r>
              <a:rPr lang="ru-RU" sz="2400" dirty="0" smtClean="0"/>
              <a:t> (срок службы - 10 лет, гарантия - 1 год)</a:t>
            </a:r>
          </a:p>
          <a:p>
            <a:pPr fontAlgn="t"/>
            <a:r>
              <a:rPr lang="ru-RU" sz="2400" b="1" dirty="0" smtClean="0"/>
              <a:t>Цена за услугу*(средний чек-20000): </a:t>
            </a:r>
          </a:p>
          <a:p>
            <a:pPr marL="0" indent="0" fontAlgn="t">
              <a:buNone/>
            </a:pPr>
            <a:r>
              <a:rPr lang="ru-RU" sz="2400" dirty="0" smtClean="0"/>
              <a:t>                   -минимальная цена, руб. – 10000</a:t>
            </a:r>
          </a:p>
          <a:p>
            <a:pPr marL="0" indent="0" fontAlgn="t">
              <a:buNone/>
            </a:pPr>
            <a:r>
              <a:rPr lang="ru-RU" sz="2400" dirty="0" smtClean="0"/>
              <a:t>                  - максимальная цена, руб. – 40000</a:t>
            </a:r>
          </a:p>
          <a:p>
            <a:pPr fontAlgn="t"/>
            <a:r>
              <a:rPr lang="ru-RU" sz="1800" dirty="0" smtClean="0"/>
              <a:t>        *цена варьируется в зависимости от размера изображения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9351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ost-1815904-129728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773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467600" cy="1143000"/>
          </a:xfrm>
        </p:spPr>
        <p:txBody>
          <a:bodyPr/>
          <a:lstStyle/>
          <a:p>
            <a:r>
              <a:rPr lang="ru-RU" dirty="0" smtClean="0"/>
              <a:t>Целевая аудитория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986444"/>
            <a:ext cx="7467600" cy="4873752"/>
          </a:xfrm>
        </p:spPr>
        <p:txBody>
          <a:bodyPr/>
          <a:lstStyle/>
          <a:p>
            <a:r>
              <a:rPr lang="ru-RU" dirty="0" smtClean="0"/>
              <a:t>Основным сегментом рынка, на который ориентирована услуга </a:t>
            </a:r>
            <a:r>
              <a:rPr lang="ru-RU" dirty="0" err="1" smtClean="0"/>
              <a:t>винилография</a:t>
            </a:r>
            <a:r>
              <a:rPr lang="ru-RU" dirty="0" smtClean="0"/>
              <a:t>, являются юридические и физические лица. Большая часть – это физические лица, мужчины в возрасте от 24 лет, высоко оплачиваемые сотрудники крупных компаний и их руководители, юридические лица - средний и крупный бизнес.</a:t>
            </a:r>
            <a:endParaRPr lang="ru-RU" dirty="0"/>
          </a:p>
        </p:txBody>
      </p:sp>
      <p:pic>
        <p:nvPicPr>
          <p:cNvPr id="6146" name="Picture 2" descr="Картинки по запросу винилография на авто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236493" cy="2463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11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ost-1815904-129728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" y="-99392"/>
            <a:ext cx="935773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маркетинга-стратегическая канва</a:t>
            </a:r>
            <a:endParaRPr lang="ru-RU" sz="32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03648" y="1700808"/>
            <a:ext cx="56166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75656" y="3933056"/>
            <a:ext cx="554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5576" y="134076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высокая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350100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низкая</a:t>
            </a:r>
            <a:endParaRPr lang="ru-RU" sz="14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691680" y="2204864"/>
            <a:ext cx="864096" cy="2016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555776" y="1700808"/>
            <a:ext cx="108012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635896" y="1700808"/>
            <a:ext cx="1296144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932040" y="2060848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907704" y="1700808"/>
            <a:ext cx="72008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627784" y="1700808"/>
            <a:ext cx="792088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419872" y="1700808"/>
            <a:ext cx="1258996" cy="2376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678868" y="1700808"/>
            <a:ext cx="829236" cy="2376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08104" y="13314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конкуренты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619672" y="4221088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907704" y="1617767"/>
            <a:ext cx="72008" cy="15504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483768" y="2060848"/>
            <a:ext cx="72008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555776" y="2420888"/>
            <a:ext cx="144016" cy="1440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419872" y="1617767"/>
            <a:ext cx="45719" cy="15504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635896" y="1617767"/>
            <a:ext cx="45719" cy="15504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625434" y="4024486"/>
            <a:ext cx="106868" cy="2880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08104" y="1617767"/>
            <a:ext cx="72008" cy="15504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696508" y="1977807"/>
            <a:ext cx="72008" cy="15504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084168" y="188082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фирма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259632" y="4869160"/>
            <a:ext cx="61926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979712" y="47251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771800" y="47251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779912" y="474415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932040" y="474415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228184" y="47251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691680" y="499508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цена</a:t>
            </a:r>
            <a:endParaRPr lang="ru-RU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2280888" y="5032186"/>
            <a:ext cx="981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качество</a:t>
            </a:r>
            <a:endParaRPr lang="ru-RU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3270723" y="5118198"/>
            <a:ext cx="1159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Необходимые</a:t>
            </a:r>
          </a:p>
          <a:p>
            <a:r>
              <a:rPr lang="ru-RU" sz="1100" dirty="0" smtClean="0"/>
              <a:t> рисунки</a:t>
            </a:r>
            <a:endParaRPr lang="ru-RU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4509420" y="510280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Заказ в интернете</a:t>
            </a:r>
            <a:endParaRPr lang="ru-RU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5747340" y="5118198"/>
            <a:ext cx="128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Шире спектр услуг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0579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ost-1815904-129728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40"/>
            <a:ext cx="9404252" cy="7066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326" y="-63926"/>
            <a:ext cx="7467600" cy="1143000"/>
          </a:xfrm>
        </p:spPr>
        <p:txBody>
          <a:bodyPr/>
          <a:lstStyle/>
          <a:p>
            <a: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Производственный план</a:t>
            </a:r>
            <a:endParaRPr lang="ru-RU" b="1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067603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Основные средства: </a:t>
            </a:r>
            <a:r>
              <a:rPr lang="ru-RU" dirty="0" smtClean="0"/>
              <a:t>собственное помещение в </a:t>
            </a:r>
            <a:r>
              <a:rPr lang="ru-RU" dirty="0" err="1" smtClean="0"/>
              <a:t>стайлинг</a:t>
            </a:r>
            <a:r>
              <a:rPr lang="ru-RU" dirty="0" smtClean="0"/>
              <a:t> : студии для авто; договор с типографией «</a:t>
            </a:r>
            <a:r>
              <a:rPr lang="ru-RU" dirty="0" err="1" smtClean="0"/>
              <a:t>Фастпринт</a:t>
            </a:r>
            <a:r>
              <a:rPr lang="ru-RU" dirty="0" smtClean="0"/>
              <a:t>»;</a:t>
            </a:r>
          </a:p>
          <a:p>
            <a:r>
              <a:rPr lang="ru-RU" b="1" u="sng" dirty="0" smtClean="0"/>
              <a:t>Расходные материалы: </a:t>
            </a:r>
            <a:r>
              <a:rPr lang="ru-RU" dirty="0" smtClean="0"/>
              <a:t>электроэнергия на технологические цели; строительный фен; канцелярский нож; магниты ; отрез микрофибры ;праймер(грунтовка);спирт ; ножницы ; фломастер.</a:t>
            </a:r>
            <a:endParaRPr lang="ru-RU" dirty="0"/>
          </a:p>
          <a:p>
            <a:r>
              <a:rPr lang="ru-RU" b="1" u="sng" dirty="0" smtClean="0"/>
              <a:t>Сметная калькуляция себестоимости услуг:</a:t>
            </a:r>
          </a:p>
          <a:p>
            <a:r>
              <a:rPr lang="ru-RU" dirty="0" smtClean="0"/>
              <a:t>з/пл. основного персонала + вспомогательного персонала+ отчисления в ФОТ +оплата услуг печати по договору + расходные материалы+ расходы на рекламу.</a:t>
            </a:r>
          </a:p>
          <a:p>
            <a:r>
              <a:rPr lang="ru-RU" b="1" u="sng" dirty="0" smtClean="0"/>
              <a:t>Целевая себестоимость одной услуги: </a:t>
            </a:r>
            <a:r>
              <a:rPr lang="ru-RU" dirty="0" smtClean="0"/>
              <a:t> (при стоимости печати в типографии 2500 руб. за м</a:t>
            </a:r>
            <a:r>
              <a:rPr lang="ru-RU" sz="2300" dirty="0" smtClean="0"/>
              <a:t>²</a:t>
            </a:r>
            <a:r>
              <a:rPr lang="ru-RU" dirty="0" smtClean="0"/>
              <a:t>. + стоимость монтажа 1500руб за  м².) 4000 руб. за м</a:t>
            </a:r>
            <a:r>
              <a:rPr lang="ru-RU" sz="2300" dirty="0" smtClean="0"/>
              <a:t>².</a:t>
            </a:r>
          </a:p>
          <a:p>
            <a:r>
              <a:rPr lang="ru-RU" sz="2300" b="1" u="sng" dirty="0" smtClean="0"/>
              <a:t>Средний заказ 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ru-RU" b="1" u="sng" dirty="0"/>
          </a:p>
        </p:txBody>
      </p:sp>
    </p:spTree>
    <p:extLst>
      <p:ext uri="{BB962C8B-B14F-4D97-AF65-F5344CB8AC3E}">
        <p14:creationId xmlns="" xmlns:p14="http://schemas.microsoft.com/office/powerpoint/2010/main" val="31523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540</TotalTime>
  <Words>870</Words>
  <Application>Microsoft Office PowerPoint</Application>
  <PresentationFormat>Экран (4:3)</PresentationFormat>
  <Paragraphs>256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Концепт бизнес-план по внедрению услуги винилография на автомобили на базе стайлинг студии «ReFormaStyling» </vt:lpstr>
      <vt:lpstr>Содержание.</vt:lpstr>
      <vt:lpstr>Резюме</vt:lpstr>
      <vt:lpstr>Описание услуги</vt:lpstr>
      <vt:lpstr>План маркетинга</vt:lpstr>
      <vt:lpstr>Срок службы и стратегическая цена виниловых пленок</vt:lpstr>
      <vt:lpstr>Целевая аудитория</vt:lpstr>
      <vt:lpstr>План маркетинга-стратегическая канва</vt:lpstr>
      <vt:lpstr>Производственный план</vt:lpstr>
      <vt:lpstr>Организационный план</vt:lpstr>
      <vt:lpstr>Организационный план:персонал</vt:lpstr>
      <vt:lpstr>Страхование рисков</vt:lpstr>
      <vt:lpstr>Финансовый план</vt:lpstr>
      <vt:lpstr>Движение денежных потоков. Эффективность бизнес-плана </vt:lpstr>
      <vt:lpstr>Расчет окупаемости проекта (статический метод)</vt:lpstr>
      <vt:lpstr>Расчет окупаемости проекта(динамический метод)</vt:lpstr>
      <vt:lpstr>Расчет чистой приведенной стоимости проекта с учетом риска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Инна</cp:lastModifiedBy>
  <cp:revision>51</cp:revision>
  <dcterms:created xsi:type="dcterms:W3CDTF">2018-02-10T11:34:49Z</dcterms:created>
  <dcterms:modified xsi:type="dcterms:W3CDTF">2018-02-18T09:46:01Z</dcterms:modified>
</cp:coreProperties>
</file>