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4" r:id="rId5"/>
    <p:sldId id="263" r:id="rId6"/>
    <p:sldId id="262" r:id="rId7"/>
    <p:sldId id="261" r:id="rId8"/>
    <p:sldId id="260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7A3BBBDC-167F-455B-8C38-B999A0B3DA6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0A3A236-540E-48AD-9ACC-9918F158C215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BDC-167F-455B-8C38-B999A0B3DA6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3A236-540E-48AD-9ACC-9918F158C2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BDC-167F-455B-8C38-B999A0B3DA6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3A236-540E-48AD-9ACC-9918F158C2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BDC-167F-455B-8C38-B999A0B3DA6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3A236-540E-48AD-9ACC-9918F158C2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BDC-167F-455B-8C38-B999A0B3DA6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3A236-540E-48AD-9ACC-9918F158C2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BDC-167F-455B-8C38-B999A0B3DA6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3A236-540E-48AD-9ACC-9918F158C21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BDC-167F-455B-8C38-B999A0B3DA6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3A236-540E-48AD-9ACC-9918F158C2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BDC-167F-455B-8C38-B999A0B3DA6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3A236-540E-48AD-9ACC-9918F158C2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BDC-167F-455B-8C38-B999A0B3DA6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3A236-540E-48AD-9ACC-9918F158C2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BDC-167F-455B-8C38-B999A0B3DA6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3A236-540E-48AD-9ACC-9918F158C215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BBDC-167F-455B-8C38-B999A0B3DA6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3A236-540E-48AD-9ACC-9918F158C2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7A3BBBDC-167F-455B-8C38-B999A0B3DA6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0A3A236-540E-48AD-9ACC-9918F158C21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0"/>
            <a:ext cx="5544616" cy="1143000"/>
          </a:xfr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МИНИСТЕРСТВО ОБРАЗОВАНИЯ И НАУКИ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ФГБОУ ВО Тверской государственный университет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6752"/>
            <a:ext cx="8892480" cy="3508977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sz="2800" b="1" dirty="0" smtClean="0"/>
              <a:t>КОНЦЕПТ БИЗНЕС-ПЛАН</a:t>
            </a:r>
          </a:p>
          <a:p>
            <a:pPr marL="68580" indent="0" algn="ctr">
              <a:buNone/>
            </a:pPr>
            <a:r>
              <a:rPr lang="ru-RU" sz="2800" b="1" dirty="0" smtClean="0"/>
              <a:t>по открытию флористического салона</a:t>
            </a:r>
            <a:endParaRPr lang="ru-RU" sz="28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67" y="2355987"/>
            <a:ext cx="3419872" cy="229620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802" y="2336128"/>
            <a:ext cx="3540277" cy="156277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569" y="2336128"/>
            <a:ext cx="3024336" cy="226825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8485" y="4797152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ПОДГОТОВИЛИ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: Разработчики проекта (Смолинова В.О., Андреева Н.О., Малышева О.В.)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ЗАКАЗЧИК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: Директор ООО «Шишки»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НАУЧНЫЙ РУКОВОДИТЕЛЬ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: К.Э.Н. ЩЕРБАКОВ АЛЕКСЕЙ ВЛАДИМИРОВИЧ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835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13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131" y="123825"/>
            <a:ext cx="7024744" cy="1143000"/>
          </a:xfrm>
        </p:spPr>
        <p:txBody>
          <a:bodyPr/>
          <a:lstStyle/>
          <a:p>
            <a:r>
              <a:rPr lang="ru-RU" b="1" dirty="0"/>
              <a:t>Организационный план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8097552"/>
              </p:ext>
            </p:extLst>
          </p:nvPr>
        </p:nvGraphicFramePr>
        <p:xfrm>
          <a:off x="467544" y="1340768"/>
          <a:ext cx="8208912" cy="50746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15678"/>
                <a:gridCol w="2993234"/>
              </a:tblGrid>
              <a:tr h="461208">
                <a:tc gridSpan="2"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ЗАТРАТЫ НА ОРГАНИЗАЦИЮ БИЗНЕСА, руб.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16553"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Аренда торгового помещения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30 000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516553"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Изготовление вывески и оформление фасада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50 000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98105"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Ремонт (косметический ремонт)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80 000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98105"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Оформление интерьера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70 000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98105"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Холодильное оборудование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100 000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98105"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Тепловая завеса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50 000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98105"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Кондиционер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30 000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98105"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Рекламная кампания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50 000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98105"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Итого: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430 000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835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366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23825"/>
            <a:ext cx="7024744" cy="1143000"/>
          </a:xfrm>
        </p:spPr>
        <p:txBody>
          <a:bodyPr/>
          <a:lstStyle/>
          <a:p>
            <a:r>
              <a:rPr lang="ru-RU" b="1" dirty="0"/>
              <a:t>Организационный план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8142603"/>
              </p:ext>
            </p:extLst>
          </p:nvPr>
        </p:nvGraphicFramePr>
        <p:xfrm>
          <a:off x="502619" y="1196752"/>
          <a:ext cx="8208911" cy="30939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2288"/>
                <a:gridCol w="1944216"/>
                <a:gridCol w="1584176"/>
                <a:gridCol w="2088231"/>
              </a:tblGrid>
              <a:tr h="420797">
                <a:tc gridSpan="4"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68955"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Персонал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Зарплата на 1 сотрудника(руб.)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Количество сотрудников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Зарплата Итого(руб.)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20797"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Директор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30 000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30 000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20797"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Продавец/флорист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25 000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50 000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20797"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Курьер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15 000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15 000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41838"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Общий фонд ЗП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95 000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835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221088"/>
            <a:ext cx="1865743" cy="2798614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20" y="4404582"/>
            <a:ext cx="3206130" cy="213742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663" y="4404582"/>
            <a:ext cx="3214166" cy="213742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177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131" y="123825"/>
            <a:ext cx="7024744" cy="1143000"/>
          </a:xfrm>
        </p:spPr>
        <p:txBody>
          <a:bodyPr/>
          <a:lstStyle/>
          <a:p>
            <a:r>
              <a:rPr lang="ru-RU" b="1" dirty="0"/>
              <a:t>Страхование рисков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1528" y="1196752"/>
            <a:ext cx="8208912" cy="5256584"/>
          </a:xfrm>
        </p:spPr>
        <p:txBody>
          <a:bodyPr/>
          <a:lstStyle/>
          <a:p>
            <a:pPr marL="68580" indent="0" algn="just">
              <a:buNone/>
            </a:pPr>
            <a:r>
              <a:rPr lang="ru-RU" dirty="0"/>
              <a:t>В целях оценки устойчивости и эффективности проекта в условиях неопределенности и риска нами применена укрупненная оценка устойчивости.</a:t>
            </a:r>
          </a:p>
          <a:p>
            <a:pPr marL="68580" indent="0" algn="just">
              <a:buNone/>
            </a:pPr>
            <a:r>
              <a:rPr lang="ru-RU" dirty="0"/>
              <a:t>Размер поправки на риск </a:t>
            </a:r>
            <a:r>
              <a:rPr lang="ru-RU" dirty="0" err="1"/>
              <a:t>недополучения</a:t>
            </a:r>
            <a:r>
              <a:rPr lang="ru-RU" dirty="0"/>
              <a:t> предусмотренных проектом доходов принят равным 13%, что соответствует цели проекта – производство и продвижение на рынок новой продукции (13-15 %, проф. Л.Н. Усенко, «Бизнес-анализ»).</a:t>
            </a: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835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520246"/>
            <a:ext cx="4176464" cy="234926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197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136904" cy="171318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Расчет чистой приведенной стоимости проекта с учетом риска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204864"/>
            <a:ext cx="8136904" cy="4320480"/>
          </a:xfrm>
        </p:spPr>
        <p:txBody>
          <a:bodyPr/>
          <a:lstStyle/>
          <a:p>
            <a:pPr marL="6858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835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288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16652"/>
            <a:ext cx="8191317" cy="157698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Расчет окупаемости проекта (динамическим методом)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4175" y="2132856"/>
            <a:ext cx="8292281" cy="4392488"/>
          </a:xfrm>
        </p:spPr>
        <p:txBody>
          <a:bodyPr/>
          <a:lstStyle/>
          <a:p>
            <a:pPr marL="6858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835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101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3816542" cy="1143000"/>
          </a:xfrm>
        </p:spPr>
        <p:txBody>
          <a:bodyPr/>
          <a:lstStyle/>
          <a:p>
            <a:r>
              <a:rPr lang="ru-RU" b="1" dirty="0" smtClean="0"/>
              <a:t>Содержание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3" y="1628800"/>
            <a:ext cx="6480720" cy="4608512"/>
          </a:xfrm>
        </p:spPr>
        <p:txBody>
          <a:bodyPr>
            <a:normAutofit/>
          </a:bodyPr>
          <a:lstStyle/>
          <a:p>
            <a:pPr marL="525780" indent="-4572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Резюме</a:t>
            </a:r>
          </a:p>
          <a:p>
            <a:pPr marL="525780" indent="-4572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Описание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вида деятельности (услуги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marL="525780" indent="-4572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План маркетинга</a:t>
            </a:r>
          </a:p>
          <a:p>
            <a:pPr marL="525780" indent="-4572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Производственный план</a:t>
            </a:r>
          </a:p>
          <a:p>
            <a:pPr marL="525780" indent="-4572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Организационный план</a:t>
            </a:r>
          </a:p>
          <a:p>
            <a:pPr marL="525780" indent="-4572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Страхование рисков</a:t>
            </a:r>
          </a:p>
          <a:p>
            <a:pPr marL="525780" indent="-4572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Финансовый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план, оценка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результатов</a:t>
            </a:r>
          </a:p>
          <a:p>
            <a:pPr marL="525780" indent="-4572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Приложения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9268" cy="693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318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350" y="347662"/>
            <a:ext cx="2952328" cy="780027"/>
          </a:xfrm>
        </p:spPr>
        <p:txBody>
          <a:bodyPr/>
          <a:lstStyle/>
          <a:p>
            <a:r>
              <a:rPr lang="ru-RU" b="1" dirty="0" smtClean="0"/>
              <a:t>Резюме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08912" cy="5472608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Место реализации проекта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: г. Тверь, РФ.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Расчетный срок реализации проекта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Срок окупаемости проекта, рассчитанный статическим методом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–</a:t>
            </a:r>
          </a:p>
          <a:p>
            <a:pPr marL="68580" indent="0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Срок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окупаемости проекта, рассчитанный динамическим методом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–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Наименование услуги (цель проекта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):</a:t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Целевая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аудитория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Стратегическая цена 1 услуги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Целевая себестоимость 1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услуги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Чистый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дисконтированный доход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Чистый дисконтированный доход с учетом поправки на риск: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835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42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7996"/>
            <a:ext cx="2483768" cy="16566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350" y="123825"/>
            <a:ext cx="7024744" cy="1143000"/>
          </a:xfrm>
        </p:spPr>
        <p:txBody>
          <a:bodyPr/>
          <a:lstStyle/>
          <a:p>
            <a:r>
              <a:rPr lang="ru-RU" b="1" dirty="0" smtClean="0"/>
              <a:t>Описание услуги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4175" y="1664650"/>
            <a:ext cx="8136904" cy="540060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Открытие магазина цветов может оказаться не только прибыльным бизнесом, но и приятным хобби. Этот вид предпринимательства подходит для тех, кто стремится к финансовой независимости и любит флористику. Что может быть чудеснее, чем дарить людям радость и находиться в постоянном соприкосновении с природой? Возможно, со временем цветочный бизнес станет для его обладателя образом жизни. Подмечено, что люди, окунувшиеся в 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6858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сферу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флористики, уходят из него 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6858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лишь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 форс-мажорных ситуациях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835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356" y="5128287"/>
            <a:ext cx="2594570" cy="172971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47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4175" y="123825"/>
            <a:ext cx="7024744" cy="1143000"/>
          </a:xfrm>
        </p:spPr>
        <p:txBody>
          <a:bodyPr/>
          <a:lstStyle/>
          <a:p>
            <a:r>
              <a:rPr lang="ru-RU" b="1" dirty="0" smtClean="0"/>
              <a:t>План маркетинга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4175" y="1412776"/>
            <a:ext cx="5339953" cy="4968552"/>
          </a:xfrm>
        </p:spPr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Основные факторы успеха магазина цветов: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высокая наценка на продукцию;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высокая квалификация персонала;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большой ассортимент;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предложение качественной услуги своим клиентам;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наличие эффективных методов рекламы и продвижения собственной продукции.</a:t>
            </a: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835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1" y="116633"/>
            <a:ext cx="3168351" cy="206930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1" y="2420887"/>
            <a:ext cx="3277927" cy="166674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1" y="4365103"/>
            <a:ext cx="3277927" cy="216766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247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422" y="123825"/>
            <a:ext cx="7024744" cy="1143000"/>
          </a:xfrm>
        </p:spPr>
        <p:txBody>
          <a:bodyPr/>
          <a:lstStyle/>
          <a:p>
            <a:r>
              <a:rPr lang="ru-RU" b="1" dirty="0"/>
              <a:t>План маркетинга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08912" cy="5256584"/>
          </a:xfrm>
        </p:spPr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Сегодня цветочные магазины продают не только цветы, но еще и корзины со сладостями, винами, подарками, украшенные цветами. Особенно актуальными эти подарки становятся в предпраздничное время.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Период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 конца декабря до середины марта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самый пиковый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из-за большого количества праздников в этот промежуток времени.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Активность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проявляется также в мае и сентябре.</a:t>
            </a:r>
          </a:p>
          <a:p>
            <a:pPr marL="6858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Есть конкретные даты пика продажи цветов:</a:t>
            </a:r>
          </a:p>
          <a:p>
            <a:pPr marL="6858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1 сентября;</a:t>
            </a:r>
          </a:p>
          <a:p>
            <a:pPr marL="6858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14 февраля;</a:t>
            </a:r>
          </a:p>
          <a:p>
            <a:pPr marL="6858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7 — 9 марта;</a:t>
            </a:r>
          </a:p>
          <a:p>
            <a:pPr marL="6858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25 мая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68580" indent="0">
              <a:buNone/>
            </a:pPr>
            <a:endParaRPr lang="ru-RU" dirty="0"/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835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725144"/>
            <a:ext cx="2525266" cy="189395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125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3825"/>
            <a:ext cx="7024744" cy="1143000"/>
          </a:xfrm>
        </p:spPr>
        <p:txBody>
          <a:bodyPr/>
          <a:lstStyle/>
          <a:p>
            <a:r>
              <a:rPr lang="ru-RU" b="1" dirty="0"/>
              <a:t>План маркетинга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4176" y="1268760"/>
            <a:ext cx="8759824" cy="5589240"/>
          </a:xfrm>
        </p:spPr>
        <p:txBody>
          <a:bodyPr>
            <a:normAutofit fontScale="92500"/>
          </a:bodyPr>
          <a:lstStyle/>
          <a:p>
            <a:pPr marL="68580" indent="0"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Целевая аудитория</a:t>
            </a:r>
          </a:p>
          <a:p>
            <a:pPr marL="6858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Цветы активно покупают и дарят самые широкие слои граждан. Ядро целевой аудитории — работающая молодежь в возрасте 18-35 лет. Эту группу покупателей можно считать основной по части генерации выручки магазинов: они дарят цветы друг другу, своим родителям, бабушкам, дедушкам, оплачивают покупку цветов детям во время праздников.</a:t>
            </a:r>
          </a:p>
          <a:p>
            <a:pPr marL="6858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Люди покупают цветы, имея различные цели:</a:t>
            </a:r>
          </a:p>
          <a:p>
            <a:pPr marL="6858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Желание поздравить кого-либо с торжественным событием;</a:t>
            </a:r>
          </a:p>
          <a:p>
            <a:pPr marL="6858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Желание оказать знак внимания противоположному полу;</a:t>
            </a:r>
          </a:p>
          <a:p>
            <a:pPr marL="6858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Приобрести средство украшения интерьера как частного жилища, так и общественных мест.</a:t>
            </a: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835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576" y="-171400"/>
            <a:ext cx="3816424" cy="214673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660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131" y="123825"/>
            <a:ext cx="7024744" cy="1143000"/>
          </a:xfrm>
        </p:spPr>
        <p:txBody>
          <a:bodyPr/>
          <a:lstStyle/>
          <a:p>
            <a:r>
              <a:rPr lang="ru-RU" b="1" dirty="0"/>
              <a:t>Производственный план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08912" cy="5256584"/>
          </a:xfrm>
        </p:spPr>
        <p:txBody>
          <a:bodyPr/>
          <a:lstStyle/>
          <a:p>
            <a:pPr marL="68580" indent="0">
              <a:buNone/>
            </a:pPr>
            <a:r>
              <a:rPr lang="ru-RU" b="1" dirty="0"/>
              <a:t>Сметная калькуляция себестоимости услуг: </a:t>
            </a:r>
            <a:endParaRPr lang="ru-RU" b="1" dirty="0" smtClean="0"/>
          </a:p>
          <a:p>
            <a:pPr marL="68580" indent="0">
              <a:buNone/>
            </a:pPr>
            <a:r>
              <a:rPr lang="ru-RU" dirty="0" smtClean="0"/>
              <a:t>З/</a:t>
            </a:r>
            <a:r>
              <a:rPr lang="ru-RU" dirty="0" err="1" smtClean="0"/>
              <a:t>пл</a:t>
            </a:r>
            <a:r>
              <a:rPr lang="ru-RU" dirty="0" smtClean="0"/>
              <a:t> персонала + Отчисления </a:t>
            </a:r>
            <a:r>
              <a:rPr lang="ru-RU" dirty="0"/>
              <a:t>ФОТ + Амортизация аппарата + </a:t>
            </a:r>
            <a:r>
              <a:rPr lang="ru-RU" dirty="0" smtClean="0"/>
              <a:t>арендная плата + расходные </a:t>
            </a:r>
            <a:r>
              <a:rPr lang="ru-RU" dirty="0"/>
              <a:t>материалы + расходы на рекламу.</a:t>
            </a:r>
          </a:p>
          <a:p>
            <a:pPr marL="68580" indent="0">
              <a:buNone/>
            </a:pPr>
            <a:endParaRPr lang="ru-RU" dirty="0" smtClean="0"/>
          </a:p>
          <a:p>
            <a:pPr marL="68580" indent="0">
              <a:buNone/>
            </a:pPr>
            <a:r>
              <a:rPr lang="ru-RU" b="1" dirty="0"/>
              <a:t>Целевая себестоимость 1 </a:t>
            </a:r>
            <a:r>
              <a:rPr lang="ru-RU" b="1" dirty="0" smtClean="0"/>
              <a:t>услуги: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835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250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131" y="123825"/>
            <a:ext cx="7024744" cy="1143000"/>
          </a:xfrm>
        </p:spPr>
        <p:txBody>
          <a:bodyPr/>
          <a:lstStyle/>
          <a:p>
            <a:r>
              <a:rPr lang="ru-RU" b="1" dirty="0"/>
              <a:t>Организационный план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08912" cy="5256584"/>
          </a:xfrm>
        </p:spPr>
        <p:txBody>
          <a:bodyPr/>
          <a:lstStyle/>
          <a:p>
            <a:pPr marL="68580" indent="0">
              <a:buNone/>
            </a:pPr>
            <a:r>
              <a:rPr lang="ru-RU" b="1" dirty="0"/>
              <a:t>Наименование организации внедрения бизнес-проекта</a:t>
            </a:r>
            <a:r>
              <a:rPr lang="ru-RU" b="1" dirty="0" smtClean="0"/>
              <a:t>: </a:t>
            </a:r>
            <a:r>
              <a:rPr lang="ru-RU" dirty="0" smtClean="0"/>
              <a:t>ООО «ШИШКИ»</a:t>
            </a:r>
          </a:p>
          <a:p>
            <a:pPr marL="68580" indent="0">
              <a:buNone/>
            </a:pPr>
            <a:r>
              <a:rPr lang="ru-RU" b="1" dirty="0" smtClean="0"/>
              <a:t>Адрес</a:t>
            </a:r>
            <a:r>
              <a:rPr lang="ru-RU" b="1" dirty="0"/>
              <a:t>: </a:t>
            </a:r>
            <a:r>
              <a:rPr lang="ru-RU" dirty="0"/>
              <a:t>Тверь, Советская ул., 7</a:t>
            </a:r>
            <a:r>
              <a:rPr lang="ru-RU" dirty="0" smtClean="0"/>
              <a:t>.</a:t>
            </a:r>
          </a:p>
          <a:p>
            <a:pPr marL="68580" indent="0">
              <a:buNone/>
            </a:pPr>
            <a:r>
              <a:rPr lang="ru-RU" b="1" dirty="0"/>
              <a:t>Время </a:t>
            </a:r>
            <a:r>
              <a:rPr lang="ru-RU" b="1" dirty="0" smtClean="0"/>
              <a:t>работы: </a:t>
            </a:r>
            <a:r>
              <a:rPr lang="ru-RU" dirty="0" err="1" smtClean="0"/>
              <a:t>пн-пт</a:t>
            </a:r>
            <a:r>
              <a:rPr lang="ru-RU" dirty="0" smtClean="0"/>
              <a:t> </a:t>
            </a:r>
            <a:r>
              <a:rPr lang="ru-RU" dirty="0"/>
              <a:t>8:00–19:00; </a:t>
            </a:r>
            <a:r>
              <a:rPr lang="ru-RU" dirty="0" err="1"/>
              <a:t>сб,вс</a:t>
            </a:r>
            <a:r>
              <a:rPr lang="ru-RU" dirty="0"/>
              <a:t> 9:00–16:00.</a:t>
            </a:r>
            <a:endParaRPr lang="ru-RU" dirty="0" smtClean="0"/>
          </a:p>
          <a:p>
            <a:pPr marL="68580" indent="0">
              <a:buNone/>
            </a:pPr>
            <a:r>
              <a:rPr lang="ru-RU" b="1" dirty="0" smtClean="0"/>
              <a:t>Руководители: </a:t>
            </a:r>
            <a:r>
              <a:rPr lang="ru-RU" dirty="0" smtClean="0"/>
              <a:t>учредители ООО Смолинова В.О., Андреева Н.О., Малышева О.В.</a:t>
            </a:r>
          </a:p>
          <a:p>
            <a:pPr marL="68580" indent="0">
              <a:buNone/>
            </a:pPr>
            <a:endParaRPr lang="ru-RU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835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416" y="3789040"/>
            <a:ext cx="5134896" cy="299869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086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118</TotalTime>
  <Words>568</Words>
  <Application>Microsoft Office PowerPoint</Application>
  <PresentationFormat>Экран (4:3)</PresentationFormat>
  <Paragraphs>98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Остин</vt:lpstr>
      <vt:lpstr>МИНИСТЕРСТВО ОБРАЗОВАНИЯ И НАУКИ ФГБОУ ВО Тверской государственный университет</vt:lpstr>
      <vt:lpstr>Содержание</vt:lpstr>
      <vt:lpstr>Резюме</vt:lpstr>
      <vt:lpstr>Описание услуги</vt:lpstr>
      <vt:lpstr>План маркетинга</vt:lpstr>
      <vt:lpstr>План маркетинга</vt:lpstr>
      <vt:lpstr>План маркетинга</vt:lpstr>
      <vt:lpstr>Производственный план</vt:lpstr>
      <vt:lpstr>Организационный план</vt:lpstr>
      <vt:lpstr>Организационный план</vt:lpstr>
      <vt:lpstr>Организационный план</vt:lpstr>
      <vt:lpstr>Страхование рисков</vt:lpstr>
      <vt:lpstr>Расчет чистой приведенной стоимости проекта с учетом риска</vt:lpstr>
      <vt:lpstr>Расчет окупаемости проекта (динамическим методом)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валя</dc:creator>
  <cp:lastModifiedBy>валя</cp:lastModifiedBy>
  <cp:revision>14</cp:revision>
  <dcterms:created xsi:type="dcterms:W3CDTF">2017-12-19T19:32:08Z</dcterms:created>
  <dcterms:modified xsi:type="dcterms:W3CDTF">2017-12-20T22:05:02Z</dcterms:modified>
</cp:coreProperties>
</file>