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4" r:id="rId5"/>
    <p:sldId id="263" r:id="rId6"/>
    <p:sldId id="262" r:id="rId7"/>
    <p:sldId id="261" r:id="rId8"/>
    <p:sldId id="260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3BBBDC-167F-455B-8C38-B999A0B3DA6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0A3A236-540E-48AD-9ACC-9918F158C2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544616" cy="1143000"/>
          </a:xfr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МИНИСТЕРСТВО ОБРАЗОВАНИЯ И НАУКИ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ФГБОУ ВО Тверской государственный университет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b="1" dirty="0" smtClean="0"/>
              <a:t>КОНЦЕПТ БИЗНЕС-ПЛАН</a:t>
            </a:r>
          </a:p>
          <a:p>
            <a:pPr marL="68580" indent="0" algn="ctr">
              <a:buNone/>
            </a:pPr>
            <a:r>
              <a:rPr lang="ru-RU" sz="2800" b="1" dirty="0" smtClean="0"/>
              <a:t>по открытию флористического салона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" y="2355987"/>
            <a:ext cx="3419872" cy="2296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2" y="2336128"/>
            <a:ext cx="3540277" cy="15627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69" y="2336128"/>
            <a:ext cx="3024336" cy="22682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485" y="479715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ПОДГОТОВИЛИ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Разработчики проекта (Смолинова В.О., Андреева Н.О., Малышева О.В.)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ЗАКАЗЧИК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Директор ООО «Шишки»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НАУЧНЫЙ РУКОВОДИТЕЛЬ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К.Э.Н. ЩЕРБАКОВ АЛЕКСЕЙ ВЛАДИМИРОВИЧ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31" y="123825"/>
            <a:ext cx="7024744" cy="1143000"/>
          </a:xfrm>
        </p:spPr>
        <p:txBody>
          <a:bodyPr/>
          <a:lstStyle/>
          <a:p>
            <a:r>
              <a:rPr lang="ru-RU" b="1" dirty="0"/>
              <a:t>Организационный план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097552"/>
              </p:ext>
            </p:extLst>
          </p:nvPr>
        </p:nvGraphicFramePr>
        <p:xfrm>
          <a:off x="467544" y="1340768"/>
          <a:ext cx="8208912" cy="5074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678"/>
                <a:gridCol w="2993234"/>
              </a:tblGrid>
              <a:tr h="461208">
                <a:tc gridSpan="2"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ЗАТРАТЫ НА ОРГАНИЗАЦИЮ БИЗНЕСА, руб.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553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Аренда торгового помещения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6553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Изготовление вывески и оформление фасада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Ремонт (косметический ремонт)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Оформление интерьера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Холодильное оборудование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Тепловая завеса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Кондиционер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Рекламная кампания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10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Итого: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825"/>
            <a:ext cx="7024744" cy="1143000"/>
          </a:xfrm>
        </p:spPr>
        <p:txBody>
          <a:bodyPr/>
          <a:lstStyle/>
          <a:p>
            <a:r>
              <a:rPr lang="ru-RU" b="1" dirty="0"/>
              <a:t>Организационный план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42603"/>
              </p:ext>
            </p:extLst>
          </p:nvPr>
        </p:nvGraphicFramePr>
        <p:xfrm>
          <a:off x="502619" y="1196752"/>
          <a:ext cx="8208911" cy="3093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944216"/>
                <a:gridCol w="1584176"/>
                <a:gridCol w="2088231"/>
              </a:tblGrid>
              <a:tr h="420797">
                <a:tc gridSpan="4"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955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Персонал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Зарплата на 1 сотрудника(руб.)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сотрудников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Зарплата Итого(руб.)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79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Директор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30 000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79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Продавец/флорист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25 000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79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Курьер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15 000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1838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Общий фонд ЗП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95 000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865743" cy="27986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0" y="4404582"/>
            <a:ext cx="3206130" cy="21374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63" y="4404582"/>
            <a:ext cx="3214166" cy="21374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31" y="123825"/>
            <a:ext cx="7024744" cy="1143000"/>
          </a:xfrm>
        </p:spPr>
        <p:txBody>
          <a:bodyPr/>
          <a:lstStyle/>
          <a:p>
            <a:r>
              <a:rPr lang="ru-RU" b="1" dirty="0"/>
              <a:t>Страхование рисков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528" y="1196752"/>
            <a:ext cx="8208912" cy="5256584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/>
              <a:t>В целях оценки устойчивости и эффективности проекта в условиях неопределенности и риска нами применена укрупненная оценка устойчивости.</a:t>
            </a:r>
          </a:p>
          <a:p>
            <a:pPr marL="68580" indent="0" algn="just">
              <a:buNone/>
            </a:pPr>
            <a:r>
              <a:rPr lang="ru-RU" dirty="0"/>
              <a:t>Размер поправки на риск </a:t>
            </a:r>
            <a:r>
              <a:rPr lang="ru-RU" dirty="0" err="1"/>
              <a:t>недополучения</a:t>
            </a:r>
            <a:r>
              <a:rPr lang="ru-RU" dirty="0"/>
              <a:t> предусмотренных проектом доходов принят равным 13%, что соответствует цели проекта – производство и продвижение на рынок новой продукции (13-15 %, проф. Л.Н. Усенко, «Бизнес-анализ»).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20246"/>
            <a:ext cx="4176464" cy="23492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1713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Расчет чистой приведенной стоимости проекта с учетом риска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136904" cy="4320480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6652"/>
            <a:ext cx="8191317" cy="15769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Расчет окупаемости проекта (динамическим методом)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75" y="2132856"/>
            <a:ext cx="8292281" cy="4392488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16542" cy="1143000"/>
          </a:xfrm>
        </p:spPr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628800"/>
            <a:ext cx="6480720" cy="4608512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Резюме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вида деятельности (услуги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План маркетинга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Производственный план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Организационный план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Страхование рисков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Финансовый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план, оценка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результатов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Приложения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9268" cy="6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347662"/>
            <a:ext cx="2952328" cy="780027"/>
          </a:xfrm>
        </p:spPr>
        <p:txBody>
          <a:bodyPr/>
          <a:lstStyle/>
          <a:p>
            <a:r>
              <a:rPr lang="ru-RU" b="1" dirty="0" smtClean="0"/>
              <a:t>Резюме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Место реализации проекта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г. Тверь, РФ.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Расчетный срок реализации проекта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Срок окупаемости проекта, рассчитанный статическим методом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Срок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окупаемости проекта, рассчитанный динамическим методом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Наименование услуги (цель проекта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Целевая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аудитория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Стратегическая цена 1 услуги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Целевая себестоимость 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услуги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Чистый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дисконтированный доход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Чистый дисконтированный доход с учетом поправки на риск: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96"/>
            <a:ext cx="2483768" cy="16566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123825"/>
            <a:ext cx="7024744" cy="1143000"/>
          </a:xfrm>
        </p:spPr>
        <p:txBody>
          <a:bodyPr/>
          <a:lstStyle/>
          <a:p>
            <a:r>
              <a:rPr lang="ru-RU" b="1" dirty="0" smtClean="0"/>
              <a:t>Описание услуги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75" y="1664650"/>
            <a:ext cx="8136904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Открытие магазина цветов может оказаться не только прибыльным бизнесом, но и приятным хобби. Этот вид предпринимательства подходит для тех, кто стремится к финансовой независимости и любит флористику. Что может быть чудеснее, чем дарить людям радость и находиться в постоянном соприкосновении с природой? Возможно, со временем цветочный бизнес станет для его обладателя образом жизни. Подмечено, что люди, окунувшиеся в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сферу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флористики, уходят из него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лишь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форс-мажорных ситуациях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56" y="5128287"/>
            <a:ext cx="2594570" cy="17297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75" y="123825"/>
            <a:ext cx="7024744" cy="1143000"/>
          </a:xfrm>
        </p:spPr>
        <p:txBody>
          <a:bodyPr/>
          <a:lstStyle/>
          <a:p>
            <a:r>
              <a:rPr lang="ru-RU" b="1" dirty="0" smtClean="0"/>
              <a:t>План маркетинга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75" y="1412776"/>
            <a:ext cx="5339953" cy="496855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Основные факторы успеха магазина цветов: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высокая наценка на продукцию;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высокая квалификация персонала;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большой ассортимент;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предложение качественной услуги своим клиентам;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наличие эффективных методов рекламы и продвижения собственной продукции.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16633"/>
            <a:ext cx="3168351" cy="20693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420887"/>
            <a:ext cx="3277927" cy="16667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365103"/>
            <a:ext cx="3277927" cy="21676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22" y="123825"/>
            <a:ext cx="7024744" cy="1143000"/>
          </a:xfrm>
        </p:spPr>
        <p:txBody>
          <a:bodyPr/>
          <a:lstStyle/>
          <a:p>
            <a:r>
              <a:rPr lang="ru-RU" b="1" dirty="0"/>
              <a:t>План маркетинга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Сегодня цветочные магазины продают не только цветы, но еще и корзины со сладостями, винами, подарками, украшенные цветами. Особенно актуальными эти подарки становятся в предпраздничное время.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Период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конца декабря до середины марта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самый пиковый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из-за большого количества праздников в этот промежуток времени.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Активность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проявляется также в мае и сентябре.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Есть конкретные даты пика продажи цветов: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 сентября;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14 февраля;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7 — 9 марта;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25 мая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525266" cy="18939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825"/>
            <a:ext cx="7024744" cy="1143000"/>
          </a:xfrm>
        </p:spPr>
        <p:txBody>
          <a:bodyPr/>
          <a:lstStyle/>
          <a:p>
            <a:r>
              <a:rPr lang="ru-RU" b="1" dirty="0"/>
              <a:t>План маркетинга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76" y="1268760"/>
            <a:ext cx="8759824" cy="558924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Целевая аудитория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Цветы активно покупают и дарят самые широкие слои граждан. Ядро целевой аудитории — работающая молодежь в возрасте 18-35 лет. Эту группу покупателей можно считать основной по части генерации выручки магазинов: они дарят цветы друг другу, своим родителям, бабушкам, дедушкам, оплачивают покупку цветов детям во время праздников.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Люди покупают цветы, имея различные цели: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Желание поздравить кого-либо с торжественным событием;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Желание оказать знак внимания противоположному полу;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Приобрести средство украшения интерьера как частного жилища, так и общественных мест.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-171400"/>
            <a:ext cx="3816424" cy="214673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31" y="123825"/>
            <a:ext cx="7024744" cy="1143000"/>
          </a:xfrm>
        </p:spPr>
        <p:txBody>
          <a:bodyPr/>
          <a:lstStyle/>
          <a:p>
            <a:r>
              <a:rPr lang="ru-RU" b="1" dirty="0"/>
              <a:t>Производственный 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Сметная калькуляция себестоимости услуг: </a:t>
            </a:r>
            <a:endParaRPr lang="ru-RU" b="1" dirty="0" smtClean="0"/>
          </a:p>
          <a:p>
            <a:pPr marL="68580" indent="0">
              <a:buNone/>
            </a:pPr>
            <a:r>
              <a:rPr lang="ru-RU" dirty="0" smtClean="0"/>
              <a:t>З/</a:t>
            </a:r>
            <a:r>
              <a:rPr lang="ru-RU" dirty="0" err="1" smtClean="0"/>
              <a:t>пл</a:t>
            </a:r>
            <a:r>
              <a:rPr lang="ru-RU" dirty="0" smtClean="0"/>
              <a:t> персонала + Отчисления </a:t>
            </a:r>
            <a:r>
              <a:rPr lang="ru-RU" dirty="0"/>
              <a:t>ФОТ + Амортизация аппарата + </a:t>
            </a:r>
            <a:r>
              <a:rPr lang="ru-RU" dirty="0" smtClean="0"/>
              <a:t>арендная плата + расходные </a:t>
            </a:r>
            <a:r>
              <a:rPr lang="ru-RU" dirty="0"/>
              <a:t>материалы + расходы на рекламу.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/>
              <a:t>Целевая себестоимость 1 </a:t>
            </a:r>
            <a:r>
              <a:rPr lang="ru-RU" b="1" dirty="0" smtClean="0"/>
              <a:t>услуги: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31" y="123825"/>
            <a:ext cx="7024744" cy="1143000"/>
          </a:xfrm>
        </p:spPr>
        <p:txBody>
          <a:bodyPr/>
          <a:lstStyle/>
          <a:p>
            <a:r>
              <a:rPr lang="ru-RU" b="1" dirty="0"/>
              <a:t>Организационный 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Наименование организации внедрения бизнес-проекта</a:t>
            </a:r>
            <a:r>
              <a:rPr lang="ru-RU" b="1" dirty="0" smtClean="0"/>
              <a:t>: </a:t>
            </a:r>
            <a:r>
              <a:rPr lang="ru-RU" dirty="0" smtClean="0"/>
              <a:t>ООО «ШИШКИ»</a:t>
            </a:r>
          </a:p>
          <a:p>
            <a:pPr marL="68580" indent="0">
              <a:buNone/>
            </a:pPr>
            <a:r>
              <a:rPr lang="ru-RU" b="1" dirty="0" smtClean="0"/>
              <a:t>Адрес</a:t>
            </a:r>
            <a:r>
              <a:rPr lang="ru-RU" b="1" dirty="0"/>
              <a:t>: </a:t>
            </a:r>
            <a:r>
              <a:rPr lang="ru-RU" dirty="0"/>
              <a:t>Тверь, Советская ул., 7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b="1" dirty="0"/>
              <a:t>Время </a:t>
            </a:r>
            <a:r>
              <a:rPr lang="ru-RU" b="1" dirty="0" smtClean="0"/>
              <a:t>работы: </a:t>
            </a:r>
            <a:r>
              <a:rPr lang="ru-RU" dirty="0" err="1" smtClean="0"/>
              <a:t>пн-пт</a:t>
            </a:r>
            <a:r>
              <a:rPr lang="ru-RU" dirty="0" smtClean="0"/>
              <a:t> </a:t>
            </a:r>
            <a:r>
              <a:rPr lang="ru-RU" dirty="0"/>
              <a:t>8:00–19:00; </a:t>
            </a:r>
            <a:r>
              <a:rPr lang="ru-RU" dirty="0" err="1"/>
              <a:t>сб,вс</a:t>
            </a:r>
            <a:r>
              <a:rPr lang="ru-RU" dirty="0"/>
              <a:t> 9:00–16:00.</a:t>
            </a: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Руководители: </a:t>
            </a:r>
            <a:r>
              <a:rPr lang="ru-RU" dirty="0" smtClean="0"/>
              <a:t>учредители ООО Смолинова В.О., Андреева Н.О., Малышева О.В.</a:t>
            </a:r>
          </a:p>
          <a:p>
            <a:pPr marL="68580" indent="0">
              <a:buNone/>
            </a:pP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16" y="3789040"/>
            <a:ext cx="5134896" cy="29986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568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МИНИСТЕРСТВО ОБРАЗОВАНИЯ И НАУКИ ФГБОУ ВО Тверской государственный университет</vt:lpstr>
      <vt:lpstr>Содержание</vt:lpstr>
      <vt:lpstr>Резюме</vt:lpstr>
      <vt:lpstr>Описание услуги</vt:lpstr>
      <vt:lpstr>План маркетинга</vt:lpstr>
      <vt:lpstr>План маркетинга</vt:lpstr>
      <vt:lpstr>План маркетинга</vt:lpstr>
      <vt:lpstr>Производственный план</vt:lpstr>
      <vt:lpstr>Организационный план</vt:lpstr>
      <vt:lpstr>Организационный план</vt:lpstr>
      <vt:lpstr>Организационный план</vt:lpstr>
      <vt:lpstr>Страхование рисков</vt:lpstr>
      <vt:lpstr>Расчет чистой приведенной стоимости проекта с учетом риска</vt:lpstr>
      <vt:lpstr>Расчет окупаемости проекта (динамическим методом)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валя</cp:lastModifiedBy>
  <cp:revision>14</cp:revision>
  <dcterms:created xsi:type="dcterms:W3CDTF">2017-12-19T19:32:08Z</dcterms:created>
  <dcterms:modified xsi:type="dcterms:W3CDTF">2017-12-20T22:05:02Z</dcterms:modified>
</cp:coreProperties>
</file>