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7" r:id="rId4"/>
    <p:sldId id="291" r:id="rId5"/>
    <p:sldId id="292" r:id="rId6"/>
    <p:sldId id="298" r:id="rId7"/>
    <p:sldId id="279" r:id="rId8"/>
    <p:sldId id="297" r:id="rId9"/>
    <p:sldId id="296" r:id="rId10"/>
    <p:sldId id="282" r:id="rId11"/>
    <p:sldId id="286" r:id="rId12"/>
    <p:sldId id="30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C9210-895B-4DB5-8F37-1751B94E649A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E4998-2DA5-41A5-9215-0A357FCC88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F930-1E12-4542-AD41-06C454354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88838-9D49-49BA-8D67-854454F97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6CA3C-EF1D-4789-BDC1-A0418696A516}" type="datetimeFigureOut">
              <a:rPr lang="ru-RU" smtClean="0"/>
              <a:pPr/>
              <a:t>06.06.2018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56A9D-E866-4268-B27F-5003B80C69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Послевоенный передел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936" name="Picture 8" descr="Корейская война пр 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7" name="Picture 9" descr="КВ  к ВС 8 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750" y="0"/>
            <a:ext cx="4921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8934" name="Picture 6" descr="58 пар ВС 8 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08935" name="Text Box 7"/>
          <p:cNvSpPr txBox="1">
            <a:spLocks noChangeArrowheads="1"/>
          </p:cNvSpPr>
          <p:nvPr/>
        </p:nvSpPr>
        <p:spPr bwMode="auto">
          <a:xfrm>
            <a:off x="285750" y="5429250"/>
            <a:ext cx="4103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Разделительная линия по 58 параллели.</a:t>
            </a:r>
          </a:p>
        </p:txBody>
      </p:sp>
      <p:pic>
        <p:nvPicPr>
          <p:cNvPr id="35846" name="Picture 4" descr="J0354376">
            <a:hlinkClick r:id="rId5" action="ppaction://hlinksldjump"/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8839200" y="6572250"/>
            <a:ext cx="304800" cy="285750"/>
          </a:xfrm>
          <a:noFill/>
        </p:spPr>
      </p:pic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743325" cy="701675"/>
          </a:xfrm>
          <a:effectLst>
            <a:outerShdw dist="12700" dir="16200000" algn="ctr" rotWithShape="0">
              <a:srgbClr val="FFFF9B"/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ru-RU" sz="4000" b="1" smtClean="0">
                <a:solidFill>
                  <a:srgbClr val="B42200"/>
                </a:solidFill>
                <a:latin typeface="Arial" charset="0"/>
              </a:rPr>
              <a:t>1950 – 1953 </a:t>
            </a:r>
            <a:r>
              <a:rPr lang="ru-RU" sz="3200" b="1" smtClean="0">
                <a:solidFill>
                  <a:srgbClr val="B42200"/>
                </a:solidFill>
                <a:latin typeface="Arial" charset="0"/>
              </a:rPr>
              <a:t>гг.</a:t>
            </a:r>
            <a:r>
              <a:rPr lang="ru-RU" sz="4000" b="1" smtClean="0">
                <a:solidFill>
                  <a:srgbClr val="B42200"/>
                </a:solidFill>
                <a:latin typeface="Arial" charset="0"/>
              </a:rPr>
              <a:t> </a:t>
            </a:r>
          </a:p>
        </p:txBody>
      </p:sp>
      <p:sp>
        <p:nvSpPr>
          <p:cNvPr id="508931" name="Text Box 3"/>
          <p:cNvSpPr txBox="1">
            <a:spLocks noChangeArrowheads="1"/>
          </p:cNvSpPr>
          <p:nvPr/>
        </p:nvSpPr>
        <p:spPr bwMode="auto">
          <a:xfrm>
            <a:off x="5003800" y="333375"/>
            <a:ext cx="30241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39381C"/>
                </a:solidFill>
                <a:latin typeface="Arial" charset="0"/>
              </a:rPr>
              <a:t>Корейская  война.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50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0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0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0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0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5" grpId="0"/>
      <p:bldP spid="508935" grpId="1"/>
      <p:bldP spid="508935" grpId="2"/>
      <p:bldP spid="508930" grpId="0"/>
      <p:bldP spid="5089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609600"/>
          </a:xfr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Война </a:t>
            </a:r>
            <a:r>
              <a:rPr lang="ru-RU" sz="2800" b="1" dirty="0">
                <a:solidFill>
                  <a:schemeClr val="tx1"/>
                </a:solidFill>
              </a:rPr>
              <a:t>в Корее.</a:t>
            </a:r>
          </a:p>
        </p:txBody>
      </p:sp>
      <p:sp>
        <p:nvSpPr>
          <p:cNvPr id="652293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3857621" y="609600"/>
            <a:ext cx="5286380" cy="6248400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После 2 мировой войны Корея была </a:t>
            </a:r>
            <a:r>
              <a:rPr lang="ru-RU" sz="2800" b="1" dirty="0" smtClean="0"/>
              <a:t>разделена </a:t>
            </a:r>
            <a:r>
              <a:rPr lang="ru-RU" sz="2800" b="1" dirty="0"/>
              <a:t>на 2 зоны </a:t>
            </a:r>
            <a:r>
              <a:rPr lang="ru-RU" sz="2800" b="1" dirty="0" smtClean="0"/>
              <a:t>оккупации советскую </a:t>
            </a:r>
            <a:r>
              <a:rPr lang="ru-RU" sz="2800" b="1" dirty="0"/>
              <a:t>и </a:t>
            </a:r>
            <a:r>
              <a:rPr lang="ru-RU" sz="2800" b="1" dirty="0" smtClean="0"/>
              <a:t>американскую. В </a:t>
            </a:r>
            <a:r>
              <a:rPr lang="ru-RU" sz="2800" b="1" dirty="0"/>
              <a:t>стране после ухода </a:t>
            </a:r>
            <a:r>
              <a:rPr lang="ru-RU" sz="2800" b="1" dirty="0" smtClean="0"/>
              <a:t>иностранцев </a:t>
            </a:r>
            <a:r>
              <a:rPr lang="ru-RU" sz="2800" b="1" dirty="0"/>
              <a:t>должны были со стояться всеобщие выборы</a:t>
            </a:r>
            <a:r>
              <a:rPr lang="ru-RU" sz="2800" b="1" dirty="0" smtClean="0"/>
              <a:t>. Но </a:t>
            </a:r>
            <a:r>
              <a:rPr lang="ru-RU" sz="2800" b="1" dirty="0"/>
              <a:t>СССР на Севере </a:t>
            </a:r>
            <a:r>
              <a:rPr lang="ru-RU" sz="2800" b="1" dirty="0" smtClean="0"/>
              <a:t>поддержали </a:t>
            </a:r>
            <a:r>
              <a:rPr lang="ru-RU" sz="2800" b="1" dirty="0"/>
              <a:t>Ким Ир Сена, а США на </a:t>
            </a:r>
            <a:r>
              <a:rPr lang="ru-RU" sz="2800" b="1" dirty="0" smtClean="0"/>
              <a:t>Юге Ли </a:t>
            </a:r>
            <a:r>
              <a:rPr lang="ru-RU" sz="2800" b="1" dirty="0"/>
              <a:t>Сын </a:t>
            </a:r>
            <a:r>
              <a:rPr lang="ru-RU" sz="2800" b="1" dirty="0" err="1"/>
              <a:t>Мана</a:t>
            </a:r>
            <a:r>
              <a:rPr lang="ru-RU" sz="2800" b="1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/>
              <a:t>В Июле 1950 г. С.Корея атаковала Юг страны и ее армия заняла </a:t>
            </a:r>
            <a:r>
              <a:rPr lang="ru-RU" sz="2800" b="1" dirty="0" smtClean="0"/>
              <a:t>почти </a:t>
            </a:r>
            <a:r>
              <a:rPr lang="ru-RU" sz="2800" b="1" dirty="0"/>
              <a:t>весь полуостров</a:t>
            </a:r>
            <a:r>
              <a:rPr lang="ru-RU" sz="2800" b="1" dirty="0" smtClean="0"/>
              <a:t>. В </a:t>
            </a:r>
            <a:r>
              <a:rPr lang="ru-RU" sz="2800" b="1" dirty="0"/>
              <a:t>ответ США ввел в </a:t>
            </a:r>
            <a:r>
              <a:rPr lang="ru-RU" sz="2800" b="1" dirty="0" smtClean="0"/>
              <a:t>Корею </a:t>
            </a:r>
            <a:r>
              <a:rPr lang="ru-RU" sz="2800" b="1" dirty="0"/>
              <a:t>свои войска </a:t>
            </a:r>
            <a:r>
              <a:rPr lang="ru-RU" sz="2800" b="1" dirty="0" smtClean="0"/>
              <a:t>прикрываясь </a:t>
            </a:r>
            <a:r>
              <a:rPr lang="ru-RU" sz="2800" b="1" dirty="0"/>
              <a:t>мандатом ООН. </a:t>
            </a:r>
          </a:p>
        </p:txBody>
      </p:sp>
      <p:sp>
        <p:nvSpPr>
          <p:cNvPr id="652294" name="Text Box 6"/>
          <p:cNvSpPr txBox="1">
            <a:spLocks noChangeArrowheads="1"/>
          </p:cNvSpPr>
          <p:nvPr/>
        </p:nvSpPr>
        <p:spPr bwMode="auto">
          <a:xfrm>
            <a:off x="214282" y="5500702"/>
            <a:ext cx="3321050" cy="898525"/>
          </a:xfrm>
          <a:prstGeom prst="rect">
            <a:avLst/>
          </a:prstGeom>
          <a:solidFill>
            <a:srgbClr val="C0C0C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Плакат в поддержку</a:t>
            </a:r>
          </a:p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Ким Ир Сена.</a:t>
            </a:r>
          </a:p>
        </p:txBody>
      </p:sp>
      <p:pic>
        <p:nvPicPr>
          <p:cNvPr id="38918" name="Picture 9" descr="Рисунок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08050"/>
            <a:ext cx="3429024" cy="43703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155700"/>
          </a:xfr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tx1"/>
                </a:solidFill>
              </a:rPr>
              <a:t>Распад Варшавского договора и СЭВ</a:t>
            </a:r>
          </a:p>
        </p:txBody>
      </p:sp>
      <p:sp>
        <p:nvSpPr>
          <p:cNvPr id="676868" name="Rectangle 4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1000108"/>
            <a:ext cx="4643438" cy="5715039"/>
          </a:xfrm>
          <a:solidFill>
            <a:srgbClr val="FFFF00"/>
          </a:solidFill>
          <a:ln w="76200">
            <a:solidFill>
              <a:srgbClr val="000000"/>
            </a:solidFill>
          </a:ln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dirty="0" smtClean="0"/>
              <a:t>      </a:t>
            </a:r>
            <a:r>
              <a:rPr lang="ru-RU" sz="2000" b="1" dirty="0" smtClean="0"/>
              <a:t>Многие слои населения от начавшихся реформ проиграли, а Восточная Европа оказалась в зависимости от Запада.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/>
              <a:t>      В августе 1990 г. подписан договор об объединении Германии.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b="1" dirty="0" smtClean="0"/>
              <a:t>      Новые правительства требовали вывода советских войск со своих территорий. В итоге в 1990 г. Варшавский договор и СЭВ были распущены, а в декабре 1991г. Ельцин, Кравчук и Шушкевич распустили СССР.</a:t>
            </a: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1835150" y="5805488"/>
            <a:ext cx="2195513" cy="777875"/>
          </a:xfrm>
          <a:prstGeom prst="rect">
            <a:avLst/>
          </a:prstGeom>
          <a:solidFill>
            <a:srgbClr val="C0C0C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Карта Европы </a:t>
            </a:r>
          </a:p>
          <a:p>
            <a:pPr algn="ctr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начале 90-х гг.</a:t>
            </a:r>
          </a:p>
        </p:txBody>
      </p:sp>
      <p:pic>
        <p:nvPicPr>
          <p:cNvPr id="24582" name="Picture 6" descr="Рисунок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84313"/>
            <a:ext cx="4214810" cy="39862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 smtClean="0"/>
              <a:t>III</a:t>
            </a:r>
            <a:r>
              <a:rPr lang="ru-RU" sz="3200" b="1" dirty="0" smtClean="0"/>
              <a:t> встреча «большой тройки»   17 июля – 1 августа 1945 г.</a:t>
            </a:r>
            <a:r>
              <a:rPr lang="ru-RU" sz="3200" dirty="0" smtClean="0"/>
              <a:t> – Потсдамская конференция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 smtClean="0"/>
              <a:t>США</a:t>
            </a:r>
            <a:r>
              <a:rPr lang="ru-RU" u="sng" dirty="0"/>
              <a:t>:</a:t>
            </a:r>
            <a:r>
              <a:rPr lang="ru-RU" dirty="0"/>
              <a:t> вместо Рузвельта (умер вскоре после Ялтинской конференции) – Гарри Трумэн.</a:t>
            </a:r>
          </a:p>
          <a:p>
            <a:r>
              <a:rPr lang="ru-RU" u="sng" dirty="0"/>
              <a:t>Англия:</a:t>
            </a:r>
            <a:r>
              <a:rPr lang="ru-RU" dirty="0"/>
              <a:t> сначала У.Черчилль, с 28 июля -  </a:t>
            </a:r>
            <a:r>
              <a:rPr lang="ru-RU" dirty="0" err="1"/>
              <a:t>К.Эттли</a:t>
            </a:r>
            <a:r>
              <a:rPr lang="ru-RU" dirty="0"/>
              <a:t> (лейборист; </a:t>
            </a:r>
            <a:r>
              <a:rPr lang="ru-RU" dirty="0" err="1"/>
              <a:t>победиди</a:t>
            </a:r>
            <a:r>
              <a:rPr lang="ru-RU" dirty="0"/>
              <a:t> на выборах).</a:t>
            </a:r>
          </a:p>
          <a:p>
            <a:r>
              <a:rPr lang="ru-RU" u="sng" dirty="0"/>
              <a:t>СССР:</a:t>
            </a:r>
            <a:r>
              <a:rPr lang="ru-RU" dirty="0"/>
              <a:t> И.В.Сталин.</a:t>
            </a:r>
          </a:p>
          <a:p>
            <a:pPr lvl="0"/>
            <a:r>
              <a:rPr lang="ru-RU" dirty="0" err="1"/>
              <a:t>взаимоприемлимые</a:t>
            </a:r>
            <a:r>
              <a:rPr lang="ru-RU" dirty="0"/>
              <a:t> решения по германскому вопросу.</a:t>
            </a:r>
          </a:p>
          <a:p>
            <a:pPr lvl="0"/>
            <a:r>
              <a:rPr lang="ru-RU" dirty="0"/>
              <a:t>роспуск всех вооруженных сил Германии;</a:t>
            </a:r>
          </a:p>
          <a:p>
            <a:pPr lvl="0"/>
            <a:r>
              <a:rPr lang="ru-RU" dirty="0"/>
              <a:t>ликвидация военной промышленности Германии;</a:t>
            </a:r>
          </a:p>
          <a:p>
            <a:pPr lvl="0"/>
            <a:r>
              <a:rPr lang="ru-RU" dirty="0"/>
              <a:t>запрет национал-социалистической партии Германии;</a:t>
            </a:r>
          </a:p>
          <a:p>
            <a:r>
              <a:rPr lang="ru-RU" dirty="0"/>
              <a:t>запрет любой милитаристской деятельности и военной пропаганды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 descr="Холодная война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214313" y="214313"/>
            <a:ext cx="4786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Европа после Второй мировой войны.</a:t>
            </a:r>
          </a:p>
        </p:txBody>
      </p:sp>
      <p:sp>
        <p:nvSpPr>
          <p:cNvPr id="1029" name="TextBox 3"/>
          <p:cNvSpPr txBox="1">
            <a:spLocks noChangeArrowheads="1"/>
          </p:cNvSpPr>
          <p:nvPr/>
        </p:nvSpPr>
        <p:spPr bwMode="auto">
          <a:xfrm>
            <a:off x="6643688" y="285750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chemeClr val="bg2"/>
                </a:solidFill>
              </a:rPr>
              <a:t>СССР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5072063" y="3571875"/>
            <a:ext cx="1071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Польша</a:t>
            </a:r>
          </a:p>
        </p:txBody>
      </p:sp>
      <p:sp>
        <p:nvSpPr>
          <p:cNvPr id="1031" name="TextBox 5"/>
          <p:cNvSpPr txBox="1">
            <a:spLocks noChangeArrowheads="1"/>
          </p:cNvSpPr>
          <p:nvPr/>
        </p:nvSpPr>
        <p:spPr bwMode="auto">
          <a:xfrm>
            <a:off x="6143625" y="4500563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Румыния</a:t>
            </a:r>
          </a:p>
        </p:txBody>
      </p:sp>
      <p:sp>
        <p:nvSpPr>
          <p:cNvPr id="1032" name="TextBox 6"/>
          <p:cNvSpPr txBox="1">
            <a:spLocks noChangeArrowheads="1"/>
          </p:cNvSpPr>
          <p:nvPr/>
        </p:nvSpPr>
        <p:spPr bwMode="auto">
          <a:xfrm>
            <a:off x="5143500" y="4357688"/>
            <a:ext cx="1071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Венгрия</a:t>
            </a:r>
          </a:p>
        </p:txBody>
      </p:sp>
      <p:sp>
        <p:nvSpPr>
          <p:cNvPr id="1033" name="TextBox 7"/>
          <p:cNvSpPr txBox="1">
            <a:spLocks noChangeArrowheads="1"/>
          </p:cNvSpPr>
          <p:nvPr/>
        </p:nvSpPr>
        <p:spPr bwMode="auto">
          <a:xfrm>
            <a:off x="6357938" y="5072063"/>
            <a:ext cx="1071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Болгария</a:t>
            </a:r>
          </a:p>
        </p:txBody>
      </p:sp>
      <p:sp>
        <p:nvSpPr>
          <p:cNvPr id="1034" name="TextBox 8"/>
          <p:cNvSpPr txBox="1">
            <a:spLocks noChangeArrowheads="1"/>
          </p:cNvSpPr>
          <p:nvPr/>
        </p:nvSpPr>
        <p:spPr bwMode="auto">
          <a:xfrm>
            <a:off x="4857750" y="4000500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Чехословакия</a:t>
            </a:r>
          </a:p>
        </p:txBody>
      </p:sp>
      <p:sp>
        <p:nvSpPr>
          <p:cNvPr id="1035" name="TextBox 9"/>
          <p:cNvSpPr txBox="1">
            <a:spLocks noChangeArrowheads="1"/>
          </p:cNvSpPr>
          <p:nvPr/>
        </p:nvSpPr>
        <p:spPr bwMode="auto">
          <a:xfrm>
            <a:off x="4214813" y="3500438"/>
            <a:ext cx="1071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  ГДР</a:t>
            </a:r>
          </a:p>
        </p:txBody>
      </p:sp>
      <p:sp>
        <p:nvSpPr>
          <p:cNvPr id="1036" name="TextBox 10"/>
          <p:cNvSpPr txBox="1">
            <a:spLocks noChangeArrowheads="1"/>
          </p:cNvSpPr>
          <p:nvPr/>
        </p:nvSpPr>
        <p:spPr bwMode="auto">
          <a:xfrm>
            <a:off x="5072063" y="4929188"/>
            <a:ext cx="128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Югославия</a:t>
            </a:r>
          </a:p>
        </p:txBody>
      </p:sp>
      <p:pic>
        <p:nvPicPr>
          <p:cNvPr id="1037" name="Рисунок 11" descr="713baa70cdd1bca1acb98deb470dc8c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143250"/>
            <a:ext cx="1500187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Рисунок 12" descr="SU-FLA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857375"/>
            <a:ext cx="1447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Box 13"/>
          <p:cNvSpPr txBox="1">
            <a:spLocks noChangeArrowheads="1"/>
          </p:cNvSpPr>
          <p:nvPr/>
        </p:nvSpPr>
        <p:spPr bwMode="auto">
          <a:xfrm>
            <a:off x="2143125" y="428625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Франция</a:t>
            </a:r>
          </a:p>
        </p:txBody>
      </p:sp>
      <p:sp>
        <p:nvSpPr>
          <p:cNvPr id="1040" name="TextBox 14"/>
          <p:cNvSpPr txBox="1">
            <a:spLocks noChangeArrowheads="1"/>
          </p:cNvSpPr>
          <p:nvPr/>
        </p:nvSpPr>
        <p:spPr bwMode="auto">
          <a:xfrm>
            <a:off x="1928813" y="30718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bg2"/>
                </a:solidFill>
              </a:rPr>
              <a:t>Великобритания</a:t>
            </a:r>
          </a:p>
        </p:txBody>
      </p:sp>
      <p:sp>
        <p:nvSpPr>
          <p:cNvPr id="1041" name="TextBox 15"/>
          <p:cNvSpPr txBox="1">
            <a:spLocks noChangeArrowheads="1"/>
          </p:cNvSpPr>
          <p:nvPr/>
        </p:nvSpPr>
        <p:spPr bwMode="auto">
          <a:xfrm>
            <a:off x="3429000" y="4000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      ФРГ</a:t>
            </a:r>
          </a:p>
        </p:txBody>
      </p:sp>
      <p:sp>
        <p:nvSpPr>
          <p:cNvPr id="1042" name="TextBox 16"/>
          <p:cNvSpPr txBox="1">
            <a:spLocks noChangeArrowheads="1"/>
          </p:cNvSpPr>
          <p:nvPr/>
        </p:nvSpPr>
        <p:spPr bwMode="auto">
          <a:xfrm>
            <a:off x="3929063" y="5286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Италия</a:t>
            </a:r>
          </a:p>
        </p:txBody>
      </p:sp>
      <p:sp>
        <p:nvSpPr>
          <p:cNvPr id="1043" name="TextBox 17"/>
          <p:cNvSpPr txBox="1">
            <a:spLocks noChangeArrowheads="1"/>
          </p:cNvSpPr>
          <p:nvPr/>
        </p:nvSpPr>
        <p:spPr bwMode="auto">
          <a:xfrm>
            <a:off x="7358063" y="557212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Турция</a:t>
            </a:r>
          </a:p>
        </p:txBody>
      </p:sp>
      <p:sp>
        <p:nvSpPr>
          <p:cNvPr id="1044" name="TextBox 18"/>
          <p:cNvSpPr txBox="1">
            <a:spLocks noChangeArrowheads="1"/>
          </p:cNvSpPr>
          <p:nvPr/>
        </p:nvSpPr>
        <p:spPr bwMode="auto">
          <a:xfrm>
            <a:off x="5857875" y="5857875"/>
            <a:ext cx="134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Греция</a:t>
            </a:r>
          </a:p>
        </p:txBody>
      </p:sp>
      <p:sp>
        <p:nvSpPr>
          <p:cNvPr id="1045" name="TextBox 19"/>
          <p:cNvSpPr txBox="1">
            <a:spLocks noChangeArrowheads="1"/>
          </p:cNvSpPr>
          <p:nvPr/>
        </p:nvSpPr>
        <p:spPr bwMode="auto">
          <a:xfrm>
            <a:off x="928688" y="5286375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Испания</a:t>
            </a:r>
          </a:p>
        </p:txBody>
      </p:sp>
      <p:sp>
        <p:nvSpPr>
          <p:cNvPr id="1046" name="TextBox 20"/>
          <p:cNvSpPr txBox="1">
            <a:spLocks noChangeArrowheads="1"/>
          </p:cNvSpPr>
          <p:nvPr/>
        </p:nvSpPr>
        <p:spPr bwMode="auto">
          <a:xfrm>
            <a:off x="3143250" y="18573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Норвегия</a:t>
            </a:r>
          </a:p>
        </p:txBody>
      </p:sp>
      <p:sp>
        <p:nvSpPr>
          <p:cNvPr id="1047" name="TextBox 21"/>
          <p:cNvSpPr txBox="1">
            <a:spLocks noChangeArrowheads="1"/>
          </p:cNvSpPr>
          <p:nvPr/>
        </p:nvSpPr>
        <p:spPr bwMode="auto">
          <a:xfrm>
            <a:off x="5214938" y="1643063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bg2"/>
                </a:solidFill>
              </a:rPr>
              <a:t>Финляндия</a:t>
            </a:r>
          </a:p>
        </p:txBody>
      </p:sp>
      <p:sp>
        <p:nvSpPr>
          <p:cNvPr id="1048" name="TextBox 22"/>
          <p:cNvSpPr txBox="1">
            <a:spLocks noChangeArrowheads="1"/>
          </p:cNvSpPr>
          <p:nvPr/>
        </p:nvSpPr>
        <p:spPr bwMode="auto">
          <a:xfrm>
            <a:off x="4500563" y="2286000"/>
            <a:ext cx="1357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2"/>
                </a:solidFill>
              </a:rPr>
              <a:t>Швеция</a:t>
            </a:r>
          </a:p>
        </p:txBody>
      </p:sp>
      <p:sp>
        <p:nvSpPr>
          <p:cNvPr id="1049" name="TextBox 23"/>
          <p:cNvSpPr txBox="1">
            <a:spLocks noChangeArrowheads="1"/>
          </p:cNvSpPr>
          <p:nvPr/>
        </p:nvSpPr>
        <p:spPr bwMode="auto">
          <a:xfrm>
            <a:off x="4071938" y="4357688"/>
            <a:ext cx="1285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solidFill>
                  <a:schemeClr val="bg2"/>
                </a:solidFill>
              </a:rPr>
              <a:t>          Австрия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rgbClr val="FFCC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00496" y="476250"/>
            <a:ext cx="5108579" cy="6337300"/>
          </a:xfr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Поражение Германии в войне коренным образом изменило обстановку в мире-СССР превратился в ведущую </a:t>
            </a:r>
            <a:r>
              <a:rPr lang="ru-RU" sz="2400" b="1" dirty="0" smtClean="0">
                <a:latin typeface="Times New Roman" pitchFamily="18" charset="0"/>
              </a:rPr>
              <a:t>международную </a:t>
            </a:r>
            <a:r>
              <a:rPr lang="ru-RU" sz="2400" b="1" dirty="0" err="1" smtClean="0">
                <a:latin typeface="Times New Roman" pitchFamily="18" charset="0"/>
              </a:rPr>
              <a:t>державу.Учитывая</a:t>
            </a:r>
            <a:r>
              <a:rPr lang="ru-RU" sz="2400" b="1" dirty="0" smtClean="0">
                <a:latin typeface="Times New Roman" pitchFamily="18" charset="0"/>
              </a:rPr>
              <a:t> это, Сталин потребовал установить протекторат СССР над Ливией и </a:t>
            </a:r>
            <a:r>
              <a:rPr lang="ru-RU" sz="2400" b="1" dirty="0" smtClean="0">
                <a:latin typeface="Times New Roman" pitchFamily="18" charset="0"/>
              </a:rPr>
              <a:t>предоставить </a:t>
            </a:r>
            <a:r>
              <a:rPr lang="ru-RU" sz="2400" b="1" dirty="0" smtClean="0">
                <a:latin typeface="Times New Roman" pitchFamily="18" charset="0"/>
              </a:rPr>
              <a:t>военные базы в </a:t>
            </a:r>
            <a:r>
              <a:rPr lang="ru-RU" sz="2400" b="1" dirty="0" err="1" smtClean="0">
                <a:latin typeface="Times New Roman" pitchFamily="18" charset="0"/>
              </a:rPr>
              <a:t>Турции.В</a:t>
            </a:r>
            <a:r>
              <a:rPr lang="ru-RU" sz="2400" b="1" dirty="0" smtClean="0">
                <a:latin typeface="Times New Roman" pitchFamily="18" charset="0"/>
              </a:rPr>
              <a:t> свою очередь </a:t>
            </a:r>
            <a:r>
              <a:rPr lang="ru-RU" sz="2400" b="1" dirty="0" err="1" smtClean="0">
                <a:latin typeface="Times New Roman" pitchFamily="18" charset="0"/>
              </a:rPr>
              <a:t>Трумен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считал,что</a:t>
            </a:r>
            <a:r>
              <a:rPr lang="ru-RU" sz="2400" b="1" dirty="0" smtClean="0">
                <a:latin typeface="Times New Roman" pitchFamily="18" charset="0"/>
              </a:rPr>
              <a:t> США должны «править </a:t>
            </a:r>
            <a:r>
              <a:rPr lang="ru-RU" sz="2400" b="1" dirty="0" smtClean="0">
                <a:latin typeface="Times New Roman" pitchFamily="18" charset="0"/>
              </a:rPr>
              <a:t>миром</a:t>
            </a:r>
            <a:r>
              <a:rPr lang="ru-RU" sz="2400" b="1" dirty="0" smtClean="0">
                <a:latin typeface="Times New Roman" pitchFamily="18" charset="0"/>
              </a:rPr>
              <a:t>».Это привело к </a:t>
            </a:r>
            <a:r>
              <a:rPr lang="ru-RU" sz="2400" b="1" dirty="0" smtClean="0">
                <a:latin typeface="Times New Roman" pitchFamily="18" charset="0"/>
              </a:rPr>
              <a:t>охлаждению </a:t>
            </a:r>
            <a:r>
              <a:rPr lang="ru-RU" sz="2400" b="1" dirty="0" smtClean="0">
                <a:latin typeface="Times New Roman" pitchFamily="18" charset="0"/>
              </a:rPr>
              <a:t>отношений и началу «холодной </a:t>
            </a:r>
            <a:r>
              <a:rPr lang="ru-RU" sz="2400" b="1" dirty="0" smtClean="0">
                <a:latin typeface="Times New Roman" pitchFamily="18" charset="0"/>
              </a:rPr>
              <a:t>войны</a:t>
            </a:r>
            <a:r>
              <a:rPr lang="ru-RU" sz="2400" b="1" dirty="0" smtClean="0">
                <a:latin typeface="Times New Roman" pitchFamily="18" charset="0"/>
              </a:rPr>
              <a:t>»  СССР и США.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4450"/>
            <a:ext cx="9144000" cy="433388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3200" dirty="0" smtClean="0">
                <a:solidFill>
                  <a:srgbClr val="FFCC00"/>
                </a:solidFill>
                <a:latin typeface="Monotype Corsiva" pitchFamily="66" charset="0"/>
              </a:rPr>
              <a:t>СССР </a:t>
            </a:r>
            <a:r>
              <a:rPr lang="ru-RU" sz="3200" dirty="0">
                <a:solidFill>
                  <a:srgbClr val="FFCC00"/>
                </a:solidFill>
                <a:latin typeface="Monotype Corsiva" pitchFamily="66" charset="0"/>
              </a:rPr>
              <a:t>в послевоенном мире.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57158" y="6000768"/>
            <a:ext cx="1409700" cy="4730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990033"/>
                </a:solidFill>
              </a:rPr>
              <a:t>Г.Трумен</a:t>
            </a:r>
          </a:p>
        </p:txBody>
      </p:sp>
      <p:pic>
        <p:nvPicPr>
          <p:cNvPr id="5127" name="Picture 11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765175"/>
            <a:ext cx="3643338" cy="510381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" y="4149725"/>
            <a:ext cx="9144000" cy="2708275"/>
          </a:xfrm>
          <a:solidFill>
            <a:schemeClr val="bg2">
              <a:alpha val="50195"/>
            </a:schemeClr>
          </a:solidFill>
          <a:ln w="38100" cap="flat" cmpd="dbl" algn="ctr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261938" defTabSz="179388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/>
              <a:t>Под давлением СССР влияние коммунистов в Восточной Европе возросло. Здесь возникла «народная демократия» с многопартийностью</a:t>
            </a:r>
            <a:r>
              <a:rPr lang="ru-RU" sz="1800" dirty="0" smtClean="0">
                <a:latin typeface="Arial" charset="0"/>
              </a:rPr>
              <a:t>,</a:t>
            </a:r>
            <a:r>
              <a:rPr lang="ru-RU" sz="1800" dirty="0" smtClean="0"/>
              <a:t> различными видами собственности. </a:t>
            </a:r>
            <a:endParaRPr lang="ru-RU" sz="1800" dirty="0" smtClean="0">
              <a:latin typeface="Arial" charset="0"/>
            </a:endParaRPr>
          </a:p>
          <a:p>
            <a:pPr marL="0" indent="261938" defTabSz="179388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1800" dirty="0" smtClean="0"/>
              <a:t>Постепенно коммунисты и социалисты объединялись и захватывали власть. В 1947-1948 гг. были раскрыты «заговоры» в ряде стран и оппозиционные партии были разгромлены. </a:t>
            </a:r>
            <a:r>
              <a:rPr lang="ru-RU" sz="1800" dirty="0" smtClean="0">
                <a:latin typeface="Arial" charset="0"/>
              </a:rPr>
              <a:t/>
            </a:r>
            <a:br>
              <a:rPr lang="ru-RU" sz="1800" dirty="0" smtClean="0">
                <a:latin typeface="Arial" charset="0"/>
              </a:rPr>
            </a:br>
            <a:r>
              <a:rPr lang="ru-RU" sz="1800" dirty="0" smtClean="0"/>
              <a:t>Установились коммунистические режимы.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867400" y="3071810"/>
            <a:ext cx="3276600" cy="857256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defTabSz="179388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ru-RU" sz="2000" dirty="0">
                <a:latin typeface="Segoe Semibold" pitchFamily="34" charset="0"/>
              </a:rPr>
              <a:t>Страны</a:t>
            </a:r>
          </a:p>
          <a:p>
            <a:pPr algn="ctr" defTabSz="179388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ru-RU" sz="2000" dirty="0">
                <a:latin typeface="Segoe Semibold" pitchFamily="34" charset="0"/>
              </a:rPr>
              <a:t>«Народной</a:t>
            </a:r>
            <a:r>
              <a:rPr lang="ru-RU" sz="2000" dirty="0"/>
              <a:t> </a:t>
            </a:r>
            <a:r>
              <a:rPr lang="ru-RU" sz="2000" dirty="0">
                <a:latin typeface="Segoe Semibold" pitchFamily="34" charset="0"/>
              </a:rPr>
              <a:t>Демократии»</a:t>
            </a:r>
          </a:p>
        </p:txBody>
      </p:sp>
      <p:pic>
        <p:nvPicPr>
          <p:cNvPr id="8197" name="Picture 6" descr="Рисунок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4143380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77895" name="Rectangle 7"/>
          <p:cNvSpPr>
            <a:spLocks noChangeArrowheads="1"/>
          </p:cNvSpPr>
          <p:nvPr/>
        </p:nvSpPr>
        <p:spPr bwMode="auto">
          <a:xfrm>
            <a:off x="5572132" y="0"/>
            <a:ext cx="3214710" cy="297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 algn="ctr" defTabSz="-13873163" eaLnBrk="0" hangingPunct="0">
              <a:lnSpc>
                <a:spcPct val="13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ВОСТОЧНАЯ ЕВРОПА </a:t>
            </a:r>
            <a:br>
              <a:rPr lang="ru-RU" sz="3600" b="1" dirty="0">
                <a:solidFill>
                  <a:schemeClr val="tx2"/>
                </a:solidFill>
                <a:latin typeface="Arial" pitchFamily="34" charset="0"/>
              </a:rPr>
            </a:b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ПОСЛЕ ВОЙНЫ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Розовая тисненая бумага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0">
              <a:solidFill>
                <a:srgbClr val="FFCC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73463"/>
            <a:ext cx="9109075" cy="3240087"/>
          </a:xfrm>
          <a:solidFill>
            <a:srgbClr val="FFFF00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atin typeface="Times New Roman" pitchFamily="18" charset="0"/>
              </a:rPr>
              <a:t>С 1947 г.под давлением СССР ускорился процесс фор </a:t>
            </a:r>
            <a:r>
              <a:rPr lang="ru-RU" sz="2400" b="1" dirty="0" err="1" smtClean="0">
                <a:latin typeface="Times New Roman" pitchFamily="18" charset="0"/>
              </a:rPr>
              <a:t>мирования</a:t>
            </a:r>
            <a:r>
              <a:rPr lang="ru-RU" sz="2400" b="1" dirty="0" smtClean="0">
                <a:latin typeface="Times New Roman" pitchFamily="18" charset="0"/>
              </a:rPr>
              <a:t> коммунистических правительств в странах «народной демократии».</a:t>
            </a:r>
            <a:r>
              <a:rPr lang="ru-RU" sz="2400" b="1" dirty="0" err="1" smtClean="0">
                <a:latin typeface="Times New Roman" pitchFamily="18" charset="0"/>
              </a:rPr>
              <a:t>Вэто</a:t>
            </a:r>
            <a:r>
              <a:rPr lang="ru-RU" sz="2400" b="1" dirty="0" smtClean="0">
                <a:latin typeface="Times New Roman" pitchFamily="18" charset="0"/>
              </a:rPr>
              <a:t> же время </a:t>
            </a:r>
            <a:r>
              <a:rPr lang="ru-RU" sz="2400" b="1" dirty="0" err="1" smtClean="0">
                <a:latin typeface="Times New Roman" pitchFamily="18" charset="0"/>
              </a:rPr>
              <a:t>ус-тановился</a:t>
            </a:r>
            <a:r>
              <a:rPr lang="ru-RU" sz="2400" b="1" dirty="0" smtClean="0">
                <a:latin typeface="Times New Roman" pitchFamily="18" charset="0"/>
              </a:rPr>
              <a:t> коммунистический режим в С.Корее, а в 1949 г. В </a:t>
            </a:r>
            <a:r>
              <a:rPr lang="ru-RU" sz="2400" b="1" dirty="0" err="1" smtClean="0">
                <a:latin typeface="Times New Roman" pitchFamily="18" charset="0"/>
              </a:rPr>
              <a:t>Китае.СССР</a:t>
            </a:r>
            <a:r>
              <a:rPr lang="ru-RU" sz="2400" b="1" dirty="0" smtClean="0">
                <a:latin typeface="Times New Roman" pitchFamily="18" charset="0"/>
              </a:rPr>
              <a:t> оказывал им огромную </a:t>
            </a:r>
            <a:r>
              <a:rPr lang="ru-RU" sz="2400" b="1" dirty="0" err="1" smtClean="0">
                <a:latin typeface="Times New Roman" pitchFamily="18" charset="0"/>
              </a:rPr>
              <a:t>мате-риальную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пошощь</a:t>
            </a:r>
            <a:r>
              <a:rPr lang="ru-RU" sz="2400" b="1" dirty="0" smtClean="0">
                <a:latin typeface="Times New Roman" pitchFamily="18" charset="0"/>
              </a:rPr>
              <a:t>, «привязывая» к </a:t>
            </a:r>
            <a:r>
              <a:rPr lang="ru-RU" sz="2400" b="1" dirty="0" err="1" smtClean="0">
                <a:latin typeface="Times New Roman" pitchFamily="18" charset="0"/>
              </a:rPr>
              <a:t>себе.В</a:t>
            </a:r>
            <a:r>
              <a:rPr lang="ru-RU" sz="2400" b="1" dirty="0" smtClean="0">
                <a:latin typeface="Times New Roman" pitchFamily="18" charset="0"/>
              </a:rPr>
              <a:t> 1949 г. был создан </a:t>
            </a:r>
            <a:r>
              <a:rPr lang="ru-RU" sz="2400" b="1" dirty="0" err="1" smtClean="0">
                <a:latin typeface="Times New Roman" pitchFamily="18" charset="0"/>
              </a:rPr>
              <a:t>СЭВ,а</a:t>
            </a:r>
            <a:r>
              <a:rPr lang="ru-RU" sz="2400" b="1" dirty="0" smtClean="0">
                <a:latin typeface="Times New Roman" pitchFamily="18" charset="0"/>
              </a:rPr>
              <a:t> в 1955 г.Организация </a:t>
            </a:r>
            <a:r>
              <a:rPr lang="ru-RU" sz="2400" b="1" dirty="0" err="1" smtClean="0">
                <a:latin typeface="Times New Roman" pitchFamily="18" charset="0"/>
              </a:rPr>
              <a:t>Варшавско</a:t>
            </a:r>
            <a:r>
              <a:rPr lang="ru-RU" sz="2400" b="1" dirty="0" smtClean="0">
                <a:latin typeface="Times New Roman" pitchFamily="18" charset="0"/>
              </a:rPr>
              <a:t> го </a:t>
            </a:r>
            <a:r>
              <a:rPr lang="ru-RU" sz="2400" b="1" dirty="0" err="1" smtClean="0">
                <a:latin typeface="Times New Roman" pitchFamily="18" charset="0"/>
              </a:rPr>
              <a:t>Договора.Кроме</a:t>
            </a:r>
            <a:r>
              <a:rPr lang="ru-RU" sz="2400" b="1" dirty="0" smtClean="0">
                <a:latin typeface="Times New Roman" pitchFamily="18" charset="0"/>
              </a:rPr>
              <a:t> того коммунисты оказались у власти во Франции и в Италии.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4450"/>
            <a:ext cx="9144000" cy="433388"/>
          </a:xfrm>
          <a:prstGeom prst="rect">
            <a:avLst/>
          </a:prstGeom>
          <a:solidFill>
            <a:srgbClr val="990033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ru-RU" sz="3200">
                <a:solidFill>
                  <a:srgbClr val="FFCC00"/>
                </a:solidFill>
                <a:latin typeface="Monotype Corsiva" pitchFamily="66" charset="0"/>
              </a:rPr>
              <a:t>3.Создание социалистического лагеря.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63738" y="1714500"/>
            <a:ext cx="1744662" cy="777875"/>
          </a:xfrm>
          <a:prstGeom prst="rect">
            <a:avLst/>
          </a:prstGeom>
          <a:solidFill>
            <a:srgbClr val="FFCCFF"/>
          </a:solidFill>
          <a:ln w="76200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990033"/>
                </a:solidFill>
              </a:rPr>
              <a:t>И.Сталин и</a:t>
            </a:r>
          </a:p>
          <a:p>
            <a:pPr algn="ctr"/>
            <a:r>
              <a:rPr lang="ru-RU" sz="2000" dirty="0">
                <a:solidFill>
                  <a:srgbClr val="990033"/>
                </a:solidFill>
              </a:rPr>
              <a:t>Г.Димитров</a:t>
            </a:r>
          </a:p>
        </p:txBody>
      </p:sp>
      <p:pic>
        <p:nvPicPr>
          <p:cNvPr id="8199" name="Picture 9" descr="Рисунок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73088"/>
            <a:ext cx="4248150" cy="29178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1959 год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SU-FLAG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642938"/>
            <a:ext cx="8286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 descr="713baa70cdd1bca1acb98deb470dc8c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1500188"/>
            <a:ext cx="76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85786" y="6215082"/>
            <a:ext cx="7643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err="1"/>
              <a:t>Двуполярный</a:t>
            </a:r>
            <a:r>
              <a:rPr lang="ru-RU" b="1" dirty="0"/>
              <a:t> мир.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714752"/>
            <a:ext cx="8893175" cy="3143248"/>
          </a:xfrm>
          <a:solidFill>
            <a:srgbClr val="FFFF00">
              <a:alpha val="50195"/>
            </a:srgbClr>
          </a:solidFill>
          <a:ln w="38100" cap="flat" cmpd="dbl" algn="ctr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defTabSz="179388">
              <a:lnSpc>
                <a:spcPct val="150000"/>
              </a:lnSpc>
              <a:buFont typeface="Wingdings 2" pitchFamily="18" charset="2"/>
              <a:buNone/>
            </a:pPr>
            <a:r>
              <a:rPr lang="ru-RU" sz="2000" dirty="0" smtClean="0"/>
              <a:t>       </a:t>
            </a:r>
            <a:r>
              <a:rPr lang="ru-RU" sz="2000" b="1" dirty="0" smtClean="0"/>
              <a:t>Раздел Европы привел к расколу Германии.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В 1948 г. на Западную Германию был распространен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план Маршалла. В 1948 г. там была проведена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денежная реформа. Старые деньги хлынули на Восток.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СССР в ответ закрыл границы. Сталин попытался установить контроль 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r>
              <a:rPr lang="ru-RU" sz="2000" b="1" dirty="0" smtClean="0"/>
              <a:t>над Западным Берлином, но США наладили «воздушный мост».</a:t>
            </a:r>
            <a:r>
              <a:rPr lang="ru-RU" sz="2000" b="1" dirty="0" smtClean="0">
                <a:latin typeface="Arial" charset="0"/>
              </a:rPr>
              <a:t/>
            </a:r>
            <a:br>
              <a:rPr lang="ru-RU" sz="2000" b="1" dirty="0" smtClean="0">
                <a:latin typeface="Arial" charset="0"/>
              </a:rPr>
            </a:br>
            <a:endParaRPr lang="ru-RU" sz="2000" b="1" dirty="0" smtClean="0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5867400" y="1557338"/>
            <a:ext cx="3024188" cy="1152525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 defTabSz="179388" eaLnBrk="0" hangingPunct="0">
              <a:lnSpc>
                <a:spcPct val="130000"/>
              </a:lnSpc>
              <a:spcBef>
                <a:spcPct val="30000"/>
              </a:spcBef>
              <a:buClr>
                <a:schemeClr val="tx2"/>
              </a:buClr>
              <a:buFont typeface="Wingdings 2" pitchFamily="18" charset="2"/>
              <a:buNone/>
            </a:pPr>
            <a:r>
              <a:rPr lang="ru-RU" sz="2400">
                <a:latin typeface="Segoe Semibold" pitchFamily="34" charset="0"/>
              </a:rPr>
              <a:t>Разделенная</a:t>
            </a:r>
            <a:r>
              <a:rPr lang="ru-RU" sz="2400"/>
              <a:t> </a:t>
            </a:r>
            <a:r>
              <a:rPr lang="ru-RU" sz="2400">
                <a:latin typeface="Segoe Semibold" pitchFamily="34" charset="0"/>
              </a:rPr>
              <a:t>Европа</a:t>
            </a:r>
          </a:p>
        </p:txBody>
      </p:sp>
      <p:pic>
        <p:nvPicPr>
          <p:cNvPr id="9221" name="Picture 11" descr="Рисунок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836613"/>
            <a:ext cx="4105275" cy="2827337"/>
          </a:xfrm>
          <a:prstGeom prst="rect">
            <a:avLst/>
          </a:prstGeom>
          <a:solidFill>
            <a:schemeClr val="bg2">
              <a:alpha val="50195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53324" name="Rectangle 12"/>
          <p:cNvSpPr>
            <a:spLocks noChangeArrowheads="1"/>
          </p:cNvSpPr>
          <p:nvPr/>
        </p:nvSpPr>
        <p:spPr bwMode="auto">
          <a:xfrm>
            <a:off x="1979613" y="0"/>
            <a:ext cx="6516687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19578596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marL="342900" indent="-342900" algn="ctr" defTabSz="-13873163" eaLnBrk="0" hangingPunct="0">
              <a:lnSpc>
                <a:spcPct val="130000"/>
              </a:lnSpc>
              <a:defRPr/>
            </a:pPr>
            <a:r>
              <a:rPr lang="ru-RU" sz="3600" b="1">
                <a:solidFill>
                  <a:schemeClr val="tx2"/>
                </a:solidFill>
                <a:latin typeface="Arial" pitchFamily="34" charset="0"/>
              </a:rPr>
              <a:t>РАСКОЛ ГЕРМАНИИ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14388"/>
          </a:xfr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76200"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ru-RU" sz="3600" b="1" smtClean="0">
                <a:solidFill>
                  <a:schemeClr val="tx1"/>
                </a:solidFill>
              </a:rPr>
              <a:t>Раскол Германии</a:t>
            </a:r>
          </a:p>
        </p:txBody>
      </p:sp>
      <p:sp>
        <p:nvSpPr>
          <p:cNvPr id="660485" name="Rectangle 5" descr="Песок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573462"/>
            <a:ext cx="8991601" cy="3284537"/>
          </a:xfrm>
          <a:solidFill>
            <a:srgbClr val="FFFF00"/>
          </a:solidFill>
          <a:ln w="76200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/>
              <a:t>       </a:t>
            </a:r>
            <a:r>
              <a:rPr lang="ru-RU" sz="2170" b="1" dirty="0" smtClean="0"/>
              <a:t>В</a:t>
            </a:r>
            <a:r>
              <a:rPr lang="ru-RU" sz="2170" b="1" dirty="0" smtClean="0">
                <a:latin typeface="Arial" charset="0"/>
              </a:rPr>
              <a:t> </a:t>
            </a:r>
            <a:r>
              <a:rPr lang="ru-RU" sz="2170" b="1" dirty="0" smtClean="0"/>
              <a:t>мае 1949 г. на Западе была создана ФРГ. Западный Берлин стал автономным городом, а на Востоке в октябре 1949г. возникла ГДР.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r>
              <a:rPr lang="ru-RU" sz="2170" b="1" dirty="0" smtClean="0"/>
              <a:t>       Запад прекратил взимание репараций с ФРГ и начали оказание экономической помощи, а на Востоке репарации были сохранены. В 1953 г. в ГДР вспыхнули выступления рабочих, которые были подавлены с помощью танков. 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1947863" y="1341438"/>
            <a:ext cx="1992312" cy="1266825"/>
          </a:xfrm>
          <a:prstGeom prst="rect">
            <a:avLst/>
          </a:prstGeom>
          <a:solidFill>
            <a:srgbClr val="C0C0C0"/>
          </a:solidFill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Доставка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продовольствия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Западный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Берлин</a:t>
            </a:r>
          </a:p>
        </p:txBody>
      </p:sp>
      <p:pic>
        <p:nvPicPr>
          <p:cNvPr id="10246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857250"/>
            <a:ext cx="4176712" cy="264001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5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569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Послевоенный передел мира</vt:lpstr>
      <vt:lpstr>III встреча «большой тройки»   17 июля – 1 августа 1945 г. – Потсдамская конференция</vt:lpstr>
      <vt:lpstr>Слайд 3</vt:lpstr>
      <vt:lpstr>Слайд 4</vt:lpstr>
      <vt:lpstr>Слайд 5</vt:lpstr>
      <vt:lpstr>Слайд 6</vt:lpstr>
      <vt:lpstr>Слайд 7</vt:lpstr>
      <vt:lpstr>Слайд 8</vt:lpstr>
      <vt:lpstr>Раскол Германии</vt:lpstr>
      <vt:lpstr>1950 – 1953 гг. </vt:lpstr>
      <vt:lpstr>Война в Корее.</vt:lpstr>
      <vt:lpstr>Распад Варшавского договора и СЭВ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после второй мировой войны</dc:title>
  <dc:creator>User</dc:creator>
  <cp:lastModifiedBy>Пользователь</cp:lastModifiedBy>
  <cp:revision>14</cp:revision>
  <dcterms:created xsi:type="dcterms:W3CDTF">2012-10-11T14:26:27Z</dcterms:created>
  <dcterms:modified xsi:type="dcterms:W3CDTF">2018-06-06T14:06:54Z</dcterms:modified>
</cp:coreProperties>
</file>