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70" r:id="rId3"/>
    <p:sldId id="257" r:id="rId4"/>
    <p:sldId id="258" r:id="rId5"/>
    <p:sldId id="273" r:id="rId6"/>
    <p:sldId id="275" r:id="rId7"/>
    <p:sldId id="260" r:id="rId8"/>
    <p:sldId id="259" r:id="rId9"/>
    <p:sldId id="263" r:id="rId10"/>
    <p:sldId id="276" r:id="rId11"/>
    <p:sldId id="27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6BEB"/>
    <a:srgbClr val="660033"/>
    <a:srgbClr val="66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704"/>
  </p:normalViewPr>
  <p:slideViewPr>
    <p:cSldViewPr>
      <p:cViewPr varScale="1">
        <p:scale>
          <a:sx n="105" d="100"/>
          <a:sy n="105" d="100"/>
        </p:scale>
        <p:origin x="7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C70B735-D0CA-457E-9052-C25ACD3237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90E02-BFF5-41A8-81FC-882C42C452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16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B72F1-53B6-4AA5-96F8-E81B2C20100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51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ECD6E-2ADD-4529-9813-F9A3D918E18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6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0E16F-FF05-4D1B-B9B0-6822B468F6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19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89038-893D-4467-A1FB-BF80B488AD0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19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F66F8-888D-4494-BD42-6F10D4C799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9D1E3-EC90-4A02-AEC7-767BA7408A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86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95ECF-223C-47D2-A2A4-538835385CC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11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009A8-432A-4768-957A-BCF18AF8673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45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491AB-B1BE-41B7-9F0E-BA02A2ABFE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8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7877E60-FB10-421F-A5EB-DE995CC7F29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/>
              <a:t>Мировой экономический кризис 1929-1933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703DC4-0709-5849-BEAF-E517920983F6}"/>
              </a:ext>
            </a:extLst>
          </p:cNvPr>
          <p:cNvSpPr txBox="1"/>
          <p:nvPr/>
        </p:nvSpPr>
        <p:spPr>
          <a:xfrm>
            <a:off x="4120896" y="5715000"/>
            <a:ext cx="502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dirty="0"/>
              <a:t>Над презентации работали: Артемьев Павел, Гурин Александр,  Дубяго Павел, Кулак Глеб.</a:t>
            </a:r>
          </a:p>
          <a:p>
            <a:pPr>
              <a:defRPr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Мировой экономический кризис в странах мира (пути выхода из кризиса)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Ф</a:t>
            </a:r>
            <a:r>
              <a:rPr lang="ru-RU" sz="2400" dirty="0"/>
              <a:t>ранция («Народный фронт») • Повышение зарплаты • Законы о социальных гарантиях • Закон о договоре между предпринимателем и профсоюзами • Реформа банковской системы </a:t>
            </a:r>
          </a:p>
          <a:p>
            <a:r>
              <a:rPr lang="ru-RU" sz="2400" dirty="0"/>
              <a:t>Швеция, Дания Демократический путь </a:t>
            </a:r>
          </a:p>
          <a:p>
            <a:r>
              <a:rPr lang="ru-RU" sz="2400" dirty="0"/>
              <a:t>Германия, Италия Тоталитарный путь </a:t>
            </a:r>
          </a:p>
          <a:p>
            <a:r>
              <a:rPr lang="ru-RU" sz="2400" dirty="0"/>
              <a:t>Великобритания Возвращение к консервативной политике </a:t>
            </a:r>
          </a:p>
          <a:p>
            <a:r>
              <a:rPr lang="ru-RU" sz="2400" dirty="0"/>
              <a:t>Латинская Америка Национализация промышленности и земли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17286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129" y="1524000"/>
            <a:ext cx="8229600" cy="4114800"/>
          </a:xfrm>
        </p:spPr>
        <p:txBody>
          <a:bodyPr/>
          <a:lstStyle/>
          <a:p>
            <a:r>
              <a:rPr lang="ru-RU" dirty="0"/>
              <a:t>24 октября 1929 г.-Биржевой крах в Нью-Йорке.</a:t>
            </a:r>
          </a:p>
          <a:p>
            <a:r>
              <a:rPr lang="ru-RU" dirty="0"/>
              <a:t>29 октября 1929 года-«Черный» вторник.</a:t>
            </a:r>
          </a:p>
          <a:p>
            <a:r>
              <a:rPr lang="ru-RU" dirty="0"/>
              <a:t>1929-1933гг.-«Великая депрессия»</a:t>
            </a:r>
          </a:p>
          <a:p>
            <a:r>
              <a:rPr lang="ru-RU" dirty="0"/>
              <a:t>1929-1933гг.-Президентство Гувера</a:t>
            </a:r>
          </a:p>
          <a:p>
            <a:r>
              <a:rPr lang="ru-RU" dirty="0"/>
              <a:t>1933-1945гг.-Президентство Рузвельта</a:t>
            </a:r>
          </a:p>
        </p:txBody>
      </p:sp>
    </p:spTree>
    <p:extLst>
      <p:ext uri="{BB962C8B-B14F-4D97-AF65-F5344CB8AC3E}">
        <p14:creationId xmlns:p14="http://schemas.microsoft.com/office/powerpoint/2010/main" val="325632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571480"/>
            <a:ext cx="7924800" cy="1371600"/>
          </a:xfrm>
          <a:noFill/>
          <a:ln w="6350" cap="rnd"/>
        </p:spPr>
        <p:txBody>
          <a:bodyPr anchor="b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Положение США после</a:t>
            </a:r>
            <a:br>
              <a:rPr lang="ru-RU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</a:br>
            <a:r>
              <a:rPr lang="en-US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I</a:t>
            </a:r>
            <a:r>
              <a:rPr lang="ru-RU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 –ой мировой войны. </a:t>
            </a:r>
            <a:br>
              <a:rPr lang="ru-RU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</a:br>
            <a:r>
              <a:rPr lang="ru-RU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ru-RU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1919-1929гг</a:t>
            </a:r>
            <a:r>
              <a:rPr lang="ru-RU" sz="4000" kern="1200" spc="-10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642938" y="2000250"/>
            <a:ext cx="7924800" cy="415766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 2" pitchFamily="18" charset="2"/>
              <a:buAutoNum type="arabicPeriod"/>
            </a:pPr>
            <a:r>
              <a:rPr lang="ru-RU" sz="3300" dirty="0"/>
              <a:t>Промышленный рост.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ru-RU" sz="3300" dirty="0"/>
              <a:t>Приостановлена инфляция.</a:t>
            </a:r>
          </a:p>
          <a:p>
            <a:pPr marL="457200" indent="-457200">
              <a:buFont typeface="Wingdings 2" pitchFamily="18" charset="2"/>
              <a:buAutoNum type="arabicPeriod"/>
            </a:pPr>
            <a:r>
              <a:rPr lang="ru-RU" sz="3300" dirty="0"/>
              <a:t>Повышение уровня жизни населения.</a:t>
            </a:r>
          </a:p>
          <a:p>
            <a:pPr marL="457200" indent="-457200">
              <a:buFont typeface="Wingdings" pitchFamily="2" charset="2"/>
              <a:buNone/>
            </a:pPr>
            <a:r>
              <a:rPr lang="ru-RU" sz="3300" dirty="0">
                <a:solidFill>
                  <a:schemeClr val="bg1"/>
                </a:solidFill>
              </a:rPr>
              <a:t> </a:t>
            </a:r>
            <a:r>
              <a:rPr lang="ru-RU" sz="3000" b="1" dirty="0">
                <a:solidFill>
                  <a:schemeClr val="tx2"/>
                </a:solidFill>
              </a:rPr>
              <a:t>Этому способствовало скопление достаточных средств из-за торговли во время войны, займов странам участницам.</a:t>
            </a:r>
          </a:p>
          <a:p>
            <a:pPr marL="457200" indent="-457200">
              <a:buFont typeface="Wingdings" pitchFamily="2" charset="2"/>
              <a:buNone/>
            </a:pPr>
            <a:endParaRPr lang="ru-RU" sz="2600" dirty="0">
              <a:solidFill>
                <a:schemeClr val="bg1"/>
              </a:solidFill>
            </a:endParaRPr>
          </a:p>
          <a:p>
            <a:pPr marL="457200" indent="-457200">
              <a:buFont typeface="Wingdings 2" pitchFamily="18" charset="2"/>
              <a:buAutoNum type="arabicPeriod"/>
            </a:pPr>
            <a:endParaRPr lang="ru-RU" sz="2600" dirty="0">
              <a:solidFill>
                <a:schemeClr val="bg1"/>
              </a:solidFill>
            </a:endParaRPr>
          </a:p>
          <a:p>
            <a:pPr marL="457200" indent="-457200">
              <a:buFont typeface="Wingdings 2" pitchFamily="18" charset="2"/>
              <a:buAutoNum type="arabicPeriod"/>
            </a:pPr>
            <a:endParaRPr lang="ru-RU" sz="2600" dirty="0">
              <a:solidFill>
                <a:schemeClr val="bg1"/>
              </a:solidFill>
            </a:endParaRPr>
          </a:p>
          <a:p>
            <a:pPr marL="457200" indent="-457200">
              <a:buFont typeface="Wingdings 2" pitchFamily="18" charset="2"/>
              <a:buAutoNum type="arabicPeriod"/>
            </a:pPr>
            <a:endParaRPr lang="ru-RU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>
                <a:solidFill>
                  <a:srgbClr val="CC0000"/>
                </a:solidFill>
              </a:rPr>
              <a:t>Причины кризиса: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buClr>
                <a:schemeClr val="tx1"/>
              </a:buClr>
              <a:buFont typeface="+mj-lt"/>
              <a:buAutoNum type="romanUcPeriod"/>
            </a:pPr>
            <a:r>
              <a:rPr lang="ru-RU" sz="2800" b="1" dirty="0"/>
              <a:t>Первая мировая война и ее последствия (нарушение традиционных хозяйственных связей, зависимость мировой экономики от США)</a:t>
            </a:r>
          </a:p>
          <a:p>
            <a:pPr marL="571500" indent="-571500">
              <a:lnSpc>
                <a:spcPct val="80000"/>
              </a:lnSpc>
              <a:buClr>
                <a:schemeClr val="tx1"/>
              </a:buClr>
              <a:buFont typeface="+mj-lt"/>
              <a:buAutoNum type="romanUcPeriod"/>
            </a:pPr>
            <a:r>
              <a:rPr lang="ru-RU" sz="2800" b="1" dirty="0"/>
              <a:t>Кризис перепроизводства (связан с новыми технологиями массового производства) </a:t>
            </a:r>
          </a:p>
          <a:p>
            <a:pPr marL="571500" indent="-571500">
              <a:lnSpc>
                <a:spcPct val="80000"/>
              </a:lnSpc>
              <a:buClr>
                <a:schemeClr val="tx1"/>
              </a:buClr>
              <a:buFont typeface="+mj-lt"/>
              <a:buAutoNum type="romanUcPeriod"/>
            </a:pPr>
            <a:r>
              <a:rPr lang="ru-RU" sz="2800" b="1" dirty="0"/>
              <a:t>Биржевой кризис 1929 г. (падение курса ценных бумаг)</a:t>
            </a:r>
          </a:p>
          <a:p>
            <a:pPr marL="571500" indent="-571500">
              <a:lnSpc>
                <a:spcPct val="80000"/>
              </a:lnSpc>
              <a:buClr>
                <a:schemeClr val="tx1"/>
              </a:buClr>
              <a:buFont typeface="+mj-lt"/>
              <a:buAutoNum type="romanUcPeriod"/>
            </a:pPr>
            <a:r>
              <a:rPr lang="ru-RU" sz="2800" b="1" dirty="0"/>
              <a:t>Финансовый кризис (бюджетный дефицит)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>
                <a:solidFill>
                  <a:srgbClr val="CC0000"/>
                </a:solidFill>
              </a:rPr>
              <a:t>Последствия кризиса: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800" b="1"/>
              <a:t>-»Чёрная пятница» </a:t>
            </a:r>
            <a:r>
              <a:rPr lang="ru-RU" sz="2800" b="1" u="sng">
                <a:solidFill>
                  <a:srgbClr val="CC0000"/>
                </a:solidFill>
              </a:rPr>
              <a:t>25 октября 1929г</a:t>
            </a:r>
            <a:r>
              <a:rPr lang="ru-RU" sz="2800" b="1"/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ru-RU" sz="2800" b="1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800" b="1"/>
              <a:t>-банкротство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800" b="1"/>
              <a:t>-рост безработицы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800" b="1"/>
              <a:t>-социальные волнения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ru-RU" sz="2800" b="1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800" b="1"/>
              <a:t>-прекращение финансовых потоков за границу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0" y="2057400"/>
          <a:ext cx="8229600" cy="381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r:id="rId3" imgW="8230313" imgH="4572396" progId="Excel.Chart.8">
                  <p:embed/>
                </p:oleObj>
              </mc:Choice>
              <mc:Fallback>
                <p:oleObj r:id="rId3" imgW="8230313" imgH="4572396" progId="Excel.Chart.8">
                  <p:embed/>
                  <p:pic>
                    <p:nvPicPr>
                      <p:cNvPr id="0" name="Picture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8229600" cy="38115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Заголовок 2"/>
          <p:cNvPicPr>
            <a:picLocks noGrp="1" noChangeArrowheads="1"/>
          </p:cNvPicPr>
          <p:nvPr>
            <p:ph type="title"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988" y="23813"/>
            <a:ext cx="8686800" cy="1354137"/>
          </a:xfrm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0" y="2047875"/>
          <a:ext cx="8229600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r:id="rId3" imgW="8230313" imgH="4572396" progId="Excel.Chart.8">
                  <p:embed/>
                </p:oleObj>
              </mc:Choice>
              <mc:Fallback>
                <p:oleObj r:id="rId3" imgW="8230313" imgH="4572396" progId="Excel.Chart.8">
                  <p:embed/>
                  <p:pic>
                    <p:nvPicPr>
                      <p:cNvPr id="0" name="Picture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47875"/>
                        <a:ext cx="8229600" cy="402272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219200"/>
          </a:xfrm>
          <a:noFill/>
          <a:ln w="6350" cap="rnd"/>
        </p:spPr>
        <p:txBody>
          <a:bodyPr rtlCol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200" kern="1200" spc="-10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Доход на душу населения.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/>
              <a:t>Правительство Герберта Гувера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140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191000" cy="4495800"/>
          </a:xfrm>
          <a:solidFill>
            <a:schemeClr val="bg2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американский государственный деятель,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31-й президент США (1929-1933),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Во время кризиса правительство Гувера,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оказывало помощь «большому бизнесу».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Пытаясь бороться с нищетой, Гувер убеждал хозяев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не увольнять рабочих и не снижать зарплату;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уговаривал благотворителей заботиться об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оставшихся без средств американцах. В то же время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президент считал, что пособие по безработице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>
                <a:effectLst/>
              </a:rPr>
              <a:t>лишает американцев мотивации зарабатывать на жизнь</a:t>
            </a:r>
          </a:p>
        </p:txBody>
      </p:sp>
      <p:pic>
        <p:nvPicPr>
          <p:cNvPr id="9222" name="Picture 6" descr="280px-HerbertHo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3678238" cy="45593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/>
              <a:t>Правительство </a:t>
            </a:r>
            <a:br>
              <a:rPr lang="ru-RU" sz="4000" b="1" i="1"/>
            </a:br>
            <a:r>
              <a:rPr lang="ru-RU" sz="4000" b="1" i="1"/>
              <a:t>Ф.Д. Рузвельта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180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981200"/>
            <a:ext cx="3733800" cy="4191000"/>
          </a:xfrm>
          <a:solidFill>
            <a:schemeClr val="bg2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Франклин Делано Рузвельт, (30 января 1882— 12 апреля 1945,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32-й президент США (с 1933-1945)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четыре раза избирался на президентский пост,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В 1931 году, создал в штате администрацию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по оказанию помощи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семьям безработных, учредил первый в США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государственный фонд пособий по безработице,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>
                <a:effectLst/>
              </a:rPr>
              <a:t>снизил налоги с фермеров.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1905000"/>
            <a:ext cx="4108450" cy="4572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Итоги «Нового Курса»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600" b="1"/>
              <a:t>Обеспечение социального мира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600" b="1"/>
              <a:t>-повышение уровня доходов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600" b="1"/>
              <a:t>-концентрация производства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600" b="1"/>
              <a:t>-расширение торгово-экономических отношений с другими странами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144</TotalTime>
  <Words>365</Words>
  <Application>Microsoft Macintosh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Tahoma</vt:lpstr>
      <vt:lpstr>Wingdings</vt:lpstr>
      <vt:lpstr>Wingdings 2</vt:lpstr>
      <vt:lpstr>Текстура</vt:lpstr>
      <vt:lpstr>Excel.Chart.8</vt:lpstr>
      <vt:lpstr>Мировой экономический кризис 1929-1933 </vt:lpstr>
      <vt:lpstr>Положение США после I –ой мировой войны.  (1919-1929гг)</vt:lpstr>
      <vt:lpstr>Причины кризиса:</vt:lpstr>
      <vt:lpstr>Последствия кризиса:</vt:lpstr>
      <vt:lpstr>Презентация PowerPoint</vt:lpstr>
      <vt:lpstr>Доход на душу населения.</vt:lpstr>
      <vt:lpstr>Правительство Герберта Гувера</vt:lpstr>
      <vt:lpstr>Правительство  Ф.Д. Рузвельта</vt:lpstr>
      <vt:lpstr>Итоги «Нового Курса»</vt:lpstr>
      <vt:lpstr>Мировой экономический кризис в странах мира (пути выхода из кризиса)</vt:lpstr>
      <vt:lpstr>Даты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Павел Дубяго</cp:lastModifiedBy>
  <cp:revision>35</cp:revision>
  <cp:lastPrinted>1601-01-01T00:00:00Z</cp:lastPrinted>
  <dcterms:created xsi:type="dcterms:W3CDTF">1601-01-01T00:00:00Z</dcterms:created>
  <dcterms:modified xsi:type="dcterms:W3CDTF">2018-06-06T20:11:01Z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