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sldIdLst>
    <p:sldId id="256" r:id="rId2"/>
    <p:sldId id="274" r:id="rId3"/>
    <p:sldId id="272" r:id="rId4"/>
    <p:sldId id="273" r:id="rId5"/>
    <p:sldId id="260" r:id="rId6"/>
    <p:sldId id="261" r:id="rId7"/>
    <p:sldId id="27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7" r:id="rId18"/>
    <p:sldId id="276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6C853-268A-491D-895B-AFCBB1D3A12C}" type="datetimeFigureOut">
              <a:rPr lang="ru-RU" smtClean="0"/>
              <a:pPr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00172-B82A-46C9-B358-5ADA8A59A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529638" cy="2143140"/>
          </a:xfrm>
        </p:spPr>
        <p:txBody>
          <a:bodyPr>
            <a:normAutofit/>
          </a:bodyPr>
          <a:lstStyle/>
          <a:p>
            <a:pPr algn="just"/>
            <a:r>
              <a:rPr lang="ru-RU" sz="7200" dirty="0" smtClean="0"/>
              <a:t>    </a:t>
            </a:r>
            <a:r>
              <a:rPr lang="ru-RU" sz="8000" dirty="0" smtClean="0">
                <a:solidFill>
                  <a:srgbClr val="FF0000"/>
                </a:solidFill>
              </a:rPr>
              <a:t>США в 20 веке</a:t>
            </a:r>
            <a:endParaRPr lang="ru-RU" sz="8000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1300291150_4a05324a_nevsepic.com.u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2500306"/>
            <a:ext cx="4762500" cy="3648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985717" y="5929330"/>
            <a:ext cx="215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Стрельцова</a:t>
            </a:r>
            <a:r>
              <a:rPr lang="ru-RU" dirty="0" smtClean="0"/>
              <a:t> К., 27 </a:t>
            </a:r>
            <a:r>
              <a:rPr lang="ru-RU" dirty="0" err="1" smtClean="0"/>
              <a:t>гр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28596" y="1000108"/>
            <a:ext cx="3071834" cy="371477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i="1" dirty="0" smtClean="0"/>
              <a:t>   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Привёл к жестокому упорядоченную отношений + трудом и капиталом,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способ увеличить упразднение политической стабильности.</a:t>
            </a:r>
            <a:endParaRPr lang="ru-RU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43372" y="357166"/>
            <a:ext cx="4722456" cy="55721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Закон Тафта-Хартли 1947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создал механизм пресечения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незаконных забастовок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предотвращающий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политизацию профсоюзов.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интеграция профсоюзов 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государственный механизм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- наделение президента правами для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предотвращения   конфликтов в 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промышленности.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пресекалась нечестная трудовая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практика профсоюзов.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- запрещал некоторые виды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забастовок.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5929330"/>
            <a:ext cx="900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Эти положения подкреплялись решениями Верховного суда США</a:t>
            </a:r>
            <a:r>
              <a:rPr lang="ru-RU" sz="2400" dirty="0" smtClean="0">
                <a:solidFill>
                  <a:srgbClr val="7030A0"/>
                </a:solidFill>
              </a:rPr>
              <a:t>.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3643306" y="571480"/>
            <a:ext cx="500066" cy="492922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44" y="142852"/>
            <a:ext cx="8858312" cy="769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7030A0"/>
                </a:solidFill>
              </a:rPr>
              <a:t>Изменения в конституционном законодательстве США </a:t>
            </a:r>
            <a:r>
              <a:rPr lang="en-AU" sz="2200" b="1" dirty="0" smtClean="0">
                <a:solidFill>
                  <a:srgbClr val="7030A0"/>
                </a:solidFill>
              </a:rPr>
              <a:t>    </a:t>
            </a:r>
            <a:r>
              <a:rPr lang="ru-RU" sz="2200" b="1" dirty="0" smtClean="0">
                <a:solidFill>
                  <a:srgbClr val="7030A0"/>
                </a:solidFill>
              </a:rPr>
              <a:t>в 20веке:</a:t>
            </a:r>
            <a:endParaRPr lang="ru-RU" sz="2200" b="1" dirty="0">
              <a:solidFill>
                <a:srgbClr val="7030A0"/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643998" cy="277603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143275"/>
                <a:gridCol w="5500723"/>
              </a:tblGrid>
              <a:tr h="64915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Поправки к Конституции :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         Институт 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Президентства : </a:t>
                      </a:r>
                      <a:endParaRPr lang="ru-RU" sz="2000" dirty="0"/>
                    </a:p>
                  </a:txBody>
                  <a:tcPr/>
                </a:tc>
              </a:tr>
              <a:tr h="5927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33г.-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Определили порядок вступления</a:t>
                      </a:r>
                      <a:r>
                        <a:rPr lang="ru-RU" baseline="0" dirty="0" smtClean="0"/>
                        <a:t> в должность Президента; </a:t>
                      </a:r>
                      <a:endParaRPr lang="ru-RU" dirty="0"/>
                    </a:p>
                  </a:txBody>
                  <a:tcPr/>
                </a:tc>
              </a:tr>
              <a:tr h="592705">
                <a:tc>
                  <a:txBody>
                    <a:bodyPr/>
                    <a:lstStyle/>
                    <a:p>
                      <a:r>
                        <a:rPr lang="ru-RU" dirty="0" smtClean="0"/>
                        <a:t>51г.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XXII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Ввели ограничения пребывания на посту</a:t>
                      </a:r>
                      <a:r>
                        <a:rPr lang="ru-RU" baseline="0" dirty="0" smtClean="0"/>
                        <a:t> -2 срока;</a:t>
                      </a:r>
                      <a:endParaRPr lang="ru-RU" dirty="0"/>
                    </a:p>
                  </a:txBody>
                  <a:tcPr/>
                </a:tc>
              </a:tr>
              <a:tr h="846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67г.-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XXV</a:t>
                      </a:r>
                      <a:endParaRPr lang="ru-RU" b="0" i="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Предоставили вице-президенту право замещать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пост Президента при соответствующих обстоятельствах.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3929066"/>
          <a:ext cx="8643998" cy="240984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071834"/>
                <a:gridCol w="5572164"/>
              </a:tblGrid>
              <a:tr h="58936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Поправки к Конституции :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        Избирательное</a:t>
                      </a:r>
                      <a:r>
                        <a:rPr lang="ru-RU" sz="2000" baseline="0" dirty="0" smtClean="0"/>
                        <a:t> право и </a:t>
                      </a:r>
                      <a:r>
                        <a:rPr lang="ru-RU" sz="2000" dirty="0" smtClean="0"/>
                        <a:t>процесс :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r>
                        <a:rPr lang="ru-RU" dirty="0" smtClean="0"/>
                        <a:t>20г.-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8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Предоставление избирательных прав женщинам;</a:t>
                      </a:r>
                    </a:p>
                    <a:p>
                      <a:r>
                        <a:rPr lang="ru-RU" dirty="0" smtClean="0"/>
                        <a:t>Демократизация норм избирательного права;</a:t>
                      </a:r>
                      <a:endParaRPr lang="ru-RU" dirty="0"/>
                    </a:p>
                  </a:txBody>
                  <a:tcPr/>
                </a:tc>
              </a:tr>
              <a:tr h="589364">
                <a:tc>
                  <a:txBody>
                    <a:bodyPr/>
                    <a:lstStyle/>
                    <a:p>
                      <a:r>
                        <a:rPr lang="ru-RU" dirty="0" smtClean="0"/>
                        <a:t>64г.-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XXIV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На федеральных выборах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Отменила ограничения избирательных</a:t>
                      </a:r>
                      <a:r>
                        <a:rPr lang="ru-RU" baseline="0" dirty="0" smtClean="0"/>
                        <a:t> прав в связи с неуплатой налога </a:t>
                      </a:r>
                      <a:endParaRPr lang="ru-RU" dirty="0"/>
                    </a:p>
                  </a:txBody>
                  <a:tcPr/>
                </a:tc>
              </a:tr>
              <a:tr h="459124">
                <a:tc>
                  <a:txBody>
                    <a:bodyPr/>
                    <a:lstStyle/>
                    <a:p>
                      <a:r>
                        <a:rPr lang="ru-RU" dirty="0" smtClean="0"/>
                        <a:t>71г.-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XXVI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Уменьшается возрастной ценз до 18 лет.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Правая фигурная скобка 13"/>
          <p:cNvSpPr/>
          <p:nvPr/>
        </p:nvSpPr>
        <p:spPr>
          <a:xfrm rot="10800000">
            <a:off x="3000364" y="5286388"/>
            <a:ext cx="285752" cy="100013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48756" cy="64294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В 1950-1960гг. </a:t>
            </a:r>
            <a:r>
              <a:rPr lang="ru-RU" b="1" dirty="0" smtClean="0">
                <a:solidFill>
                  <a:schemeClr val="tx1"/>
                </a:solidFill>
              </a:rPr>
              <a:t>-</a:t>
            </a:r>
            <a:r>
              <a:rPr lang="ru-RU" sz="2500" dirty="0" smtClean="0">
                <a:solidFill>
                  <a:schemeClr val="tx1"/>
                </a:solidFill>
              </a:rPr>
              <a:t>движение протеста чернокожих      </a:t>
            </a: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американцев расовой дискриминации.</a:t>
            </a:r>
          </a:p>
          <a:p>
            <a:pPr algn="just">
              <a:buNone/>
            </a:pPr>
            <a:r>
              <a:rPr lang="ru-RU" sz="2500" b="1" dirty="0" smtClean="0">
                <a:solidFill>
                  <a:schemeClr val="tx1"/>
                </a:solidFill>
              </a:rPr>
              <a:t>1957г.-  </a:t>
            </a:r>
            <a:r>
              <a:rPr lang="ru-RU" sz="2500" dirty="0" smtClean="0">
                <a:solidFill>
                  <a:schemeClr val="tx1"/>
                </a:solidFill>
              </a:rPr>
              <a:t>Закон  о гражданских правах : - гарантия обеспечения </a:t>
            </a: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избирательных прав не улучшилось. Поэтому создана </a:t>
            </a: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«Комиссия по гражданским делам».</a:t>
            </a:r>
          </a:p>
          <a:p>
            <a:pPr algn="just">
              <a:buNone/>
            </a:pPr>
            <a:endParaRPr lang="ru-RU" sz="25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расследовала случаи лишения граждан США права голоса</a:t>
            </a: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-установилась судебная ответственность за</a:t>
            </a:r>
            <a:r>
              <a:rPr lang="en-AU" sz="2500" dirty="0" smtClean="0">
                <a:solidFill>
                  <a:schemeClr val="tx1"/>
                </a:solidFill>
              </a:rPr>
              <a:t>  </a:t>
            </a:r>
            <a:r>
              <a:rPr lang="ru-RU" sz="2500" dirty="0" smtClean="0">
                <a:solidFill>
                  <a:schemeClr val="tx1"/>
                </a:solidFill>
              </a:rPr>
              <a:t>дискриминационную</a:t>
            </a:r>
            <a:r>
              <a:rPr lang="en-AU" sz="2500" dirty="0" smtClean="0">
                <a:solidFill>
                  <a:schemeClr val="tx1"/>
                </a:solidFill>
              </a:rPr>
              <a:t> </a:t>
            </a:r>
            <a:endParaRPr lang="ru-RU" sz="25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избирательную практику.</a:t>
            </a:r>
          </a:p>
          <a:p>
            <a:pPr algn="just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 В 1963 </a:t>
            </a:r>
            <a:r>
              <a:rPr lang="ru-RU" sz="2500" dirty="0" err="1" smtClean="0">
                <a:solidFill>
                  <a:schemeClr val="tx1"/>
                </a:solidFill>
              </a:rPr>
              <a:t>г.-начало</a:t>
            </a:r>
            <a:r>
              <a:rPr lang="ru-RU" sz="2500" dirty="0" smtClean="0">
                <a:solidFill>
                  <a:schemeClr val="tx1"/>
                </a:solidFill>
              </a:rPr>
              <a:t> «негритянской революции США»</a:t>
            </a:r>
          </a:p>
          <a:p>
            <a:pPr algn="just">
              <a:buNone/>
            </a:pPr>
            <a:r>
              <a:rPr lang="ru-RU" sz="2500" dirty="0" smtClean="0"/>
              <a:t>                               </a:t>
            </a:r>
          </a:p>
          <a:p>
            <a:pPr algn="just">
              <a:buNone/>
            </a:pPr>
            <a:r>
              <a:rPr lang="ru-RU" sz="2500" dirty="0" smtClean="0"/>
              <a:t>                                </a:t>
            </a:r>
            <a:r>
              <a:rPr lang="ru-RU" b="1" dirty="0" smtClean="0">
                <a:solidFill>
                  <a:srgbClr val="7030A0"/>
                </a:solidFill>
              </a:rPr>
              <a:t>         </a:t>
            </a:r>
            <a:r>
              <a:rPr lang="ru-RU" sz="2800" b="1" dirty="0" smtClean="0">
                <a:solidFill>
                  <a:srgbClr val="7030A0"/>
                </a:solidFill>
              </a:rPr>
              <a:t>форма</a:t>
            </a:r>
          </a:p>
          <a:p>
            <a:pPr algn="just">
              <a:buNone/>
            </a:pPr>
            <a:r>
              <a:rPr lang="ru-RU" sz="2500" b="1" i="1" dirty="0" smtClean="0"/>
              <a:t>         </a:t>
            </a:r>
            <a:r>
              <a:rPr lang="ru-RU" sz="2500" b="1" i="1" dirty="0" smtClean="0">
                <a:solidFill>
                  <a:schemeClr val="tx1"/>
                </a:solidFill>
              </a:rPr>
              <a:t>демонстрация </a:t>
            </a:r>
            <a:r>
              <a:rPr lang="ru-RU" sz="2500" dirty="0" smtClean="0">
                <a:solidFill>
                  <a:schemeClr val="tx1"/>
                </a:solidFill>
              </a:rPr>
              <a:t>                                </a:t>
            </a:r>
            <a:r>
              <a:rPr lang="ru-RU" sz="2500" b="1" i="1" dirty="0" smtClean="0">
                <a:solidFill>
                  <a:schemeClr val="tx1"/>
                </a:solidFill>
              </a:rPr>
              <a:t>бунты</a:t>
            </a:r>
          </a:p>
          <a:p>
            <a:pPr algn="just">
              <a:buNone/>
            </a:pPr>
            <a:endParaRPr lang="ru-RU" sz="2500" dirty="0" smtClean="0"/>
          </a:p>
          <a:p>
            <a:pPr algn="just">
              <a:buNone/>
            </a:pPr>
            <a:r>
              <a:rPr lang="ru-RU" sz="2500" dirty="0" smtClean="0"/>
              <a:t>                                   </a:t>
            </a:r>
            <a:r>
              <a:rPr lang="ru-RU" sz="2500" b="1" i="1" dirty="0" smtClean="0">
                <a:solidFill>
                  <a:schemeClr val="tx1"/>
                </a:solidFill>
              </a:rPr>
              <a:t>шествия протеста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786182" y="4143380"/>
            <a:ext cx="413194" cy="62121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536943" y="5392751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2786050" y="4786322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857752" y="4786322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Стрелка вправо 20"/>
          <p:cNvSpPr/>
          <p:nvPr/>
        </p:nvSpPr>
        <p:spPr>
          <a:xfrm rot="16200000">
            <a:off x="1027249" y="2258843"/>
            <a:ext cx="445768" cy="35719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77318" cy="64294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smtClean="0">
                <a:solidFill>
                  <a:schemeClr val="tx1"/>
                </a:solidFill>
              </a:rPr>
              <a:t>68г.- </a:t>
            </a:r>
            <a:r>
              <a:rPr lang="ru-RU" sz="2800" smtClean="0">
                <a:solidFill>
                  <a:schemeClr val="tx1"/>
                </a:solidFill>
              </a:rPr>
              <a:t>убивают </a:t>
            </a:r>
            <a:r>
              <a:rPr lang="ru-RU" sz="2800" dirty="0" smtClean="0">
                <a:solidFill>
                  <a:schemeClr val="tx1"/>
                </a:solidFill>
              </a:rPr>
              <a:t>негритянского лидера М.Л.Кинга</a:t>
            </a:r>
          </a:p>
          <a:p>
            <a:pPr algn="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930 негров, но расширение избирательных и гражданских прав происходит медленно.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60г. –</a:t>
            </a:r>
            <a:r>
              <a:rPr lang="ru-RU" sz="2800" dirty="0" smtClean="0">
                <a:solidFill>
                  <a:schemeClr val="tx1"/>
                </a:solidFill>
              </a:rPr>
              <a:t>программа </a:t>
            </a:r>
            <a:r>
              <a:rPr lang="ru-RU" sz="2800" u="sng" dirty="0" smtClean="0">
                <a:solidFill>
                  <a:schemeClr val="tx1"/>
                </a:solidFill>
              </a:rPr>
              <a:t>«борьбы с бедностью»  </a:t>
            </a:r>
            <a:r>
              <a:rPr lang="ru-RU" sz="2800" dirty="0" smtClean="0">
                <a:solidFill>
                  <a:schemeClr val="tx1"/>
                </a:solidFill>
              </a:rPr>
              <a:t>Л.Джонсона</a:t>
            </a:r>
          </a:p>
          <a:p>
            <a:pPr algn="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провозгласил программу создания    </a:t>
            </a:r>
          </a:p>
          <a:p>
            <a:pPr algn="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«великого общества»</a:t>
            </a:r>
          </a:p>
          <a:p>
            <a:pPr algn="just">
              <a:buClr>
                <a:srgbClr val="7030A0"/>
              </a:buClr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т.е смягчение социальной напряженности;</a:t>
            </a:r>
          </a:p>
          <a:p>
            <a:pPr algn="just">
              <a:buClr>
                <a:srgbClr val="7030A0"/>
              </a:buClr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стимулирование развития экономики;</a:t>
            </a:r>
          </a:p>
          <a:p>
            <a:pPr algn="just">
              <a:buClr>
                <a:srgbClr val="7030A0"/>
              </a:buClr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обеспечение соответственного уровня занятости;</a:t>
            </a:r>
          </a:p>
          <a:p>
            <a:pPr algn="just">
              <a:buClr>
                <a:srgbClr val="7030A0"/>
              </a:buClr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«борьба с бедностью».</a:t>
            </a:r>
          </a:p>
          <a:p>
            <a:pPr algn="just">
              <a:buClr>
                <a:srgbClr val="002060"/>
              </a:buCl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В 1964г</a:t>
            </a:r>
            <a:r>
              <a:rPr lang="ru-RU" sz="2800" dirty="0" smtClean="0">
                <a:solidFill>
                  <a:schemeClr val="tx1"/>
                </a:solidFill>
              </a:rPr>
              <a:t>.- «Закон об экономических возможностях»: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мероприятие по профессиональной подготовке и обучению молодёжи.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</a:rPr>
              <a:t>выдача займов бедным фермерам и с/</a:t>
            </a:r>
            <a:r>
              <a:rPr lang="ru-RU" sz="2800" dirty="0" err="1" smtClean="0">
                <a:solidFill>
                  <a:schemeClr val="tx1"/>
                </a:solidFill>
              </a:rPr>
              <a:t>х</a:t>
            </a:r>
            <a:r>
              <a:rPr lang="ru-RU" sz="2800" dirty="0" smtClean="0">
                <a:solidFill>
                  <a:schemeClr val="tx1"/>
                </a:solidFill>
              </a:rPr>
              <a:t> рабочих.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7929586" y="42860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>
            <a:off x="7787504" y="199944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3357554" y="507207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86710" y="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 стране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15208" y="428604"/>
            <a:ext cx="14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происходит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77318" cy="64294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65г.-</a:t>
            </a:r>
            <a:r>
              <a:rPr lang="ru-RU" sz="2800" dirty="0" smtClean="0">
                <a:solidFill>
                  <a:schemeClr val="tx1"/>
                </a:solidFill>
              </a:rPr>
              <a:t>«Закон о начальном и среднем образовании»; высшем (позже).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повышение образовательного уровня малообеспеченной молодежи;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программа «</a:t>
            </a:r>
            <a:r>
              <a:rPr lang="ru-RU" sz="2800" dirty="0" err="1" smtClean="0">
                <a:solidFill>
                  <a:schemeClr val="tx1"/>
                </a:solidFill>
              </a:rPr>
              <a:t>медикейт</a:t>
            </a:r>
            <a:r>
              <a:rPr lang="ru-RU" sz="2800" dirty="0" smtClean="0">
                <a:solidFill>
                  <a:schemeClr val="tx1"/>
                </a:solidFill>
              </a:rPr>
              <a:t>»-(оплата медицинских счетов получателей пособий по бедности);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программа «</a:t>
            </a:r>
            <a:r>
              <a:rPr lang="ru-RU" sz="2800" dirty="0" err="1" smtClean="0">
                <a:solidFill>
                  <a:schemeClr val="tx1"/>
                </a:solidFill>
              </a:rPr>
              <a:t>медикэр</a:t>
            </a:r>
            <a:r>
              <a:rPr lang="ru-RU" sz="2800" dirty="0" smtClean="0">
                <a:solidFill>
                  <a:schemeClr val="tx1"/>
                </a:solidFill>
              </a:rPr>
              <a:t>»-(оплата медицинских счетов пенсионерам);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субсидирование части расходов бедняков на продукты питания;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помощь малообеспеченным семьям;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услуги охраны труда;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повышение финансирования для борьбы с преступлениями, для этого создавали новые специализированные агентства.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77318" cy="67151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1973-1975гг. </a:t>
            </a:r>
            <a:r>
              <a:rPr lang="ru-RU" sz="2800" dirty="0" smtClean="0">
                <a:solidFill>
                  <a:schemeClr val="tx1"/>
                </a:solidFill>
              </a:rPr>
              <a:t>-кризис перепроизводства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до него республиканцы за исключением 1977-1981     проблема занятости государства.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                                                                          Картер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При Б.Клинтоне          рост бюджетного дефицита страны </a:t>
            </a:r>
            <a:endParaRPr lang="en-AU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(потратили больше, чем заработали).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Государственное развитие в 20в.не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Складывалось на деятельности систем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правоохранительных органов</a:t>
            </a:r>
          </a:p>
          <a:p>
            <a:pPr algn="just">
              <a:buNone/>
            </a:pPr>
            <a:r>
              <a:rPr lang="ru-RU" sz="2800" dirty="0" err="1" smtClean="0">
                <a:solidFill>
                  <a:schemeClr val="tx1"/>
                </a:solidFill>
              </a:rPr>
              <a:t>Атторнейская</a:t>
            </a:r>
            <a:r>
              <a:rPr lang="ru-RU" sz="2800" dirty="0" smtClean="0">
                <a:solidFill>
                  <a:schemeClr val="tx1"/>
                </a:solidFill>
              </a:rPr>
              <a:t> служба -правомочия, от имени государства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возбуждаются уголовные дела, расследуют нарушения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законов, поддерживают обвинения в суде, привлекать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нарушителей к уголовной ответственности. Они не имеют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надзорных за законностью функций, играют особую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политическую роль в американском обществе, не знают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строгой иерархической соподчиненности.</a:t>
            </a:r>
            <a:endParaRPr lang="ru-RU" sz="2800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1071538" y="1071546"/>
            <a:ext cx="785818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643174" y="192880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7216000" y="121362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14546" y="1500174"/>
            <a:ext cx="19288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>
                <a:solidFill>
                  <a:srgbClr val="FF0000"/>
                </a:solidFill>
              </a:rPr>
              <a:t>демократический</a:t>
            </a:r>
            <a:endParaRPr lang="ru-RU" sz="1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285728"/>
            <a:ext cx="3357586" cy="621510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Федеральный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уровень 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</a:rPr>
              <a:t>атторнейской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службы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строго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централизованный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аппарат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8992" y="214290"/>
            <a:ext cx="5562608" cy="6357982"/>
          </a:xfrm>
        </p:spPr>
        <p:txBody>
          <a:bodyPr/>
          <a:lstStyle/>
          <a:p>
            <a:pPr algn="just">
              <a:buNone/>
            </a:pPr>
            <a:r>
              <a:rPr lang="ru-RU" sz="2600" dirty="0" smtClean="0">
                <a:solidFill>
                  <a:schemeClr val="tx1"/>
                </a:solidFill>
              </a:rPr>
              <a:t>Глава федеральной </a:t>
            </a:r>
            <a:r>
              <a:rPr lang="ru-RU" sz="2600" dirty="0" err="1" smtClean="0">
                <a:solidFill>
                  <a:schemeClr val="tx1"/>
                </a:solidFill>
              </a:rPr>
              <a:t>атторнейской</a:t>
            </a:r>
            <a:r>
              <a:rPr lang="ru-RU" sz="2600" dirty="0" smtClean="0">
                <a:solidFill>
                  <a:schemeClr val="tx1"/>
                </a:solidFill>
              </a:rPr>
              <a:t>    службы      </a:t>
            </a:r>
            <a:r>
              <a:rPr lang="ru-RU" sz="2400" dirty="0" smtClean="0">
                <a:solidFill>
                  <a:schemeClr val="tx1"/>
                </a:solidFill>
              </a:rPr>
              <a:t>Генеральный атторней</a:t>
            </a:r>
          </a:p>
          <a:p>
            <a:pPr algn="just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назначает Президента с согласия Сената;</a:t>
            </a: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глава системы федеральных органов (сыскные);</a:t>
            </a: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прокурорские функции;</a:t>
            </a: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правительственный юрисконсульт;</a:t>
            </a: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политический советник Президента;</a:t>
            </a:r>
          </a:p>
          <a:p>
            <a:pPr algn="just">
              <a:buClr>
                <a:srgbClr val="7030A0"/>
              </a:buClr>
              <a:buSzPct val="100000"/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/>
                </a:solidFill>
              </a:rPr>
              <a:t>руководит Министерством юстиций США.</a:t>
            </a:r>
          </a:p>
          <a:p>
            <a:pPr algn="just">
              <a:buNone/>
            </a:pPr>
            <a:endParaRPr lang="ru-RU" sz="2600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000628" y="85723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Стрелка вниз 9"/>
          <p:cNvSpPr/>
          <p:nvPr/>
        </p:nvSpPr>
        <p:spPr>
          <a:xfrm>
            <a:off x="6429388" y="1071546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28596" y="2357430"/>
            <a:ext cx="42862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 стрелкой 9"/>
          <p:cNvCxnSpPr/>
          <p:nvPr/>
        </p:nvCxnSpPr>
        <p:spPr>
          <a:xfrm rot="16200000" flipH="1">
            <a:off x="5857884" y="857232"/>
            <a:ext cx="1214446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1571604" y="785794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285728"/>
            <a:ext cx="870588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              Генеральный атторней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 представители  в федеральные суды округов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b="1" i="1" u="sng" dirty="0" smtClean="0">
                <a:solidFill>
                  <a:schemeClr val="tx1"/>
                </a:solidFill>
              </a:rPr>
              <a:t>атторнеи </a:t>
            </a:r>
            <a:r>
              <a:rPr lang="ru-RU" b="1" i="1" dirty="0" smtClean="0">
                <a:solidFill>
                  <a:schemeClr val="tx1"/>
                </a:solidFill>
              </a:rPr>
              <a:t>                          </a:t>
            </a:r>
            <a:r>
              <a:rPr lang="en-AU" b="1" i="1" dirty="0" smtClean="0">
                <a:solidFill>
                  <a:schemeClr val="tx1"/>
                </a:solidFill>
              </a:rPr>
              <a:t>      </a:t>
            </a:r>
            <a:r>
              <a:rPr lang="ru-RU" b="1" i="1" dirty="0" smtClean="0">
                <a:solidFill>
                  <a:schemeClr val="tx1"/>
                </a:solidFill>
              </a:rPr>
              <a:t>          </a:t>
            </a:r>
            <a:r>
              <a:rPr lang="ru-RU" b="1" i="1" u="sng" dirty="0" smtClean="0">
                <a:solidFill>
                  <a:schemeClr val="tx1"/>
                </a:solidFill>
              </a:rPr>
              <a:t>маршалы </a:t>
            </a:r>
            <a:r>
              <a:rPr lang="ru-RU" b="1" i="1" dirty="0" smtClean="0">
                <a:solidFill>
                  <a:schemeClr val="tx1"/>
                </a:solidFill>
              </a:rPr>
              <a:t>      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tx1"/>
                </a:solidFill>
              </a:rPr>
              <a:t>                                                             </a:t>
            </a:r>
            <a:r>
              <a:rPr lang="ru-RU" sz="2000" dirty="0" smtClean="0">
                <a:solidFill>
                  <a:schemeClr val="tx1"/>
                </a:solidFill>
              </a:rPr>
              <a:t>(исполняют приказы федеральных</a:t>
            </a:r>
            <a:r>
              <a:rPr lang="en-A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судов)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                                                                 специальными полицейскими             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                                                               формированиями</a:t>
            </a:r>
            <a:r>
              <a:rPr lang="en-AU" sz="2000" b="1" dirty="0" smtClean="0">
                <a:solidFill>
                  <a:schemeClr val="tx1"/>
                </a:solidFill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6430182" y="3143248"/>
            <a:ext cx="57071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42852"/>
            <a:ext cx="8715436" cy="6715148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     </a:t>
            </a:r>
            <a:r>
              <a:rPr lang="ru-RU" sz="3000" b="1" dirty="0" smtClean="0">
                <a:solidFill>
                  <a:schemeClr val="tx1"/>
                </a:solidFill>
              </a:rPr>
              <a:t>Министерство юстиций США</a:t>
            </a:r>
          </a:p>
          <a:p>
            <a:pPr algn="just">
              <a:buNone/>
            </a:pPr>
            <a:endParaRPr lang="ru-RU" sz="3000" b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Федеральное Бюро Расследования.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Службы иммиграции и натурализм.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Администрация по применению закона о наркотиках.</a:t>
            </a:r>
          </a:p>
          <a:p>
            <a:pPr algn="just">
              <a:buNone/>
            </a:pP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Следствие + оперативно розыскные работы.</a:t>
            </a:r>
          </a:p>
          <a:p>
            <a:pPr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ЦРУ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разведывательное сообщество.</a:t>
            </a:r>
          </a:p>
          <a:p>
            <a:pPr algn="just">
              <a:buNone/>
            </a:pP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7572396" y="285728"/>
            <a:ext cx="928694" cy="128588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7715272" y="285728"/>
            <a:ext cx="785818" cy="171451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8072462" y="357166"/>
            <a:ext cx="857256" cy="192882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 rot="5400000">
            <a:off x="3786182" y="-1071594"/>
            <a:ext cx="500066" cy="764386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292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0_5831f_28bc3e5a_XL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214290"/>
            <a:ext cx="3098926" cy="46434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57554" y="142852"/>
            <a:ext cx="5572164" cy="6572296"/>
          </a:xfrm>
        </p:spPr>
        <p:txBody>
          <a:bodyPr/>
          <a:lstStyle/>
          <a:p>
            <a:pPr algn="ctr">
              <a:buNone/>
            </a:pPr>
            <a:r>
              <a:rPr lang="ru-RU" sz="2500" b="1" dirty="0" smtClean="0">
                <a:solidFill>
                  <a:schemeClr val="tx1"/>
                </a:solidFill>
              </a:rPr>
              <a:t>     К концу 20в. В США развивается  капитализм</a:t>
            </a:r>
          </a:p>
          <a:p>
            <a:pPr algn="just">
              <a:buNone/>
            </a:pPr>
            <a:endParaRPr lang="ru-RU" sz="2500" b="1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ru-RU" sz="2400" dirty="0" smtClean="0">
                <a:solidFill>
                  <a:schemeClr val="tx1"/>
                </a:solidFill>
              </a:rPr>
              <a:t>-</a:t>
            </a:r>
            <a:r>
              <a:rPr lang="ru-RU" sz="2300" dirty="0" smtClean="0">
                <a:solidFill>
                  <a:schemeClr val="tx1"/>
                </a:solidFill>
              </a:rPr>
              <a:t>действуют тресты; монополи</a:t>
            </a:r>
            <a:r>
              <a:rPr lang="en-AU" sz="2300" dirty="0" smtClean="0">
                <a:solidFill>
                  <a:schemeClr val="tx1"/>
                </a:solidFill>
              </a:rPr>
              <a:t>.</a:t>
            </a:r>
            <a:endParaRPr lang="ru-RU" sz="2300" dirty="0" smtClean="0">
              <a:solidFill>
                <a:schemeClr val="tx1"/>
              </a:solidFill>
            </a:endParaRPr>
          </a:p>
          <a:p>
            <a:pPr>
              <a:buBlip>
                <a:blip r:embed="rId3"/>
              </a:buBlip>
            </a:pPr>
            <a:r>
              <a:rPr lang="ru-RU" sz="2300" dirty="0" smtClean="0">
                <a:solidFill>
                  <a:schemeClr val="tx1"/>
                </a:solidFill>
              </a:rPr>
              <a:t>-разоряются совместные предприятия и мелкий бизнес.</a:t>
            </a:r>
          </a:p>
          <a:p>
            <a:pPr algn="ctr">
              <a:buNone/>
            </a:pPr>
            <a:r>
              <a:rPr lang="ru-RU" sz="2100" b="1" dirty="0" smtClean="0">
                <a:solidFill>
                  <a:schemeClr val="tx1"/>
                </a:solidFill>
              </a:rPr>
              <a:t>1890г.- Закон </a:t>
            </a:r>
            <a:r>
              <a:rPr lang="ru-RU" sz="2100" b="1" dirty="0" err="1" smtClean="0">
                <a:solidFill>
                  <a:schemeClr val="tx1"/>
                </a:solidFill>
              </a:rPr>
              <a:t>Шермана</a:t>
            </a:r>
            <a:r>
              <a:rPr lang="ru-RU" sz="2100" b="1" dirty="0" smtClean="0">
                <a:solidFill>
                  <a:schemeClr val="tx1"/>
                </a:solidFill>
              </a:rPr>
              <a:t>  - </a:t>
            </a:r>
            <a:r>
              <a:rPr lang="en-US" sz="2100" b="1" dirty="0" smtClean="0">
                <a:solidFill>
                  <a:schemeClr val="tx1"/>
                </a:solidFill>
              </a:rPr>
              <a:t>I</a:t>
            </a:r>
            <a:r>
              <a:rPr lang="ru-RU" sz="2100" b="1" dirty="0" smtClean="0">
                <a:solidFill>
                  <a:schemeClr val="tx1"/>
                </a:solidFill>
              </a:rPr>
              <a:t> антитрестовский  закон; </a:t>
            </a:r>
          </a:p>
          <a:p>
            <a:pPr algn="r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Он был вызван антитрестовским движением; движением профсоюзов рабочих; </a:t>
            </a:r>
          </a:p>
          <a:p>
            <a:pPr algn="r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борьбой бедноты(хотели социальную защиту).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5357826"/>
            <a:ext cx="2714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Джон </a:t>
            </a:r>
            <a:r>
              <a:rPr lang="ru-RU" sz="2000" b="1" dirty="0" err="1" smtClean="0"/>
              <a:t>Шерман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(1823—1900)</a:t>
            </a:r>
            <a:endParaRPr lang="ru-RU" sz="2000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4786314" y="928670"/>
            <a:ext cx="121444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6097" cy="614364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436"/>
            <a:ext cx="9143999" cy="664912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42" y="500042"/>
            <a:ext cx="9077887" cy="592935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0042"/>
            <a:ext cx="9144000" cy="49292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нимок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9045051" cy="66437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72198" y="214290"/>
            <a:ext cx="2857488" cy="385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14282" y="214290"/>
            <a:ext cx="5786478" cy="642942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Теодор Рузвельт (1901-1909) </a:t>
            </a:r>
          </a:p>
          <a:p>
            <a:pPr algn="ctr"/>
            <a:r>
              <a:rPr lang="ru-RU" sz="2100" b="1" dirty="0" smtClean="0">
                <a:solidFill>
                  <a:schemeClr val="tx1"/>
                </a:solidFill>
              </a:rPr>
              <a:t>- </a:t>
            </a:r>
            <a:r>
              <a:rPr lang="ru-RU" sz="2100" dirty="0" smtClean="0">
                <a:solidFill>
                  <a:schemeClr val="tx1"/>
                </a:solidFill>
              </a:rPr>
              <a:t>президент - изменяет политику</a:t>
            </a:r>
          </a:p>
          <a:p>
            <a:pPr algn="ctr"/>
            <a:endParaRPr lang="ru-RU" sz="2100" dirty="0" smtClean="0">
              <a:solidFill>
                <a:schemeClr val="tx1"/>
              </a:solidFill>
            </a:endParaRPr>
          </a:p>
          <a:p>
            <a:pPr algn="ctr"/>
            <a:r>
              <a:rPr lang="ru-RU" sz="2100" dirty="0" smtClean="0">
                <a:solidFill>
                  <a:schemeClr val="tx1"/>
                </a:solidFill>
              </a:rPr>
              <a:t> «идея нового национализма».</a:t>
            </a:r>
          </a:p>
          <a:p>
            <a:pPr algn="just"/>
            <a:endParaRPr lang="ru-RU" sz="2100" dirty="0" smtClean="0">
              <a:solidFill>
                <a:schemeClr val="tx1"/>
              </a:solidFill>
            </a:endParaRPr>
          </a:p>
          <a:p>
            <a:pPr algn="just"/>
            <a:r>
              <a:rPr lang="ru-RU" sz="2100" dirty="0" smtClean="0">
                <a:solidFill>
                  <a:schemeClr val="tx1"/>
                </a:solidFill>
              </a:rPr>
              <a:t>-расширение прерогатив президента, чтобы национализировать правительство осуществляющее контроль над деятельностью трестов.</a:t>
            </a:r>
          </a:p>
          <a:p>
            <a:pPr algn="just"/>
            <a:r>
              <a:rPr lang="ru-RU" sz="2100" b="1" dirty="0" smtClean="0">
                <a:solidFill>
                  <a:schemeClr val="tx1"/>
                </a:solidFill>
              </a:rPr>
              <a:t>1903г. </a:t>
            </a:r>
            <a:r>
              <a:rPr lang="ru-RU" sz="2100" dirty="0" smtClean="0">
                <a:solidFill>
                  <a:schemeClr val="tx1"/>
                </a:solidFill>
              </a:rPr>
              <a:t>- «Акт об ускорении разбирательства и разрешения процессов по справедливости.»</a:t>
            </a:r>
          </a:p>
          <a:p>
            <a:pPr algn="r"/>
            <a:endParaRPr lang="ru-RU" sz="2100" dirty="0" smtClean="0">
              <a:solidFill>
                <a:schemeClr val="tx1"/>
              </a:solidFill>
            </a:endParaRPr>
          </a:p>
          <a:p>
            <a:pPr algn="just"/>
            <a:r>
              <a:rPr lang="ru-RU" sz="2100" dirty="0" smtClean="0">
                <a:solidFill>
                  <a:schemeClr val="tx1"/>
                </a:solidFill>
              </a:rPr>
              <a:t>ускорялось судопроизводство по  антитрестовским   делам</a:t>
            </a:r>
          </a:p>
          <a:p>
            <a:pPr algn="just"/>
            <a:r>
              <a:rPr lang="ru-RU" sz="2100" b="1" dirty="0" smtClean="0">
                <a:solidFill>
                  <a:schemeClr val="tx1"/>
                </a:solidFill>
              </a:rPr>
              <a:t>1906г.</a:t>
            </a:r>
            <a:r>
              <a:rPr lang="ru-RU" sz="2100" dirty="0" smtClean="0">
                <a:solidFill>
                  <a:schemeClr val="tx1"/>
                </a:solidFill>
              </a:rPr>
              <a:t>- Закон о создании «Министерства торговли и труда» - сбор информации и рассмотрение "нечестной деятельности корпорации.”</a:t>
            </a:r>
            <a:endParaRPr lang="ru-RU" sz="210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144034" y="121362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1500166" y="1643050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1285852" y="3857628"/>
            <a:ext cx="178595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wils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86512" y="214290"/>
            <a:ext cx="2707113" cy="38497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42844" y="142852"/>
            <a:ext cx="5929354" cy="65722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  </a:t>
            </a:r>
            <a:r>
              <a:rPr lang="ru-RU" sz="2800" b="1" dirty="0" err="1" smtClean="0">
                <a:solidFill>
                  <a:schemeClr val="tx1"/>
                </a:solidFill>
              </a:rPr>
              <a:t>Вудро</a:t>
            </a:r>
            <a:r>
              <a:rPr lang="ru-RU" sz="2800" b="1" dirty="0" smtClean="0">
                <a:solidFill>
                  <a:schemeClr val="tx1"/>
                </a:solidFill>
              </a:rPr>
              <a:t> Вильсон (1913-1921)      </a:t>
            </a:r>
            <a:r>
              <a:rPr lang="ru-RU" sz="2000" dirty="0" smtClean="0">
                <a:solidFill>
                  <a:schemeClr val="tx1"/>
                </a:solidFill>
              </a:rPr>
              <a:t>"</a:t>
            </a:r>
            <a:r>
              <a:rPr lang="ru-RU" sz="2100" dirty="0" smtClean="0">
                <a:solidFill>
                  <a:schemeClr val="tx1"/>
                </a:solidFill>
              </a:rPr>
              <a:t>новая демократия"; "новая свобода" </a:t>
            </a:r>
          </a:p>
          <a:p>
            <a:r>
              <a:rPr lang="ru-RU" sz="2100" dirty="0" smtClean="0">
                <a:solidFill>
                  <a:srgbClr val="00B0F0"/>
                </a:solidFill>
              </a:rPr>
              <a:t>                           </a:t>
            </a:r>
            <a:r>
              <a:rPr lang="ru-RU" sz="2100" b="1" dirty="0" smtClean="0">
                <a:solidFill>
                  <a:srgbClr val="FF0000"/>
                </a:solidFill>
              </a:rPr>
              <a:t>3 принципа:</a:t>
            </a:r>
          </a:p>
          <a:p>
            <a:endParaRPr lang="ru-RU" sz="2100" dirty="0" smtClean="0"/>
          </a:p>
          <a:p>
            <a:pPr algn="ctr"/>
            <a:r>
              <a:rPr lang="ru-RU" sz="2100" dirty="0" smtClean="0"/>
              <a:t>   </a:t>
            </a:r>
            <a:r>
              <a:rPr lang="ru-RU" sz="2100" dirty="0" smtClean="0">
                <a:solidFill>
                  <a:schemeClr val="tx1"/>
                </a:solidFill>
              </a:rPr>
              <a:t>Индивидуализм    </a:t>
            </a:r>
            <a:r>
              <a:rPr lang="ru-RU" sz="2100" dirty="0" smtClean="0"/>
              <a:t>           </a:t>
            </a:r>
            <a:r>
              <a:rPr lang="ru-RU" sz="2100" dirty="0" smtClean="0">
                <a:solidFill>
                  <a:schemeClr val="tx1"/>
                </a:solidFill>
              </a:rPr>
              <a:t>Свобода личности                                         Свободная конкуренция</a:t>
            </a:r>
            <a:endParaRPr lang="ru-RU" sz="2100" dirty="0" smtClean="0"/>
          </a:p>
          <a:p>
            <a:r>
              <a:rPr lang="ru-RU" sz="2100" dirty="0" smtClean="0"/>
              <a:t> </a:t>
            </a:r>
          </a:p>
          <a:p>
            <a:pPr algn="just"/>
            <a:r>
              <a:rPr lang="ru-RU" sz="2100" b="1" i="1" dirty="0" smtClean="0">
                <a:solidFill>
                  <a:schemeClr val="tx1"/>
                </a:solidFill>
                <a:latin typeface="Arial Narrow" pitchFamily="34" charset="0"/>
              </a:rPr>
              <a:t>требуется снять ограничения для развития среднего и мелкого бизнеса</a:t>
            </a:r>
            <a:r>
              <a:rPr lang="ru-RU" sz="2100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100" dirty="0" smtClean="0">
                <a:solidFill>
                  <a:schemeClr val="tx1"/>
                </a:solidFill>
              </a:rPr>
              <a:t>1913г.- Закон о тарифах - Правительство провело ревизию тарифов; возросли налоги на доходы; снижены торговые пошлины; установлен контроль за банками     </a:t>
            </a:r>
          </a:p>
          <a:p>
            <a:pPr algn="r"/>
            <a:r>
              <a:rPr lang="ru-RU" sz="2100" dirty="0" smtClean="0">
                <a:solidFill>
                  <a:schemeClr val="tx1"/>
                </a:solidFill>
              </a:rPr>
              <a:t>  в 1913г. создана </a:t>
            </a:r>
          </a:p>
          <a:p>
            <a:pPr algn="r"/>
            <a:r>
              <a:rPr lang="ru-RU" sz="2100" dirty="0" smtClean="0">
                <a:solidFill>
                  <a:schemeClr val="tx1"/>
                </a:solidFill>
              </a:rPr>
              <a:t>Федеральная резервная система</a:t>
            </a:r>
          </a:p>
          <a:p>
            <a:pPr algn="r"/>
            <a:endParaRPr lang="ru-RU" sz="2100" dirty="0" smtClean="0">
              <a:solidFill>
                <a:schemeClr val="tx1"/>
              </a:solidFill>
            </a:endParaRPr>
          </a:p>
          <a:p>
            <a:pPr algn="just">
              <a:buClr>
                <a:srgbClr val="7030A0"/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</a:rPr>
              <a:t>состояла из 12 резервных банков </a:t>
            </a:r>
          </a:p>
          <a:p>
            <a:pPr algn="just">
              <a:buClr>
                <a:srgbClr val="7030A0"/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</a:rPr>
              <a:t>контроль над выпуском банкнот; установила % банковского   кредита.</a:t>
            </a:r>
          </a:p>
          <a:p>
            <a:pPr algn="r"/>
            <a:endParaRPr lang="ru-RU" sz="21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571472" y="357166"/>
            <a:ext cx="357190" cy="35719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1857356" y="1214422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2715406" y="157081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750463" y="1250141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Правая фигурная скобка 16"/>
          <p:cNvSpPr/>
          <p:nvPr/>
        </p:nvSpPr>
        <p:spPr>
          <a:xfrm rot="5400000">
            <a:off x="2809412" y="-166262"/>
            <a:ext cx="453342" cy="5214974"/>
          </a:xfrm>
          <a:prstGeom prst="rightBrace">
            <a:avLst>
              <a:gd name="adj1" fmla="val 8333"/>
              <a:gd name="adj2" fmla="val 50494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643174" y="4357694"/>
            <a:ext cx="1214446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Стрелка вниз 24"/>
          <p:cNvSpPr/>
          <p:nvPr/>
        </p:nvSpPr>
        <p:spPr>
          <a:xfrm>
            <a:off x="2928926" y="514351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48756" cy="6572296"/>
          </a:xfrm>
        </p:spPr>
        <p:txBody>
          <a:bodyPr numCol="1">
            <a:normAutofit/>
          </a:bodyPr>
          <a:lstStyle/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1914г.- Закон </a:t>
            </a:r>
            <a:r>
              <a:rPr lang="ru-RU" sz="2200" dirty="0" err="1" smtClean="0">
                <a:solidFill>
                  <a:schemeClr val="tx1"/>
                </a:solidFill>
              </a:rPr>
              <a:t>Клейтона</a:t>
            </a:r>
            <a:r>
              <a:rPr lang="ru-RU" sz="2200" dirty="0" smtClean="0">
                <a:solidFill>
                  <a:schemeClr val="tx1"/>
                </a:solidFill>
              </a:rPr>
              <a:t> – запрещает применять З. </a:t>
            </a:r>
            <a:r>
              <a:rPr lang="ru-RU" sz="2200" dirty="0" err="1" smtClean="0">
                <a:solidFill>
                  <a:schemeClr val="tx1"/>
                </a:solidFill>
              </a:rPr>
              <a:t>Шермана</a:t>
            </a:r>
            <a:r>
              <a:rPr lang="ru-RU" sz="2200" dirty="0" smtClean="0">
                <a:solidFill>
                  <a:schemeClr val="tx1"/>
                </a:solidFill>
              </a:rPr>
              <a:t> к 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профсоюзам.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1917г.-Закон о контроле над производством, сырьем и топливом-    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снабжения армии, флота + предотвращение спекуляции.</a:t>
            </a:r>
          </a:p>
          <a:p>
            <a:pPr algn="just">
              <a:buNone/>
            </a:pPr>
            <a:r>
              <a:rPr lang="ru-RU" sz="2200" b="1" i="1" dirty="0" smtClean="0">
                <a:solidFill>
                  <a:srgbClr val="FF0000"/>
                </a:solidFill>
              </a:rPr>
              <a:t>Создана: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-Продовольственная администрация             экономить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продовольствия и обеспечить им народ и военных.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-Топливная администрация        упорядочивала работу</a:t>
            </a:r>
            <a:r>
              <a:rPr lang="en-A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топливной 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системы.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-Военно-трудовое управление         разрешает конфликты на 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предприятии военного производства.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-Управление военно-трудовой политики         выработка общих        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принципов национальной политики по трудовым вопросам</a:t>
            </a:r>
            <a:r>
              <a:rPr lang="ru-RU" sz="2200" dirty="0" smtClean="0"/>
              <a:t>.</a:t>
            </a:r>
          </a:p>
          <a:p>
            <a:pPr algn="just">
              <a:buNone/>
            </a:pPr>
            <a:endParaRPr lang="ru-RU" sz="2200" dirty="0" smtClean="0"/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Усиление регулирующей роли государства в сфере социальных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отношений.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786314" y="228599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29058" y="400050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571868" y="321468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072066" y="478632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Правая фигурная скобка 7"/>
          <p:cNvSpPr/>
          <p:nvPr/>
        </p:nvSpPr>
        <p:spPr>
          <a:xfrm rot="5400000">
            <a:off x="3857619" y="1428737"/>
            <a:ext cx="571505" cy="8001056"/>
          </a:xfrm>
          <a:prstGeom prst="rightBrace">
            <a:avLst>
              <a:gd name="adj1" fmla="val 8333"/>
              <a:gd name="adj2" fmla="val 49943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86314" y="19288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992" y="278605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57620" y="364331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48756" cy="642942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1929-1933г. 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-мировой экономический кризис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-уменьшается объём производства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-расстройство финансов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-разорение и банкротство фирм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-безработица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-сокращается кол-во банков США</a:t>
            </a:r>
          </a:p>
          <a:p>
            <a:pPr algn="just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В 1932-правительство Гувера</a:t>
            </a:r>
            <a:r>
              <a:rPr lang="en-AU" sz="2700" dirty="0" smtClean="0">
                <a:solidFill>
                  <a:schemeClr val="tx1"/>
                </a:solidFill>
              </a:rPr>
              <a:t> </a:t>
            </a:r>
            <a:r>
              <a:rPr lang="ru-RU" sz="2700" dirty="0" smtClean="0">
                <a:solidFill>
                  <a:schemeClr val="tx1"/>
                </a:solidFill>
              </a:rPr>
              <a:t>- пытается остановить  </a:t>
            </a:r>
          </a:p>
          <a:p>
            <a:pPr algn="just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войну банкротств, путем государственного </a:t>
            </a:r>
          </a:p>
          <a:p>
            <a:pPr algn="just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кредитования.</a:t>
            </a:r>
          </a:p>
          <a:p>
            <a:pPr algn="just">
              <a:buNone/>
            </a:pPr>
            <a:r>
              <a:rPr lang="ru-RU" sz="2700" b="1" dirty="0" smtClean="0">
                <a:solidFill>
                  <a:srgbClr val="FF0000"/>
                </a:solidFill>
              </a:rPr>
              <a:t>                                       Поэтому создается:</a:t>
            </a:r>
          </a:p>
          <a:p>
            <a:pPr algn="ctr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1.Национальная кредиторская корпорация        Преобразована 1932 в </a:t>
            </a:r>
          </a:p>
          <a:p>
            <a:pPr algn="ctr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реконструктивную финансовую корпорацию.</a:t>
            </a:r>
          </a:p>
          <a:p>
            <a:pPr algn="ctr"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2.Федеральное фермерское бюро       поддержать</a:t>
            </a:r>
            <a:r>
              <a:rPr lang="en-AU" sz="2700" dirty="0" smtClean="0">
                <a:solidFill>
                  <a:schemeClr val="tx1"/>
                </a:solidFill>
              </a:rPr>
              <a:t>  </a:t>
            </a:r>
            <a:r>
              <a:rPr lang="ru-RU" sz="2700" dirty="0" smtClean="0">
                <a:solidFill>
                  <a:schemeClr val="tx1"/>
                </a:solidFill>
              </a:rPr>
              <a:t>уровень цен на с/</a:t>
            </a:r>
            <a:r>
              <a:rPr lang="ru-RU" sz="2700" dirty="0" err="1" smtClean="0">
                <a:solidFill>
                  <a:schemeClr val="tx1"/>
                </a:solidFill>
              </a:rPr>
              <a:t>х</a:t>
            </a:r>
            <a:r>
              <a:rPr lang="ru-RU" sz="2700" dirty="0" smtClean="0">
                <a:solidFill>
                  <a:schemeClr val="tx1"/>
                </a:solidFill>
              </a:rPr>
              <a:t> продукцию.(неудача)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286380" y="564357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643834" y="45720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0"/>
            <a:ext cx="6643734" cy="6643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b="1" dirty="0" smtClean="0">
                <a:solidFill>
                  <a:schemeClr val="tx1"/>
                </a:solidFill>
              </a:rPr>
              <a:t>Весна 1939г.</a:t>
            </a:r>
            <a:r>
              <a:rPr lang="ru-RU" sz="2200" dirty="0" smtClean="0">
                <a:solidFill>
                  <a:schemeClr val="tx1"/>
                </a:solidFill>
              </a:rPr>
              <a:t>         кризис-апогей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                                президент- Франклин Рузвельт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Правительство разрабатывает программу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антикризисных мер «новый курс».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FF0000"/>
                </a:solidFill>
              </a:rPr>
              <a:t>Задачи: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1)сохранение и укрепление финансово-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экономической системы корпоративного</a:t>
            </a:r>
            <a:r>
              <a:rPr lang="en-A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капитала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США;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2)сохранение политической стабильности;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3)принятие мер социальной защиты населения;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4)восстановление банковско-финансовой</a:t>
            </a:r>
            <a:r>
              <a:rPr lang="en-A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системы;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5)восстановить доверие к банкам населения, 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защищать банковские вклады населения;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6)упорядочить деятельность фондовых бирж;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7)восстановление промышленности;</a:t>
            </a:r>
          </a:p>
          <a:p>
            <a:pPr>
              <a:buNone/>
            </a:pPr>
            <a:r>
              <a:rPr lang="ru-RU" sz="2200" dirty="0" smtClean="0">
                <a:solidFill>
                  <a:schemeClr val="tx1"/>
                </a:solidFill>
              </a:rPr>
              <a:t>8)стабилизация промышленности.</a:t>
            </a:r>
          </a:p>
          <a:p>
            <a:endParaRPr lang="ru-RU" sz="2200" dirty="0"/>
          </a:p>
        </p:txBody>
      </p:sp>
      <p:pic>
        <p:nvPicPr>
          <p:cNvPr id="5" name="Содержимое 4" descr="280px-FDR_in_193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64821" y="0"/>
            <a:ext cx="3079179" cy="36290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4" name="Прямая со стрелкой 3"/>
          <p:cNvCxnSpPr/>
          <p:nvPr/>
        </p:nvCxnSpPr>
        <p:spPr>
          <a:xfrm>
            <a:off x="2000232" y="21429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928794" y="357166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3714744" y="71435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77318" cy="64294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В 1934г.- </a:t>
            </a:r>
            <a:r>
              <a:rPr lang="ru-RU" sz="2700" dirty="0" smtClean="0">
                <a:solidFill>
                  <a:schemeClr val="tx1"/>
                </a:solidFill>
              </a:rPr>
              <a:t>борьба вокруг экономической политики 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«нового курса»</a:t>
            </a: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                            оппозиция- хочет отказаться от реформ </a:t>
            </a:r>
          </a:p>
          <a:p>
            <a:pPr>
              <a:buNone/>
            </a:pPr>
            <a:endParaRPr lang="ru-RU" sz="27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700" dirty="0" smtClean="0">
                <a:solidFill>
                  <a:schemeClr val="tx1"/>
                </a:solidFill>
              </a:rPr>
              <a:t>Поддерживающих оппозицию Верховного суда США.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II</a:t>
            </a:r>
            <a:r>
              <a:rPr lang="ru-RU" sz="2800" dirty="0" smtClean="0">
                <a:solidFill>
                  <a:schemeClr val="tx1"/>
                </a:solidFill>
              </a:rPr>
              <a:t> пол.30-х -изменяется главное направление деятельности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правительства Ф.Рузвельта.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1)права профсоюзов нарушились (не гарантировалось</a:t>
            </a:r>
            <a:endParaRPr lang="en-AU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законом право на стачку).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2)В 1935г.-Закон о трудовых отношениях (Закон Вагнера)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-признавал права профсоюзов, но не было гарантий этих</a:t>
            </a:r>
            <a:endParaRPr lang="en-AU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прав.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-закреплялось «правило большинства» -от имени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рабочих в договорных отношениях с предпринимателем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выступала организация, которая признавалось</a:t>
            </a:r>
            <a:endParaRPr lang="en-AU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большинством рабочих, т.е.их профсоюз.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-право рабочих на забастовку.</a:t>
            </a:r>
          </a:p>
          <a:p>
            <a:pPr>
              <a:buNone/>
            </a:pPr>
            <a:endParaRPr lang="ru-RU" sz="2700" dirty="0" smtClean="0"/>
          </a:p>
          <a:p>
            <a:pPr>
              <a:buNone/>
            </a:pPr>
            <a:endParaRPr lang="ru-RU" sz="2700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179753" y="82071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215472" y="149938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48756" cy="67151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3)Создавалась государственная система социальной защиты населения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 1935г.- Закон о социальном страховании,- помощь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бедным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-социальной помощи престарелым,  безработным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                        -не распространяется на с/</a:t>
            </a:r>
            <a:r>
              <a:rPr lang="ru-RU" sz="2800" dirty="0" err="1" smtClean="0">
                <a:solidFill>
                  <a:schemeClr val="tx1"/>
                </a:solidFill>
              </a:rPr>
              <a:t>х</a:t>
            </a:r>
            <a:r>
              <a:rPr lang="ru-RU" sz="2800" dirty="0" smtClean="0">
                <a:solidFill>
                  <a:schemeClr val="tx1"/>
                </a:solidFill>
              </a:rPr>
              <a:t> рабочих,                 домашнюю прислугу, госслужащих.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4)1935г.-программа помощи фермерам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-создана Администрация по охране фермерских хозяйств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(оказание помощи фермерам)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5)ограничивалось развитие монополий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       </a:t>
            </a:r>
            <a:r>
              <a:rPr lang="ru-RU" sz="2800" dirty="0" err="1" smtClean="0">
                <a:solidFill>
                  <a:schemeClr val="tx1"/>
                </a:solidFill>
              </a:rPr>
              <a:t>антирузвельтская</a:t>
            </a:r>
            <a:r>
              <a:rPr lang="ru-RU" sz="2800" dirty="0" smtClean="0">
                <a:solidFill>
                  <a:schemeClr val="tx1"/>
                </a:solidFill>
              </a:rPr>
              <a:t> компания протеста провалилась.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Рузвельт переизбирается на второй срок.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6)судебная реформа    провал т.к. Конгресс боялся, что нарушится принцип сдержек и противовесов, а власть президента усиливается.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7)административная реформа 1939г.- реорганизация 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федеральных агентств.</a:t>
            </a:r>
            <a:endParaRPr lang="ru-RU" sz="2800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4537075" y="1535099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2786050" y="3929066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14678" y="485776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86116" y="450057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но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</TotalTime>
  <Words>1217</Words>
  <Application>Microsoft Office PowerPoint</Application>
  <PresentationFormat>Экран (4:3)</PresentationFormat>
  <Paragraphs>235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    США в 20 веке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США 20 ВЕКА</dc:title>
  <dc:creator>www.MRMARKER.ru</dc:creator>
  <cp:lastModifiedBy>Пользователь</cp:lastModifiedBy>
  <cp:revision>326</cp:revision>
  <dcterms:created xsi:type="dcterms:W3CDTF">2011-04-03T16:10:10Z</dcterms:created>
  <dcterms:modified xsi:type="dcterms:W3CDTF">2018-06-06T13:28:59Z</dcterms:modified>
</cp:coreProperties>
</file>