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73" r:id="rId24"/>
    <p:sldId id="27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03.06.2018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42918"/>
            <a:ext cx="7851648" cy="35004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Министерство образования и науки РФ</a:t>
            </a:r>
            <a:b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Федеральное государственное бюджетное образовательное учреждение высшего образования</a:t>
            </a:r>
            <a:b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«Тверской государственный университет»</a:t>
            </a:r>
            <a:b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2000" b="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Институт педагогического образования и социальных технологий»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Micra" pitchFamily="2" charset="0"/>
              </a:rPr>
              <a:t>Социальная реабилитация трудных подростков в условиях социально – реабилитационного центра</a:t>
            </a:r>
            <a:endParaRPr lang="ru-RU" sz="2400" dirty="0">
              <a:solidFill>
                <a:schemeClr val="accent4">
                  <a:lumMod val="60000"/>
                  <a:lumOff val="40000"/>
                </a:schemeClr>
              </a:solidFill>
              <a:latin typeface="Micra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4643446"/>
            <a:ext cx="4572032" cy="1714512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БАКУЛИНА Екатерина Вадимовна,  магистрант  1-го  курса </a:t>
            </a:r>
          </a:p>
          <a:p>
            <a:r>
              <a:rPr lang="ru-RU" dirty="0" smtClean="0"/>
              <a:t>Направление  подготовки  44.04.02 «Психолого-педагогическое образование»; </a:t>
            </a:r>
          </a:p>
          <a:p>
            <a:r>
              <a:rPr lang="ru-RU" dirty="0" smtClean="0"/>
              <a:t>Магистерская программа « Психология и педагогика инклюзивного образования» </a:t>
            </a:r>
          </a:p>
          <a:p>
            <a:r>
              <a:rPr lang="ru-RU" dirty="0" smtClean="0"/>
              <a:t>Научный руководитель— д. </a:t>
            </a:r>
            <a:r>
              <a:rPr lang="ru-RU" dirty="0" err="1" smtClean="0"/>
              <a:t>филол</a:t>
            </a:r>
            <a:r>
              <a:rPr lang="ru-RU" dirty="0" smtClean="0"/>
              <a:t>. н., проф. А.А. </a:t>
            </a:r>
            <a:r>
              <a:rPr lang="ru-RU" smtClean="0"/>
              <a:t>Богатырев</a:t>
            </a:r>
            <a:endParaRPr lang="ru-RU" dirty="0" smtClean="0"/>
          </a:p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071546"/>
            <a:ext cx="7772400" cy="3571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28802"/>
            <a:ext cx="7772400" cy="2285574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ходе </a:t>
            </a:r>
            <a:r>
              <a:rPr lang="ru-RU" sz="2400" b="1" i="1" dirty="0" err="1" smtClean="0"/>
              <a:t>ресоциализации</a:t>
            </a:r>
            <a:r>
              <a:rPr lang="ru-RU" sz="2400" dirty="0" smtClean="0"/>
              <a:t> трудных подростков в реабилитационных центрах выполняется ценностная переориентация, отработка устойчивых стереотипов социально-положительного поведения. Дети с проблемами асоциального характера нуждаются в обеспечении обязательным индивидуальным психолого-педагогическим сопровождением. Вместе с этим, необходимо осуществление комплекса мер по борьбе с социальным сиротством и беспризорностью.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28670"/>
            <a:ext cx="7772400" cy="1071570"/>
          </a:xfrm>
        </p:spPr>
        <p:txBody>
          <a:bodyPr/>
          <a:lstStyle/>
          <a:p>
            <a:pPr algn="ctr"/>
            <a:r>
              <a:rPr lang="ru-RU" sz="3600" dirty="0" smtClean="0">
                <a:latin typeface="Micra" pitchFamily="2" charset="0"/>
              </a:rPr>
              <a:t>Цель исследования</a:t>
            </a:r>
            <a:endParaRPr lang="ru-RU" sz="36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состоит в выявлении эффективных </a:t>
            </a:r>
            <a:r>
              <a:rPr lang="ru-RU" sz="3200" dirty="0" smtClean="0"/>
              <a:t>комплексов мер и мероприятий социальной </a:t>
            </a:r>
            <a:r>
              <a:rPr lang="ru-RU" sz="3200" dirty="0" smtClean="0"/>
              <a:t>реабилитации трудных подростков.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000108"/>
            <a:ext cx="7772400" cy="714380"/>
          </a:xfrm>
        </p:spPr>
        <p:txBody>
          <a:bodyPr/>
          <a:lstStyle/>
          <a:p>
            <a:pPr algn="ctr"/>
            <a:r>
              <a:rPr lang="ru-RU" sz="3200" dirty="0" smtClean="0">
                <a:latin typeface="Micra" pitchFamily="2" charset="0"/>
              </a:rPr>
              <a:t>Задачи исследования:</a:t>
            </a:r>
            <a:endParaRPr lang="ru-RU" sz="32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143116"/>
            <a:ext cx="7772400" cy="2071260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9600" dirty="0" smtClean="0"/>
              <a:t>1. Посредством анализа теоретической базы исследования выявить факторы, способствующие </a:t>
            </a:r>
            <a:r>
              <a:rPr lang="ru-RU" sz="9600" dirty="0" err="1" smtClean="0"/>
              <a:t>дезадаптации</a:t>
            </a:r>
            <a:r>
              <a:rPr lang="ru-RU" sz="9600" dirty="0" smtClean="0"/>
              <a:t> подростков.</a:t>
            </a:r>
          </a:p>
          <a:p>
            <a:pPr lvl="0"/>
            <a:r>
              <a:rPr lang="ru-RU" sz="9600" dirty="0" smtClean="0"/>
              <a:t>2. Проанализировать формирование самооценки личности в пубертатный период.</a:t>
            </a:r>
          </a:p>
          <a:p>
            <a:pPr lvl="0"/>
            <a:r>
              <a:rPr lang="ru-RU" sz="9600" dirty="0" smtClean="0"/>
              <a:t>3. Изучить особенности реабилитации сложных подростков.</a:t>
            </a:r>
          </a:p>
          <a:p>
            <a:pPr lvl="0"/>
            <a:r>
              <a:rPr lang="ru-RU" sz="9600" dirty="0" smtClean="0"/>
              <a:t>4. Посредством проведения констатирующего эксперимента, формирующего эксперимента и обобщения полученной информации разработать практические рекомендации по профилактике </a:t>
            </a:r>
            <a:r>
              <a:rPr lang="ru-RU" sz="9600" dirty="0" err="1" smtClean="0"/>
              <a:t>девиантного</a:t>
            </a:r>
            <a:r>
              <a:rPr lang="ru-RU" sz="9600" dirty="0" smtClean="0"/>
              <a:t> поведения подростков.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30352" y="785794"/>
            <a:ext cx="7772400" cy="3571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928670"/>
            <a:ext cx="7772400" cy="492922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Micra" pitchFamily="2" charset="0"/>
              </a:rPr>
              <a:t>Предмет: </a:t>
            </a:r>
          </a:p>
          <a:p>
            <a:r>
              <a:rPr lang="ru-RU" sz="2800" dirty="0" smtClean="0"/>
              <a:t>условия социальной реабилитации трудных подростков.</a:t>
            </a:r>
          </a:p>
          <a:p>
            <a:pPr algn="ctr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Micra" pitchFamily="2" charset="0"/>
              </a:rPr>
              <a:t>Объект:</a:t>
            </a:r>
          </a:p>
          <a:p>
            <a:r>
              <a:rPr lang="ru-RU" sz="2800" dirty="0" smtClean="0"/>
              <a:t> </a:t>
            </a:r>
            <a:r>
              <a:rPr lang="ru-RU" sz="2800" dirty="0" err="1" smtClean="0"/>
              <a:t>дезадаптация</a:t>
            </a:r>
            <a:r>
              <a:rPr lang="ru-RU" sz="2800" dirty="0" smtClean="0"/>
              <a:t> и </a:t>
            </a:r>
            <a:r>
              <a:rPr lang="ru-RU" sz="2800" dirty="0" err="1" smtClean="0"/>
              <a:t>девиантность</a:t>
            </a:r>
            <a:r>
              <a:rPr lang="ru-RU" sz="2800" dirty="0" smtClean="0"/>
              <a:t> подростка.</a:t>
            </a:r>
          </a:p>
          <a:p>
            <a:pPr algn="ctr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Micra" pitchFamily="2" charset="0"/>
              </a:rPr>
              <a:t>Гипотеза:</a:t>
            </a:r>
          </a:p>
          <a:p>
            <a:r>
              <a:rPr lang="ru-RU" sz="2800" dirty="0" smtClean="0"/>
              <a:t> процесс социальной реабилитации трудных подростков будет иметь положительные результаты, если </a:t>
            </a:r>
            <a:r>
              <a:rPr lang="ru-RU" sz="2800" smtClean="0"/>
              <a:t>создать </a:t>
            </a:r>
            <a:r>
              <a:rPr lang="ru-RU" sz="2800" smtClean="0"/>
              <a:t> </a:t>
            </a:r>
            <a:r>
              <a:rPr lang="ru-RU" sz="2800" smtClean="0"/>
              <a:t>эффективные </a:t>
            </a:r>
            <a:r>
              <a:rPr lang="ru-RU" sz="2800" dirty="0" smtClean="0"/>
              <a:t>социально-педагогические  комплексы мер </a:t>
            </a:r>
            <a:r>
              <a:rPr lang="ru-RU" sz="2800" smtClean="0"/>
              <a:t>и мероприятий в </a:t>
            </a:r>
            <a:r>
              <a:rPr lang="ru-RU" sz="2800" dirty="0" smtClean="0"/>
              <a:t>рамках реабилитационного центра.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42918"/>
            <a:ext cx="7772400" cy="1000132"/>
          </a:xfrm>
        </p:spPr>
        <p:txBody>
          <a:bodyPr/>
          <a:lstStyle/>
          <a:p>
            <a:r>
              <a:rPr lang="ru-RU" sz="2800" dirty="0" smtClean="0">
                <a:latin typeface="Micra" pitchFamily="2" charset="0"/>
              </a:rPr>
              <a:t>Методологическая основа:</a:t>
            </a:r>
            <a:endParaRPr lang="ru-RU" sz="28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143116"/>
            <a:ext cx="7772400" cy="2071260"/>
          </a:xfrm>
        </p:spPr>
        <p:txBody>
          <a:bodyPr>
            <a:noAutofit/>
          </a:bodyPr>
          <a:lstStyle/>
          <a:p>
            <a:r>
              <a:rPr lang="ru-RU" sz="2800" dirty="0" smtClean="0"/>
              <a:t>теоретические положения трудов зарубежных и отечественных социологов, педагогов, психологов, философов об особенностях развития подростков, социальных и физиологических факторах, влияющих на становление личности.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30352" y="928670"/>
            <a:ext cx="7772400" cy="3880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571612"/>
            <a:ext cx="7772400" cy="421484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Проблеме социальной </a:t>
            </a:r>
            <a:r>
              <a:rPr lang="ru-RU" dirty="0" err="1" smtClean="0"/>
              <a:t>дезадаптации</a:t>
            </a:r>
            <a:r>
              <a:rPr lang="ru-RU" dirty="0" smtClean="0"/>
              <a:t> подростков посвящены труды многих авторов (Дмитриева Н.Ю.,  Григорович Л.А., </a:t>
            </a:r>
            <a:r>
              <a:rPr lang="ru-RU" dirty="0" err="1" smtClean="0"/>
              <a:t>Певнева</a:t>
            </a:r>
            <a:r>
              <a:rPr lang="ru-RU" dirty="0" smtClean="0"/>
              <a:t> А.Н., </a:t>
            </a:r>
            <a:r>
              <a:rPr lang="ru-RU" dirty="0" err="1" smtClean="0"/>
              <a:t>Гилинский</a:t>
            </a:r>
            <a:r>
              <a:rPr lang="ru-RU" dirty="0" smtClean="0"/>
              <a:t> Я.И., Сухов А.Н., Попов В.А., </a:t>
            </a:r>
            <a:r>
              <a:rPr lang="ru-RU" dirty="0" err="1" smtClean="0"/>
              <a:t>Плаксий</a:t>
            </a:r>
            <a:r>
              <a:rPr lang="ru-RU" dirty="0" smtClean="0"/>
              <a:t> С.И.). Вопросы психологии подросткового возраста также имеют важное значение для исследуемой тематики (</a:t>
            </a:r>
            <a:r>
              <a:rPr lang="ru-RU" dirty="0" err="1" smtClean="0"/>
              <a:t>Авдулова</a:t>
            </a:r>
            <a:r>
              <a:rPr lang="ru-RU" dirty="0" smtClean="0"/>
              <a:t> Т.П., Горбунова М.Ю., Кудрявцев Н.В., Мельникова </a:t>
            </a:r>
            <a:r>
              <a:rPr lang="ru-RU" dirty="0" err="1" smtClean="0"/>
              <a:t>Э.Б.,Бусурин</a:t>
            </a:r>
            <a:r>
              <a:rPr lang="ru-RU" dirty="0" smtClean="0"/>
              <a:t> С.В., Андреева Г.М.). В процессе социализации индивид аккумулирует социальные роли, усваивает социальные нормы и опыт (</a:t>
            </a:r>
            <a:r>
              <a:rPr lang="ru-RU" dirty="0" err="1" smtClean="0"/>
              <a:t>Еникеев</a:t>
            </a:r>
            <a:r>
              <a:rPr lang="ru-RU" dirty="0" smtClean="0"/>
              <a:t> М.И., Пахомов В.Н., </a:t>
            </a:r>
            <a:r>
              <a:rPr lang="ru-RU" dirty="0" err="1" smtClean="0"/>
              <a:t>Невирко</a:t>
            </a:r>
            <a:r>
              <a:rPr lang="ru-RU" dirty="0" smtClean="0"/>
              <a:t> Д.Д.).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000108"/>
            <a:ext cx="7772400" cy="1143008"/>
          </a:xfrm>
        </p:spPr>
        <p:txBody>
          <a:bodyPr/>
          <a:lstStyle/>
          <a:p>
            <a:pPr algn="ctr"/>
            <a:r>
              <a:rPr lang="ru-RU" sz="3200" dirty="0" smtClean="0">
                <a:latin typeface="Micra" pitchFamily="2" charset="0"/>
              </a:rPr>
              <a:t>Методы исследования: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28802"/>
            <a:ext cx="7772400" cy="4071966"/>
          </a:xfrm>
        </p:spPr>
        <p:txBody>
          <a:bodyPr>
            <a:normAutofit fontScale="92500"/>
          </a:bodyPr>
          <a:lstStyle/>
          <a:p>
            <a:pPr lvl="0">
              <a:lnSpc>
                <a:spcPct val="120000"/>
              </a:lnSpc>
            </a:pPr>
            <a:r>
              <a:rPr lang="ru-RU" dirty="0" smtClean="0"/>
              <a:t>1. </a:t>
            </a:r>
            <a:r>
              <a:rPr lang="ru-RU" b="1" i="1" dirty="0" smtClean="0"/>
              <a:t>Общетеоретические: </a:t>
            </a:r>
            <a:r>
              <a:rPr lang="ru-RU" dirty="0" smtClean="0"/>
              <a:t>подбор, изучение и анализ научной литературы; описание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и условий реабилитации трудных подростков.</a:t>
            </a:r>
          </a:p>
          <a:p>
            <a:pPr lvl="0">
              <a:lnSpc>
                <a:spcPct val="120000"/>
              </a:lnSpc>
            </a:pPr>
            <a:r>
              <a:rPr lang="ru-RU" dirty="0" smtClean="0"/>
              <a:t>2. </a:t>
            </a:r>
            <a:r>
              <a:rPr lang="ru-RU" b="1" i="1" dirty="0" smtClean="0"/>
              <a:t>Практические: </a:t>
            </a:r>
            <a:r>
              <a:rPr lang="ru-RU" dirty="0" smtClean="0"/>
              <a:t>экспериментальный метод, анализ актуальных статистических данных подростковой преступности в России. </a:t>
            </a:r>
          </a:p>
          <a:p>
            <a:pPr>
              <a:lnSpc>
                <a:spcPct val="120000"/>
              </a:lnSpc>
            </a:pPr>
            <a:r>
              <a:rPr lang="ru-RU" b="1" i="1" dirty="0" smtClean="0"/>
              <a:t>Теоретическое значение </a:t>
            </a:r>
            <a:r>
              <a:rPr lang="ru-RU" dirty="0" smtClean="0"/>
              <a:t>исследования состоит  в том, что объясняется сущность </a:t>
            </a:r>
            <a:r>
              <a:rPr lang="ru-RU" dirty="0" err="1" smtClean="0"/>
              <a:t>девиантности</a:t>
            </a:r>
            <a:r>
              <a:rPr lang="ru-RU" dirty="0" smtClean="0"/>
              <a:t>, а также условия и формы её проявления, приведены способы </a:t>
            </a:r>
            <a:r>
              <a:rPr lang="ru-RU" dirty="0" err="1" smtClean="0"/>
              <a:t>ресоциализации</a:t>
            </a:r>
            <a:r>
              <a:rPr lang="ru-RU" dirty="0" smtClean="0"/>
              <a:t> трудных подростков в условиях социально-реабилитационных центров.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28670"/>
            <a:ext cx="7772400" cy="928694"/>
          </a:xfrm>
        </p:spPr>
        <p:txBody>
          <a:bodyPr/>
          <a:lstStyle/>
          <a:p>
            <a:pPr algn="ctr"/>
            <a:r>
              <a:rPr lang="ru-RU" sz="2800" dirty="0" smtClean="0">
                <a:latin typeface="Micra" pitchFamily="2" charset="0"/>
              </a:rPr>
              <a:t>Практическая значимость</a:t>
            </a:r>
            <a:endParaRPr lang="ru-RU" sz="28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357430"/>
            <a:ext cx="7772400" cy="314327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заключается в возможности применения предложенных профилактических мероприятий в условиях социально-реабилитационных центров для трудных подростков.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14356"/>
            <a:ext cx="7772400" cy="1357322"/>
          </a:xfrm>
        </p:spPr>
        <p:txBody>
          <a:bodyPr/>
          <a:lstStyle/>
          <a:p>
            <a:pPr algn="ctr"/>
            <a:r>
              <a:rPr lang="ru-RU" sz="4000" dirty="0" smtClean="0">
                <a:latin typeface="Micra" pitchFamily="2" charset="0"/>
              </a:rPr>
              <a:t>Новизна исследования</a:t>
            </a:r>
            <a:endParaRPr lang="ru-RU" sz="40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состоит в том, что вопросы помощи трудным подросткам и многодетным семьям не проработаны в полной мере в настоящий момент. </a:t>
            </a:r>
            <a:endParaRPr lang="ru-RU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14356"/>
            <a:ext cx="7772400" cy="1214446"/>
          </a:xfrm>
        </p:spPr>
        <p:txBody>
          <a:bodyPr/>
          <a:lstStyle/>
          <a:p>
            <a:pPr algn="ctr"/>
            <a:r>
              <a:rPr lang="ru-RU" sz="3600" dirty="0" err="1" smtClean="0">
                <a:latin typeface="Micra" pitchFamily="2" charset="0"/>
              </a:rPr>
              <a:t>Педогогические</a:t>
            </a:r>
            <a:r>
              <a:rPr lang="ru-RU" sz="3600" dirty="0" smtClean="0">
                <a:latin typeface="Micra" pitchFamily="2" charset="0"/>
              </a:rPr>
              <a:t> эксперименты</a:t>
            </a:r>
            <a:endParaRPr lang="ru-RU" sz="36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214554"/>
            <a:ext cx="7772400" cy="3643338"/>
          </a:xfrm>
        </p:spPr>
        <p:txBody>
          <a:bodyPr>
            <a:normAutofit/>
          </a:bodyPr>
          <a:lstStyle/>
          <a:p>
            <a:r>
              <a:rPr lang="ru-RU" dirty="0" smtClean="0"/>
              <a:t>Для проведения педагогических экспериментов были выбраны 6 подростков в возрасте от 12 до 17лет, воспитывающиеся в ГБУ «Социально-реабилитационный центр для несовершеннолетних» Старицкого р-на, находящиеся в трудной жизненной ситуации, нуждающиеся в неотложных социальных услугах и социальной реабилитации в стационарной форме. </a:t>
            </a:r>
          </a:p>
          <a:p>
            <a:r>
              <a:rPr lang="ru-RU" dirty="0" smtClean="0"/>
              <a:t>Отбор испытуемых проводился по личным делам трудных подростков.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7772400" cy="2571768"/>
          </a:xfrm>
        </p:spPr>
        <p:txBody>
          <a:bodyPr/>
          <a:lstStyle/>
          <a:p>
            <a:pPr algn="ctr"/>
            <a:r>
              <a:rPr lang="ru-RU" sz="2800" dirty="0" smtClean="0">
                <a:latin typeface="Micra" pitchFamily="2" charset="0"/>
              </a:rPr>
              <a:t>Глава </a:t>
            </a:r>
            <a:r>
              <a:rPr lang="en-US" sz="2800" dirty="0" smtClean="0">
                <a:latin typeface="Micra" pitchFamily="2" charset="0"/>
              </a:rPr>
              <a:t>I</a:t>
            </a:r>
            <a:r>
              <a:rPr lang="ru-RU" sz="2800" dirty="0" smtClean="0">
                <a:latin typeface="Micra" pitchFamily="2" charset="0"/>
              </a:rPr>
              <a:t>. Особенности возникновения девиантного поведения у подростков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796038"/>
          </a:xfrm>
        </p:spPr>
        <p:txBody>
          <a:bodyPr>
            <a:normAutofit lnSpcReduction="10000"/>
          </a:bodyPr>
          <a:lstStyle/>
          <a:p>
            <a:pPr lvl="1"/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1.1 </a:t>
            </a:r>
            <a:r>
              <a:rPr lang="ru-RU" sz="2800" b="1" i="1" dirty="0" err="1" smtClean="0">
                <a:solidFill>
                  <a:schemeClr val="bg2">
                    <a:lumMod val="50000"/>
                  </a:schemeClr>
                </a:solidFill>
              </a:rPr>
              <a:t>Девиантное</a:t>
            </a:r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 поведение: понятие и классификация</a:t>
            </a:r>
          </a:p>
          <a:p>
            <a:pPr lvl="1"/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1.2 Социально-психологический аспект подросткового возраста</a:t>
            </a:r>
          </a:p>
          <a:p>
            <a:pPr lvl="1"/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1.3 Формирование самооценки личности в пубертатный период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072494" cy="2643206"/>
          </a:xfrm>
        </p:spPr>
        <p:txBody>
          <a:bodyPr/>
          <a:lstStyle/>
          <a:p>
            <a:pPr algn="ctr"/>
            <a:r>
              <a:rPr lang="ru-RU" sz="2400" dirty="0" smtClean="0">
                <a:latin typeface="Micra" pitchFamily="2" charset="0"/>
              </a:rPr>
              <a:t/>
            </a:r>
            <a:br>
              <a:rPr lang="ru-RU" sz="2400" dirty="0" smtClean="0">
                <a:latin typeface="Micra" pitchFamily="2" charset="0"/>
              </a:rPr>
            </a:br>
            <a:r>
              <a:rPr lang="ru-RU" sz="2400" dirty="0" smtClean="0">
                <a:latin typeface="Micra" pitchFamily="2" charset="0"/>
              </a:rPr>
              <a:t/>
            </a:r>
            <a:br>
              <a:rPr lang="ru-RU" sz="2400" dirty="0" smtClean="0">
                <a:latin typeface="Micra" pitchFamily="2" charset="0"/>
              </a:rPr>
            </a:br>
            <a:r>
              <a:rPr lang="ru-RU" sz="2400" dirty="0" smtClean="0">
                <a:latin typeface="Micra" pitchFamily="2" charset="0"/>
              </a:rPr>
              <a:t>В ходе работы применялись методики диагностики социально-психологической адаптации, межличностных отношений и представлений о себе: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10800000" flipV="1">
            <a:off x="642910" y="3000372"/>
            <a:ext cx="7659842" cy="307183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- Карта наблюдений </a:t>
            </a:r>
            <a:r>
              <a:rPr lang="ru-RU" dirty="0" smtClean="0"/>
              <a:t>(</a:t>
            </a:r>
            <a:r>
              <a:rPr lang="ru-RU" dirty="0" err="1" smtClean="0"/>
              <a:t>Д.Стотта</a:t>
            </a:r>
            <a:r>
              <a:rPr lang="ru-RU" dirty="0" smtClean="0"/>
              <a:t>);</a:t>
            </a:r>
          </a:p>
          <a:p>
            <a:r>
              <a:rPr lang="ru-RU" b="1" i="1" dirty="0" smtClean="0"/>
              <a:t>- Исследование конфликтности подростков методом незаконченных предложений </a:t>
            </a:r>
            <a:r>
              <a:rPr lang="ru-RU" dirty="0" smtClean="0"/>
              <a:t>(вариант метода Сакса-Сиднея).</a:t>
            </a:r>
          </a:p>
          <a:p>
            <a:r>
              <a:rPr lang="ru-RU" dirty="0" smtClean="0"/>
              <a:t>Посредством применения указанных методик можно </a:t>
            </a:r>
            <a:r>
              <a:rPr lang="ru-RU" b="1" i="1" dirty="0" smtClean="0"/>
              <a:t>выявить и предупредить склонность</a:t>
            </a:r>
            <a:r>
              <a:rPr lang="ru-RU" dirty="0" smtClean="0"/>
              <a:t> подростков к проявлению </a:t>
            </a:r>
            <a:r>
              <a:rPr lang="ru-RU" b="1" i="1" dirty="0" smtClean="0"/>
              <a:t>агрессии</a:t>
            </a:r>
            <a:r>
              <a:rPr lang="ru-RU" dirty="0" smtClean="0"/>
              <a:t>, совершению преступлений и </a:t>
            </a:r>
            <a:r>
              <a:rPr lang="ru-RU" b="1" i="1" dirty="0" smtClean="0"/>
              <a:t>правонарушений.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85794"/>
            <a:ext cx="7772400" cy="1785950"/>
          </a:xfrm>
        </p:spPr>
        <p:txBody>
          <a:bodyPr/>
          <a:lstStyle/>
          <a:p>
            <a:pPr algn="ctr"/>
            <a:r>
              <a:rPr lang="ru-RU" sz="3600" dirty="0" smtClean="0">
                <a:latin typeface="Micra" pitchFamily="2" charset="0"/>
              </a:rPr>
              <a:t>Теоретическое значение исследования </a:t>
            </a:r>
            <a:endParaRPr lang="ru-RU" sz="36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938914"/>
          </a:xfrm>
        </p:spPr>
        <p:txBody>
          <a:bodyPr/>
          <a:lstStyle/>
          <a:p>
            <a:endParaRPr lang="ru-RU" dirty="0" smtClean="0"/>
          </a:p>
          <a:p>
            <a:pPr algn="ctr"/>
            <a:r>
              <a:rPr lang="ru-RU" sz="2400" dirty="0" smtClean="0"/>
              <a:t>состоит  в том, что объясняется сущность </a:t>
            </a:r>
            <a:r>
              <a:rPr lang="ru-RU" sz="2400" b="1" dirty="0" err="1" smtClean="0"/>
              <a:t>девиантности</a:t>
            </a:r>
            <a:r>
              <a:rPr lang="ru-RU" sz="2400" dirty="0" smtClean="0"/>
              <a:t>, а также условия и формы её проявления, приведены способы </a:t>
            </a:r>
            <a:r>
              <a:rPr lang="ru-RU" sz="2400" b="1" dirty="0" err="1" smtClean="0"/>
              <a:t>ресоциализации</a:t>
            </a:r>
            <a:r>
              <a:rPr lang="ru-RU" sz="2400" b="1" dirty="0" smtClean="0"/>
              <a:t> </a:t>
            </a:r>
            <a:r>
              <a:rPr lang="ru-RU" sz="2400" dirty="0" smtClean="0"/>
              <a:t>трудных подростков в условиях социально-реабилитационных центров.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214422"/>
            <a:ext cx="7772400" cy="1464770"/>
          </a:xfrm>
        </p:spPr>
        <p:txBody>
          <a:bodyPr/>
          <a:lstStyle/>
          <a:p>
            <a:pPr algn="ctr"/>
            <a:r>
              <a:rPr lang="ru-RU" sz="4000" dirty="0" smtClean="0">
                <a:latin typeface="Micra" pitchFamily="2" charset="0"/>
              </a:rPr>
              <a:t>Практическая значимость </a:t>
            </a:r>
            <a:endParaRPr lang="ru-RU" sz="40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65316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800" dirty="0" smtClean="0"/>
              <a:t>состоит в возможности применения предложенных профилактических мероприятий в условиях социально-реабилитационных центров для несовершеннолетних. </a:t>
            </a:r>
            <a:endParaRPr lang="ru-RU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7899300" cy="1143008"/>
          </a:xfrm>
        </p:spPr>
        <p:txBody>
          <a:bodyPr/>
          <a:lstStyle/>
          <a:p>
            <a:pPr algn="ctr"/>
            <a:r>
              <a:rPr lang="ru-RU" sz="2800" dirty="0" smtClean="0">
                <a:latin typeface="Micra" pitchFamily="2" charset="0"/>
              </a:rPr>
              <a:t>Структура работы включает в себя: введение, три главы, заключение.</a:t>
            </a:r>
            <a:endParaRPr lang="ru-RU" sz="28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357430"/>
            <a:ext cx="7772400" cy="407196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Во </a:t>
            </a:r>
            <a:r>
              <a:rPr lang="ru-RU" b="1" i="1" dirty="0" smtClean="0"/>
              <a:t>введении</a:t>
            </a:r>
            <a:r>
              <a:rPr lang="ru-RU" dirty="0" smtClean="0"/>
              <a:t> сформулирована актуальность, цель, задачи исследования, объект, предмет, указаны методы исследования, методологическая основа, теоретическая и практическая значимость. </a:t>
            </a:r>
          </a:p>
          <a:p>
            <a:r>
              <a:rPr lang="en-US" b="1" i="1" dirty="0" smtClean="0"/>
              <a:t>I </a:t>
            </a:r>
            <a:r>
              <a:rPr lang="ru-RU" b="1" i="1" dirty="0" smtClean="0"/>
              <a:t>глава </a:t>
            </a:r>
            <a:r>
              <a:rPr lang="ru-RU" dirty="0" smtClean="0"/>
              <a:t>посвящена основным вопросам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у подростков. </a:t>
            </a:r>
            <a:r>
              <a:rPr lang="en-US" b="1" i="1" dirty="0" smtClean="0"/>
              <a:t>II </a:t>
            </a:r>
            <a:r>
              <a:rPr lang="ru-RU" b="1" i="1" dirty="0" smtClean="0"/>
              <a:t>глава </a:t>
            </a:r>
            <a:r>
              <a:rPr lang="ru-RU" dirty="0" smtClean="0"/>
              <a:t>освещает особенности реабилитации подростков в условиях социально-реабилитационных центров. </a:t>
            </a:r>
            <a:r>
              <a:rPr lang="en-US" b="1" i="1" dirty="0" smtClean="0"/>
              <a:t>III </a:t>
            </a:r>
            <a:r>
              <a:rPr lang="ru-RU" b="1" i="1" dirty="0" smtClean="0"/>
              <a:t>глава</a:t>
            </a:r>
            <a:r>
              <a:rPr lang="ru-RU" dirty="0" smtClean="0"/>
              <a:t> носит практический характер, в ней описаны констатирующий и формирующий эксперименты, а также содержатся рекомендации по профилактике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у подростков, выработанные в результате обобщения результатов педагогических экспериментов.</a:t>
            </a:r>
          </a:p>
          <a:p>
            <a:r>
              <a:rPr lang="ru-RU" dirty="0" smtClean="0"/>
              <a:t> В </a:t>
            </a:r>
            <a:r>
              <a:rPr lang="ru-RU" b="1" i="1" dirty="0" smtClean="0"/>
              <a:t>заключении</a:t>
            </a:r>
            <a:r>
              <a:rPr lang="ru-RU" dirty="0" smtClean="0"/>
              <a:t> работы </a:t>
            </a:r>
            <a:r>
              <a:rPr lang="ru-RU" dirty="0" err="1" smtClean="0"/>
              <a:t>тезисно</a:t>
            </a:r>
            <a:r>
              <a:rPr lang="ru-RU" dirty="0" smtClean="0"/>
              <a:t> сформулированы выводы.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7772400" cy="1000132"/>
          </a:xfrm>
        </p:spPr>
        <p:txBody>
          <a:bodyPr/>
          <a:lstStyle/>
          <a:p>
            <a:pPr algn="ctr"/>
            <a:r>
              <a:rPr lang="en-US" sz="3200" dirty="0" smtClean="0"/>
              <a:t> </a:t>
            </a:r>
            <a:r>
              <a:rPr lang="ru-RU" sz="2800" dirty="0" smtClean="0">
                <a:latin typeface="Micra" pitchFamily="2" charset="0"/>
              </a:rPr>
              <a:t>Библиографический список</a:t>
            </a:r>
            <a:endParaRPr lang="ru-RU" sz="28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000240"/>
            <a:ext cx="7772400" cy="3857652"/>
          </a:xfrm>
        </p:spPr>
        <p:txBody>
          <a:bodyPr>
            <a:normAutofit fontScale="47500" lnSpcReduction="20000"/>
          </a:bodyPr>
          <a:lstStyle/>
          <a:p>
            <a:r>
              <a:rPr lang="ru-RU" sz="2900" dirty="0" err="1" smtClean="0"/>
              <a:t>Клейберг</a:t>
            </a:r>
            <a:r>
              <a:rPr lang="ru-RU" sz="2900" dirty="0" smtClean="0"/>
              <a:t>, Ю. А. Психология </a:t>
            </a:r>
            <a:r>
              <a:rPr lang="ru-RU" sz="2900" dirty="0" err="1" smtClean="0"/>
              <a:t>девиантного</a:t>
            </a:r>
            <a:r>
              <a:rPr lang="ru-RU" sz="2900" dirty="0" smtClean="0"/>
              <a:t> поведения : учебник и практикум для вузов / Ю. А. </a:t>
            </a:r>
            <a:r>
              <a:rPr lang="ru-RU" sz="2900" dirty="0" err="1" smtClean="0"/>
              <a:t>Клейберг</a:t>
            </a:r>
            <a:r>
              <a:rPr lang="ru-RU" sz="2900" dirty="0" smtClean="0"/>
              <a:t>. — 5-е изд., </a:t>
            </a:r>
            <a:r>
              <a:rPr lang="ru-RU" sz="2900" dirty="0" err="1" smtClean="0"/>
              <a:t>перераб</a:t>
            </a:r>
            <a:r>
              <a:rPr lang="ru-RU" sz="2900" dirty="0" smtClean="0"/>
              <a:t>. и доп. — М. : Издательство </a:t>
            </a:r>
            <a:r>
              <a:rPr lang="ru-RU" sz="2900" dirty="0" err="1" smtClean="0"/>
              <a:t>Юрайт</a:t>
            </a:r>
            <a:r>
              <a:rPr lang="ru-RU" sz="2900" dirty="0" smtClean="0"/>
              <a:t>, 20167 — 290 с.</a:t>
            </a:r>
          </a:p>
          <a:p>
            <a:r>
              <a:rPr lang="ru-RU" sz="2900" dirty="0" smtClean="0"/>
              <a:t> Баженова, О. В. Детская и подростковая релаксационная терапия. Практикум / О.В. Баженова. - М.: Генезис, 2016. - 288 </a:t>
            </a:r>
            <a:r>
              <a:rPr lang="ru-RU" sz="2900" dirty="0" err="1" smtClean="0"/>
              <a:t>c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>Григорович, Л. А. Проблема нравственного развития подростка: </a:t>
            </a:r>
            <a:r>
              <a:rPr lang="ru-RU" sz="2900" dirty="0" err="1" smtClean="0"/>
              <a:t>моногр</a:t>
            </a:r>
            <a:r>
              <a:rPr lang="ru-RU" sz="2900" dirty="0" smtClean="0"/>
              <a:t>. / Л.А. Григорович. - М.: НОУ ВПО Московский психолого-социальный университет, 2014. - 248 </a:t>
            </a:r>
            <a:r>
              <a:rPr lang="ru-RU" sz="2900" dirty="0" err="1" smtClean="0"/>
              <a:t>c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>Дмитриева, Н. Ю. Кризисы детского возраста. Воспитание подростков: </a:t>
            </a:r>
            <a:r>
              <a:rPr lang="ru-RU" sz="2900" dirty="0" err="1" smtClean="0"/>
              <a:t>моногр</a:t>
            </a:r>
            <a:r>
              <a:rPr lang="ru-RU" sz="2900" dirty="0" smtClean="0"/>
              <a:t>. / Н.Ю. Дмитриева. - М.: Феникс, 2016. - 160 </a:t>
            </a:r>
            <a:r>
              <a:rPr lang="ru-RU" sz="2900" dirty="0" err="1" smtClean="0"/>
              <a:t>c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>Анжела </a:t>
            </a:r>
            <a:r>
              <a:rPr lang="ru-RU" sz="2900" dirty="0" err="1" smtClean="0"/>
              <a:t>Певнева</a:t>
            </a:r>
            <a:r>
              <a:rPr lang="ru-RU" sz="2900" dirty="0" smtClean="0"/>
              <a:t>, Елена Татарникова Личностные особенности подростков и стиль воспитания в неполной семье / Анжела </a:t>
            </a:r>
            <a:r>
              <a:rPr lang="ru-RU" sz="2900" dirty="0" err="1" smtClean="0"/>
              <a:t>Певнева</a:t>
            </a:r>
            <a:r>
              <a:rPr lang="ru-RU" sz="2900" dirty="0" smtClean="0"/>
              <a:t>, Елена Татарникова. - М.: LAP </a:t>
            </a:r>
            <a:r>
              <a:rPr lang="ru-RU" sz="2900" dirty="0" err="1" smtClean="0"/>
              <a:t>Lambert</a:t>
            </a:r>
            <a:r>
              <a:rPr lang="ru-RU" sz="2900" dirty="0" smtClean="0"/>
              <a:t> </a:t>
            </a:r>
            <a:r>
              <a:rPr lang="ru-RU" sz="2900" dirty="0" err="1" smtClean="0"/>
              <a:t>Academic</a:t>
            </a:r>
            <a:r>
              <a:rPr lang="ru-RU" sz="2900" dirty="0" smtClean="0"/>
              <a:t> </a:t>
            </a:r>
            <a:r>
              <a:rPr lang="ru-RU" sz="2900" dirty="0" err="1" smtClean="0"/>
              <a:t>Publishing</a:t>
            </a:r>
            <a:r>
              <a:rPr lang="ru-RU" sz="2900" dirty="0" smtClean="0"/>
              <a:t>, 2015. - 337 </a:t>
            </a:r>
            <a:r>
              <a:rPr lang="ru-RU" sz="2900" dirty="0" err="1" smtClean="0"/>
              <a:t>c</a:t>
            </a:r>
            <a:r>
              <a:rPr lang="ru-RU" sz="2900" dirty="0" smtClean="0"/>
              <a:t>.</a:t>
            </a:r>
          </a:p>
          <a:p>
            <a:r>
              <a:rPr lang="ru-RU" sz="2900" dirty="0" err="1" smtClean="0"/>
              <a:t>Авдулова</a:t>
            </a:r>
            <a:r>
              <a:rPr lang="ru-RU" sz="2900" dirty="0" smtClean="0"/>
              <a:t> Т. П. Психология подросткового возраста: учеб. пособие для студ. вузов - М. : Академия, 2012. - 384 с.</a:t>
            </a:r>
          </a:p>
          <a:p>
            <a:r>
              <a:rPr lang="ru-RU" sz="2900" dirty="0" smtClean="0"/>
              <a:t>Горбунова М.Ю. Социальная психология - М.: ВЛАДОС-ПРЕСС, 2006. - 223 с.</a:t>
            </a:r>
          </a:p>
          <a:p>
            <a:r>
              <a:rPr lang="ru-RU" sz="2900" dirty="0" err="1" smtClean="0"/>
              <a:t>Невирко</a:t>
            </a:r>
            <a:r>
              <a:rPr lang="ru-RU" sz="2900" dirty="0" smtClean="0"/>
              <a:t> Д.Д. Методические основы изучения социализации личности на основе принципа минимального универсума // Личность, творчество и современность. 2000 . </a:t>
            </a:r>
            <a:r>
              <a:rPr lang="ru-RU" sz="2900" dirty="0" err="1" smtClean="0"/>
              <a:t>Вып</a:t>
            </a:r>
            <a:r>
              <a:rPr lang="ru-RU" sz="2900" dirty="0" smtClean="0"/>
              <a:t>. 3. - С. 3-11.</a:t>
            </a:r>
          </a:p>
          <a:p>
            <a:r>
              <a:rPr lang="ru-RU" sz="2900" dirty="0" smtClean="0"/>
              <a:t>Пахомов В.Н. Проект "гражданин" - способ социализации подростков // Народное образование. - 2000. - №7. - С.163.</a:t>
            </a:r>
          </a:p>
          <a:p>
            <a:r>
              <a:rPr lang="ru-RU" sz="29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28670"/>
            <a:ext cx="7772400" cy="1928826"/>
          </a:xfrm>
        </p:spPr>
        <p:txBody>
          <a:bodyPr/>
          <a:lstStyle/>
          <a:p>
            <a:pPr algn="ctr"/>
            <a:r>
              <a:rPr lang="ru-RU" sz="2400" dirty="0" smtClean="0">
                <a:latin typeface="Micra" pitchFamily="2" charset="0"/>
              </a:rPr>
              <a:t/>
            </a:r>
            <a:br>
              <a:rPr lang="ru-RU" sz="2400" dirty="0" smtClean="0">
                <a:latin typeface="Micra" pitchFamily="2" charset="0"/>
              </a:rPr>
            </a:br>
            <a:r>
              <a:rPr lang="ru-RU" sz="2800" dirty="0" smtClean="0">
                <a:latin typeface="Micra" pitchFamily="2" charset="0"/>
              </a:rPr>
              <a:t>Глава </a:t>
            </a:r>
            <a:r>
              <a:rPr lang="en-US" sz="2800" dirty="0" smtClean="0">
                <a:latin typeface="Micra" pitchFamily="2" charset="0"/>
              </a:rPr>
              <a:t>II</a:t>
            </a:r>
            <a:r>
              <a:rPr lang="ru-RU" sz="2800" dirty="0" smtClean="0">
                <a:latin typeface="Micra" pitchFamily="2" charset="0"/>
              </a:rPr>
              <a:t>. Особенности реабилитации трудных подростков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285992"/>
            <a:ext cx="7772400" cy="3143272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ru-RU" sz="3600" b="1" i="1" dirty="0" smtClean="0">
                <a:solidFill>
                  <a:schemeClr val="tx2">
                    <a:lumMod val="10000"/>
                  </a:schemeClr>
                </a:solidFill>
              </a:rPr>
              <a:t>2.1 Понятие социальной реабилитации подростков</a:t>
            </a:r>
          </a:p>
          <a:p>
            <a:pPr lvl="1"/>
            <a:r>
              <a:rPr lang="ru-RU" sz="3600" b="1" i="1" dirty="0" smtClean="0">
                <a:solidFill>
                  <a:schemeClr val="tx2">
                    <a:lumMod val="10000"/>
                  </a:schemeClr>
                </a:solidFill>
              </a:rPr>
              <a:t>2.2 Диагностика готовности </a:t>
            </a:r>
            <a:r>
              <a:rPr lang="ru-RU" sz="3600" b="1" i="1" dirty="0" err="1" smtClean="0">
                <a:solidFill>
                  <a:schemeClr val="tx2">
                    <a:lumMod val="10000"/>
                  </a:schemeClr>
                </a:solidFill>
              </a:rPr>
              <a:t>дезадаптированных</a:t>
            </a:r>
            <a:r>
              <a:rPr lang="ru-RU" sz="3600" b="1" i="1" dirty="0" smtClean="0">
                <a:solidFill>
                  <a:schemeClr val="tx2">
                    <a:lumMod val="10000"/>
                  </a:schemeClr>
                </a:solidFill>
              </a:rPr>
              <a:t> несовершеннолетних к социальной реабилитации</a:t>
            </a:r>
          </a:p>
          <a:p>
            <a:pPr lvl="1"/>
            <a:r>
              <a:rPr lang="ru-RU" sz="3600" b="1" i="1" dirty="0" smtClean="0">
                <a:solidFill>
                  <a:schemeClr val="tx2">
                    <a:lumMod val="10000"/>
                  </a:schemeClr>
                </a:solidFill>
              </a:rPr>
              <a:t>2.3 Условия реабилитации трудных подростков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latin typeface="Micra" pitchFamily="2" charset="0"/>
              </a:rPr>
              <a:t>Глава </a:t>
            </a:r>
            <a:r>
              <a:rPr lang="en-US" sz="2800" dirty="0" smtClean="0">
                <a:latin typeface="Micra" pitchFamily="2" charset="0"/>
              </a:rPr>
              <a:t>III</a:t>
            </a:r>
            <a:r>
              <a:rPr lang="ru-RU" sz="2800" dirty="0" smtClean="0">
                <a:latin typeface="Micra" pitchFamily="2" charset="0"/>
              </a:rPr>
              <a:t>. Профилактика девиантного поведения у подростков</a:t>
            </a:r>
            <a:br>
              <a:rPr lang="ru-RU" sz="2800" dirty="0" smtClean="0">
                <a:latin typeface="Micra" pitchFamily="2" charset="0"/>
              </a:rPr>
            </a:br>
            <a:endParaRPr lang="ru-RU" sz="28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510286"/>
          </a:xfrm>
        </p:spPr>
        <p:txBody>
          <a:bodyPr>
            <a:normAutofit/>
          </a:bodyPr>
          <a:lstStyle/>
          <a:p>
            <a:pPr lvl="1"/>
            <a:r>
              <a:rPr lang="ru-RU" sz="2800" b="1" i="1" dirty="0" smtClean="0">
                <a:solidFill>
                  <a:schemeClr val="tx2">
                    <a:lumMod val="10000"/>
                  </a:schemeClr>
                </a:solidFill>
              </a:rPr>
              <a:t>3.1  Констатирующий эксперимент</a:t>
            </a:r>
          </a:p>
          <a:p>
            <a:pPr lvl="1"/>
            <a:r>
              <a:rPr lang="ru-RU" sz="2800" b="1" i="1" dirty="0" smtClean="0">
                <a:solidFill>
                  <a:schemeClr val="tx2">
                    <a:lumMod val="10000"/>
                  </a:schemeClr>
                </a:solidFill>
              </a:rPr>
              <a:t>3.2  Формирующий эксперимент</a:t>
            </a:r>
          </a:p>
          <a:p>
            <a:pPr lvl="1"/>
            <a:r>
              <a:rPr lang="ru-RU" sz="2800" b="1" i="1" dirty="0" smtClean="0">
                <a:solidFill>
                  <a:schemeClr val="tx2">
                    <a:lumMod val="10000"/>
                  </a:schemeClr>
                </a:solidFill>
              </a:rPr>
              <a:t>3.3  Формулировка практических рекомендаций  по профилактике </a:t>
            </a:r>
            <a:r>
              <a:rPr lang="ru-RU" sz="2800" b="1" i="1" dirty="0" err="1" smtClean="0">
                <a:solidFill>
                  <a:schemeClr val="tx2">
                    <a:lumMod val="10000"/>
                  </a:schemeClr>
                </a:solidFill>
              </a:rPr>
              <a:t>девиантного</a:t>
            </a:r>
            <a:r>
              <a:rPr lang="ru-RU" sz="2800" b="1" i="1" dirty="0" smtClean="0">
                <a:solidFill>
                  <a:schemeClr val="tx2">
                    <a:lumMod val="10000"/>
                  </a:schemeClr>
                </a:solidFill>
              </a:rPr>
              <a:t> поведения у подростков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7772400" cy="1071570"/>
          </a:xfrm>
        </p:spPr>
        <p:txBody>
          <a:bodyPr/>
          <a:lstStyle/>
          <a:p>
            <a:pPr algn="ctr"/>
            <a:r>
              <a:rPr lang="ru-RU" sz="3600" dirty="0" smtClean="0">
                <a:latin typeface="Micra" pitchFamily="2" charset="0"/>
              </a:rPr>
              <a:t>Введение</a:t>
            </a:r>
            <a:br>
              <a:rPr lang="ru-RU" sz="3600" dirty="0" smtClean="0">
                <a:latin typeface="Micra" pitchFamily="2" charset="0"/>
              </a:rPr>
            </a:br>
            <a:endParaRPr lang="ru-RU" sz="36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1643050"/>
            <a:ext cx="7786742" cy="3929090"/>
          </a:xfrm>
        </p:spPr>
        <p:txBody>
          <a:bodyPr anchor="ctr">
            <a:normAutofit fontScale="25000" lnSpcReduction="20000"/>
          </a:bodyPr>
          <a:lstStyle/>
          <a:p>
            <a:pPr indent="457200">
              <a:lnSpc>
                <a:spcPct val="170000"/>
              </a:lnSpc>
            </a:pPr>
            <a:r>
              <a:rPr lang="ru-RU" sz="5600" dirty="0" smtClean="0"/>
              <a:t>С точки зрения общества, </a:t>
            </a:r>
            <a:r>
              <a:rPr lang="ru-RU" sz="5600" b="1" i="1" dirty="0" err="1" smtClean="0"/>
              <a:t>девиантность</a:t>
            </a:r>
            <a:r>
              <a:rPr lang="ru-RU" sz="5600" dirty="0" smtClean="0"/>
              <a:t> представляет собой результат ошибочного самоопределения и самоутверждения. Подростковый внутренний протест связан с тем, что происходит непрерывное осознание несоответствия требованиям социального общества. В этом случае желание индивида соответствовать требованиям постепенно уменьшается, а социальная среда в глазах подростка становится враждебной. </a:t>
            </a:r>
          </a:p>
          <a:p>
            <a:pPr indent="457200">
              <a:lnSpc>
                <a:spcPct val="170000"/>
              </a:lnSpc>
            </a:pPr>
            <a:r>
              <a:rPr lang="ru-RU" sz="5600" dirty="0" smtClean="0"/>
              <a:t>Отрицательный опыт, связанный с непониманием со стороны родителей и ровесников, приводит к совершению ошибок, возникновению новых </a:t>
            </a:r>
            <a:r>
              <a:rPr lang="ru-RU" sz="5600" dirty="0" err="1" smtClean="0"/>
              <a:t>референтных</a:t>
            </a:r>
            <a:r>
              <a:rPr lang="ru-RU" sz="5600" dirty="0" smtClean="0"/>
              <a:t> связей с асоциальными компаниями, зачастую приводит к совершению преступления. После совершения преступления подросток подвергается наказанию за совершенное деяние. Иногда это наказание связано с изоляцией его от общества, что, на мой взгляд, создаёт условия для невозможности полноценной реабилитации подростка в социуме. В условиях изоляции подросток теряет возможность общения, социальные связи разрушаются.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14356"/>
            <a:ext cx="7772400" cy="1143008"/>
          </a:xfrm>
        </p:spPr>
        <p:txBody>
          <a:bodyPr/>
          <a:lstStyle/>
          <a:p>
            <a:pPr algn="ctr"/>
            <a:r>
              <a:rPr lang="ru-RU" sz="2800" dirty="0" smtClean="0">
                <a:latin typeface="Micra" pitchFamily="2" charset="0"/>
              </a:rPr>
              <a:t>Актуальность тематики исследования </a:t>
            </a:r>
            <a:endParaRPr lang="ru-RU" sz="28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214554"/>
            <a:ext cx="7772400" cy="3786214"/>
          </a:xfrm>
        </p:spPr>
        <p:txBody>
          <a:bodyPr/>
          <a:lstStyle/>
          <a:p>
            <a:r>
              <a:rPr lang="ru-RU" dirty="0" smtClean="0"/>
              <a:t>обусловлена тем, что существующий в настоящий момент механизм реабилитации трудных подростков недостаточно проработан и эффективен. По моему мнению, особенно важно уделить внимание процессу социализации детей. </a:t>
            </a:r>
          </a:p>
          <a:p>
            <a:r>
              <a:rPr lang="ru-RU" b="1" i="1" dirty="0" smtClean="0"/>
              <a:t>Социализация</a:t>
            </a:r>
            <a:r>
              <a:rPr lang="ru-RU" dirty="0" smtClean="0"/>
              <a:t> представляет собой процесс, в результате которого происходит становление личности. При этом происходит постоянное приобретение социально значимых характеристик, усвоение личностью требований социального поведения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7772400" cy="1143008"/>
          </a:xfrm>
        </p:spPr>
        <p:txBody>
          <a:bodyPr/>
          <a:lstStyle/>
          <a:p>
            <a:pPr algn="ctr"/>
            <a:r>
              <a:rPr lang="ru-RU" sz="4400" dirty="0" smtClean="0">
                <a:latin typeface="Micra" pitchFamily="2" charset="0"/>
              </a:rPr>
              <a:t>Социализация</a:t>
            </a:r>
            <a:endParaRPr lang="ru-RU" sz="44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357430"/>
            <a:ext cx="7772400" cy="3286148"/>
          </a:xfrm>
        </p:spPr>
        <p:txBody>
          <a:bodyPr>
            <a:normAutofit/>
          </a:bodyPr>
          <a:lstStyle/>
          <a:p>
            <a:r>
              <a:rPr lang="ru-RU" dirty="0" smtClean="0"/>
              <a:t>– это своего рода интеграция индивида в общество посредством приобщения к культуре, системам социальных норм и ценностей, которые влияют на формирование социально значимых черт личности. Существует две ступени социализации: </a:t>
            </a:r>
            <a:r>
              <a:rPr lang="ru-RU" dirty="0" err="1" smtClean="0"/>
              <a:t>интериоризация</a:t>
            </a:r>
            <a:r>
              <a:rPr lang="ru-RU" dirty="0" smtClean="0"/>
              <a:t> и социальная адаптация. В широком смысле социальная адаптация представляет собой процесс приобщения человека к ролевым функциям, социальному статусу,  социальным нормам.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000108"/>
            <a:ext cx="7772400" cy="1143008"/>
          </a:xfrm>
        </p:spPr>
        <p:txBody>
          <a:bodyPr/>
          <a:lstStyle/>
          <a:p>
            <a:pPr algn="ctr"/>
            <a:r>
              <a:rPr lang="ru-RU" sz="4000" dirty="0" smtClean="0">
                <a:latin typeface="Micra" pitchFamily="2" charset="0"/>
              </a:rPr>
              <a:t>Интериоризация</a:t>
            </a:r>
            <a:endParaRPr lang="ru-RU" sz="4000" dirty="0">
              <a:latin typeface="Micra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357430"/>
            <a:ext cx="7772400" cy="4000528"/>
          </a:xfrm>
        </p:spPr>
        <p:txBody>
          <a:bodyPr/>
          <a:lstStyle/>
          <a:p>
            <a:r>
              <a:rPr lang="ru-RU" sz="2400" dirty="0" smtClean="0"/>
              <a:t>обозначает обратный процесс, который выражается в интеграции системы социальных норм и ценностей во внутренний мир индивида. Можно говорить о том, что процесс  социализации продолжается всю жизнь. В условиях социально-реабилитационного центра трудные подростки проходят </a:t>
            </a:r>
            <a:r>
              <a:rPr lang="ru-RU" sz="2400" dirty="0" err="1" smtClean="0"/>
              <a:t>ресоциализацию</a:t>
            </a:r>
            <a:r>
              <a:rPr lang="ru-RU" sz="2400" dirty="0" smtClean="0"/>
              <a:t>, в ходе которой происходит усвоение личностью новых ценностей.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7772400" cy="285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428736"/>
            <a:ext cx="7772400" cy="442915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Поведение человека, которое не отклоняется от нормы, говорит не о боязни быть наказанным, а о благоприятных условиях социализации. Следует сказать о том, что наказание за правонарушение или преступление эффективно, если такое наказание способно восполнить недостатки социализации. Посредством </a:t>
            </a:r>
            <a:r>
              <a:rPr lang="ru-RU" sz="2800" b="1" i="1" dirty="0" err="1" smtClean="0"/>
              <a:t>ресоциализации</a:t>
            </a:r>
            <a:r>
              <a:rPr lang="ru-RU" sz="2800" b="1" i="1" dirty="0" smtClean="0"/>
              <a:t> </a:t>
            </a:r>
            <a:r>
              <a:rPr lang="ru-RU" sz="2800" dirty="0" smtClean="0"/>
              <a:t>в отношении трудных подростков возможно восстановить социальную адекватность.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1095</Words>
  <Application>Microsoft Office PowerPoint</Application>
  <PresentationFormat>Экран (4:3)</PresentationFormat>
  <Paragraphs>81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Министерство образования и науки РФ Федеральное государственное бюджетное образовательное учреждение высшего образования «Тверской государственный университет» Институт педагогического образования и социальных технологий»   Социальная реабилитация трудных подростков в условиях социально – реабилитационного центра</vt:lpstr>
      <vt:lpstr>Глава I. Особенности возникновения девиантного поведения у подростков </vt:lpstr>
      <vt:lpstr> Глава II. Особенности реабилитации трудных подростков </vt:lpstr>
      <vt:lpstr>Глава III. Профилактика девиантного поведения у подростков </vt:lpstr>
      <vt:lpstr>Введение </vt:lpstr>
      <vt:lpstr>Актуальность тематики исследования </vt:lpstr>
      <vt:lpstr>Социализация</vt:lpstr>
      <vt:lpstr>Интериоризация</vt:lpstr>
      <vt:lpstr>Слайд 9</vt:lpstr>
      <vt:lpstr>Слайд 10</vt:lpstr>
      <vt:lpstr>Цель исследования</vt:lpstr>
      <vt:lpstr>Задачи исследования:</vt:lpstr>
      <vt:lpstr>Слайд 13</vt:lpstr>
      <vt:lpstr>Методологическая основа:</vt:lpstr>
      <vt:lpstr>Слайд 15</vt:lpstr>
      <vt:lpstr>Методы исследования: </vt:lpstr>
      <vt:lpstr>Практическая значимость</vt:lpstr>
      <vt:lpstr>Новизна исследования</vt:lpstr>
      <vt:lpstr>Педогогические эксперименты</vt:lpstr>
      <vt:lpstr>  В ходе работы применялись методики диагностики социально-психологической адаптации, межличностных отношений и представлений о себе: </vt:lpstr>
      <vt:lpstr>Теоретическое значение исследования </vt:lpstr>
      <vt:lpstr>Практическая значимость </vt:lpstr>
      <vt:lpstr>Структура работы включает в себя: введение, три главы, заключение.</vt:lpstr>
      <vt:lpstr> Библиографический список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реабилитация трудных подростков в условиях социально – реабилитационного центра</dc:title>
  <dc:creator>Пользователь</dc:creator>
  <cp:lastModifiedBy>Пользователь</cp:lastModifiedBy>
  <cp:revision>15</cp:revision>
  <dcterms:created xsi:type="dcterms:W3CDTF">2018-05-23T08:57:05Z</dcterms:created>
  <dcterms:modified xsi:type="dcterms:W3CDTF">2018-06-03T10:50:21Z</dcterms:modified>
</cp:coreProperties>
</file>