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22.12.2016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50004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Министерство образования и науки Российской Федерации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ФГБОУ ВО «Тверской государственный университет»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Институт педагогического образования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Направление подготовки: «Психолого-педагогическое образование»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Профиль «Психология и педагогика инклюзивного образования»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264318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Реферат по дисциплине: «Психолого-педагогическое взаимодействие участников образовательного процесса»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НАБЛЮДЕНИЕ КАК МЕТОД ИЗУЧЕНИЯ ПЕДАГОГИЧЕСКИХ ЯВЛЕНИЙ И ПСИХОЛОГИЧЕСКИХ ОСОБЕННОСТЕЙ ЛИЧНОСТИ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435769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Выполнила: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Яковлева Елизавета Сергеевна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1 курс, 18М группа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Очная форма обучения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614364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Тверь 2016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ОБЪЕКТИВНЫЕ НЕДОСТАТКИ:</a:t>
            </a:r>
            <a:endParaRPr lang="ru-RU" b="1" dirty="0" smtClean="0"/>
          </a:p>
          <a:p>
            <a:pPr lvl="0"/>
            <a:r>
              <a:rPr lang="ru-RU" dirty="0" smtClean="0"/>
              <a:t>ограниченность, принципиально частный характер каждой наблюдаемой ситуации. </a:t>
            </a:r>
          </a:p>
          <a:p>
            <a:pPr lvl="0"/>
            <a:r>
              <a:rPr lang="ru-RU" dirty="0" smtClean="0"/>
              <a:t>сложность, а часто и просто невозможность повторения наблюдений. </a:t>
            </a:r>
          </a:p>
          <a:p>
            <a:pPr lvl="0"/>
            <a:r>
              <a:rPr lang="ru-RU" dirty="0" smtClean="0"/>
              <a:t>высокая трудоемкость метода. </a:t>
            </a:r>
          </a:p>
          <a:p>
            <a:pPr>
              <a:buNone/>
            </a:pPr>
            <a:r>
              <a:rPr lang="ru-RU" b="1" dirty="0" smtClean="0"/>
              <a:t>СУБЪЕКТИВНЫЕ НЕДОСТАТКИ:</a:t>
            </a:r>
            <a:endParaRPr lang="ru-RU" b="1" dirty="0" smtClean="0"/>
          </a:p>
          <a:p>
            <a:pPr lvl="0"/>
            <a:r>
              <a:rPr lang="ru-RU" dirty="0" smtClean="0"/>
              <a:t>различие в социальном положении наблюдателя и наблюдаемых.</a:t>
            </a:r>
          </a:p>
          <a:p>
            <a:pPr lvl="0"/>
            <a:r>
              <a:rPr lang="ru-RU" dirty="0" smtClean="0"/>
              <a:t>несхожесть их интересов, ценностных ориентации, стереотипов поведения и т. д. </a:t>
            </a:r>
          </a:p>
          <a:p>
            <a:pPr lvl="0"/>
            <a:r>
              <a:rPr lang="ru-RU" dirty="0" smtClean="0"/>
              <a:t>на качестве информации сказываются и установки наблюдаемых и наблюдателя. </a:t>
            </a:r>
          </a:p>
          <a:p>
            <a:pPr lvl="0"/>
            <a:r>
              <a:rPr lang="ru-RU" dirty="0" smtClean="0"/>
              <a:t>результаты наблюдения непосредственно зависят от настроения наблюдателя, его сосредоточенности, умения целостно воспринимать наблюдаемую ситуацию</a:t>
            </a:r>
          </a:p>
          <a:p>
            <a:endParaRPr lang="ru-RU" dirty="0"/>
          </a:p>
        </p:txBody>
      </p:sp>
      <p:sp>
        <p:nvSpPr>
          <p:cNvPr id="22530" name="AutoShape 2" descr="Картинки по запросу -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32" name="AutoShape 4" descr="Картинки по запросу -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34" name="AutoShape 6" descr="Картинки по запросу -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36" name="AutoShape 8" descr="Картинки по запросу -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38" name="AutoShape 10" descr="Картинки по запросу -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40" name="AutoShape 12" descr="Картинки по запросу -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542" name="AutoShape 14" descr="Картинки по запросу -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2544" name="Picture 16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4357694"/>
            <a:ext cx="2238375" cy="2200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www.technologijos.lt/upload/image/n/mokslas/zmogus_ir_medicina/S-33576/curios-child-looking-at-butterfl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57166"/>
            <a:ext cx="3950286" cy="2643206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143108" y="3571876"/>
            <a:ext cx="6715140" cy="193899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ffectLst>
            <a:glow rad="228600">
              <a:srgbClr val="00B050">
                <a:alpha val="40000"/>
              </a:srgbClr>
            </a:glo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спользуется наблюдение тогда, когда требуется минимальное вмешательство в естественное поведение, взаимоотношения людей, когда стремятся получить целостную картину происходящего.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7" name="Picture 5" descr="https://conflictresearchgroupintl.com/wp-content/uploads/2013/12/observat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5575" y="-4114800"/>
            <a:ext cx="4724363" cy="3543272"/>
          </a:xfrm>
          <a:prstGeom prst="rect">
            <a:avLst/>
          </a:prstGeom>
          <a:noFill/>
        </p:spPr>
      </p:pic>
      <p:pic>
        <p:nvPicPr>
          <p:cNvPr id="23559" name="Picture 7" descr="https://conflictresearchgroupintl.com/wp-content/uploads/2013/12/observat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0"/>
            <a:ext cx="4190997" cy="3143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 цели исследования</a:t>
            </a:r>
          </a:p>
          <a:p>
            <a:r>
              <a:rPr lang="ru-RU" dirty="0" smtClean="0"/>
              <a:t>По видам отчёта наблюдателя</a:t>
            </a:r>
          </a:p>
          <a:p>
            <a:r>
              <a:rPr lang="ru-RU" dirty="0" smtClean="0"/>
              <a:t>Наблюдение в отношении к проверке гипотез</a:t>
            </a:r>
          </a:p>
          <a:p>
            <a:r>
              <a:rPr lang="ru-RU" dirty="0" smtClean="0"/>
              <a:t>Наблюдение с точки зрения позиции наблюдателя</a:t>
            </a:r>
          </a:p>
          <a:p>
            <a:r>
              <a:rPr lang="ru-RU" dirty="0" smtClean="0"/>
              <a:t>Виды наблюдения в зависимости от его организации</a:t>
            </a:r>
          </a:p>
          <a:p>
            <a:r>
              <a:rPr lang="ru-RU" dirty="0" smtClean="0"/>
              <a:t>Хронологическая организация наблюдения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2. Классификация видов наблюдения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4525963"/>
          </a:xfrm>
        </p:spPr>
        <p:txBody>
          <a:bodyPr/>
          <a:lstStyle/>
          <a:p>
            <a:r>
              <a:rPr lang="ru-RU" dirty="0" smtClean="0"/>
              <a:t>Опосредованность наблюдения познавательными целями</a:t>
            </a:r>
          </a:p>
          <a:p>
            <a:r>
              <a:rPr lang="ru-RU" dirty="0" smtClean="0"/>
              <a:t>Активность наблюдения и понимание предмета изучения</a:t>
            </a:r>
          </a:p>
          <a:p>
            <a:r>
              <a:rPr lang="ru-RU" dirty="0" smtClean="0"/>
              <a:t>Включенность наблюдателя в интерпретацию полученной информации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/>
              <a:t>3. Основные характеристики метода наблюдения в психологическом исследовании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Заключение </a:t>
            </a:r>
            <a:endParaRPr lang="ru-RU" dirty="0"/>
          </a:p>
        </p:txBody>
      </p:sp>
      <p:pic>
        <p:nvPicPr>
          <p:cNvPr id="24578" name="Picture 2" descr="http://poradu.pp.ua/uploads/posts/2015-10/ntervyuer-ce-scho-profesograma_23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428736"/>
            <a:ext cx="7072362" cy="43736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 Андреева Г.М. Социальная психология [Текст] / Г.М. Андреева. - М.: Наука. - 1999. - 375с.</a:t>
            </a:r>
          </a:p>
          <a:p>
            <a:pPr>
              <a:buNone/>
            </a:pPr>
            <a:r>
              <a:rPr lang="ru-RU" dirty="0" smtClean="0"/>
              <a:t>2. Корнилова Т.В. Метод наблюдения: Психологическое наблюдение как метод и методика [Текст] / Т.В. Корнилова. - М.: Аспект-Пресс. - 2003. - 112с.</a:t>
            </a:r>
          </a:p>
          <a:p>
            <a:pPr>
              <a:buNone/>
            </a:pPr>
            <a:r>
              <a:rPr lang="ru-RU" dirty="0" smtClean="0"/>
              <a:t>3. Платонов Г.М., Голубев С.Д. Методы психологического исследования [Текст] / Г.М. Платонов. - М.: Наука. - 2007. - 124с.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литературы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7650" name="Picture 2" descr="http://5informatika.net/datas/informatika/Printsipy-televidenija/0011-011-Spasibo-za-vnimanie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16326" b="16326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42910" y="64291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Целью данной работы: анализ наблюдения, как метода психологического исследования.</a:t>
            </a:r>
          </a:p>
          <a:p>
            <a:r>
              <a:rPr lang="ru-RU" dirty="0" smtClean="0"/>
              <a:t>Задачи данной работы:</a:t>
            </a:r>
          </a:p>
          <a:p>
            <a:pPr>
              <a:buNone/>
            </a:pPr>
            <a:r>
              <a:rPr lang="ru-RU" dirty="0" smtClean="0"/>
              <a:t>- раскрыть суть метода наблюдения и область его применения;</a:t>
            </a:r>
          </a:p>
          <a:p>
            <a:pPr>
              <a:buNone/>
            </a:pPr>
            <a:r>
              <a:rPr lang="ru-RU" dirty="0" smtClean="0"/>
              <a:t>- привести классификацию видов наблюдения;</a:t>
            </a:r>
          </a:p>
          <a:p>
            <a:pPr>
              <a:buNone/>
            </a:pPr>
            <a:r>
              <a:rPr lang="ru-RU" dirty="0" smtClean="0"/>
              <a:t>- описать основные характеристики метода наблюдения в психологическом исследовании.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Наблюдение - древнейший метод познания.</a:t>
            </a:r>
          </a:p>
          <a:p>
            <a:r>
              <a:rPr lang="ru-RU" dirty="0" smtClean="0"/>
              <a:t>Наблюдение - это самый простой и наиболее распространенный из всех объективных методов в психологии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Наблюдение как метод сбора научной информации - это всегда направленное, систематическое, непосредственное прослеживание и фиксирование значимых социальных явлений, процессов, событий. Оно служит определенным познавательным целям и может быть подвергнуто контролю и проверке.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1. Метод психологического наблюдения и область его применения</a:t>
            </a: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500042"/>
            <a:ext cx="3314700" cy="4562476"/>
          </a:xfrm>
          <a:prstGeom prst="rect">
            <a:avLst/>
          </a:prstGeom>
          <a:noFill/>
        </p:spPr>
      </p:pic>
      <p:pic>
        <p:nvPicPr>
          <p:cNvPr id="1028" name="Picture 4" descr="Картинки по запросу некрасов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571480"/>
            <a:ext cx="3578758" cy="442915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500166" y="5357826"/>
            <a:ext cx="1947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В. Г. Белинский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143636" y="5286388"/>
            <a:ext cx="1885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Н. А. Некрасов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Наличие четкой целевой установки</a:t>
            </a:r>
          </a:p>
          <a:p>
            <a:r>
              <a:rPr lang="ru-RU" dirty="0" smtClean="0"/>
              <a:t>План наблюдения, зафиксированный в схеме</a:t>
            </a:r>
          </a:p>
          <a:p>
            <a:r>
              <a:rPr lang="ru-RU" dirty="0" smtClean="0"/>
              <a:t>Объективность наблюдения зависит от его плановости и систематичности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Требования к научному наблюдению</a:t>
            </a:r>
            <a:endParaRPr lang="ru-RU" dirty="0"/>
          </a:p>
        </p:txBody>
      </p:sp>
      <p:pic>
        <p:nvPicPr>
          <p:cNvPr id="17410" name="Picture 2" descr="Картинки по запросу наблюд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7686" y="3714752"/>
            <a:ext cx="4214842" cy="26932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Выделение </a:t>
            </a:r>
            <a:r>
              <a:rPr lang="ru-RU" dirty="0" smtClean="0"/>
              <a:t>"единиц" позволяет: </a:t>
            </a:r>
            <a:endParaRPr lang="ru-RU" dirty="0" smtClean="0"/>
          </a:p>
          <a:p>
            <a:r>
              <a:rPr lang="ru-RU" dirty="0" smtClean="0"/>
              <a:t>ограничить </a:t>
            </a:r>
            <a:r>
              <a:rPr lang="ru-RU" dirty="0" smtClean="0"/>
              <a:t>процесс наблюдения определенными </a:t>
            </a:r>
            <a:r>
              <a:rPr lang="ru-RU" dirty="0" smtClean="0"/>
              <a:t>рамками</a:t>
            </a:r>
          </a:p>
          <a:p>
            <a:r>
              <a:rPr lang="ru-RU" dirty="0" smtClean="0"/>
              <a:t> </a:t>
            </a:r>
            <a:r>
              <a:rPr lang="ru-RU" dirty="0" smtClean="0"/>
              <a:t>выбрать определенный язык описания наблюдаемого, а также способ фиксации данных </a:t>
            </a:r>
            <a:r>
              <a:rPr lang="ru-RU" dirty="0" smtClean="0"/>
              <a:t>наблюдения</a:t>
            </a:r>
          </a:p>
          <a:p>
            <a:r>
              <a:rPr lang="ru-RU" dirty="0" smtClean="0"/>
              <a:t> </a:t>
            </a:r>
            <a:r>
              <a:rPr lang="ru-RU" dirty="0" smtClean="0"/>
              <a:t>систематизировать и контролировать включение в процесс получения эмпирических данных теоретического "взгляда" на изучаемое явление.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Классификация событий: единицы и категории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Первый</a:t>
            </a:r>
            <a:r>
              <a:rPr lang="ru-RU" b="1" dirty="0" smtClean="0"/>
              <a:t> </a:t>
            </a:r>
            <a:r>
              <a:rPr lang="ru-RU" dirty="0" smtClean="0"/>
              <a:t>- описание объекта в словаре "естественного" языка. </a:t>
            </a:r>
          </a:p>
          <a:p>
            <a:r>
              <a:rPr lang="ru-RU" dirty="0" smtClean="0"/>
              <a:t>Второй подход к описанию - это разработка систем условных названий, обозначений, искусственно созданных знаков, кодов.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Подходы к описанию наблюдаемых </a:t>
            </a:r>
            <a:r>
              <a:rPr lang="ru-RU" dirty="0" err="1" smtClean="0"/>
              <a:t>яввлений</a:t>
            </a:r>
            <a:endParaRPr lang="ru-RU" dirty="0"/>
          </a:p>
        </p:txBody>
      </p:sp>
      <p:pic>
        <p:nvPicPr>
          <p:cNvPr id="18434" name="Picture 2" descr="Картинки по запросу наблюдение психолог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3714752"/>
            <a:ext cx="3071834" cy="290117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643042" y="4572008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 smtClean="0"/>
              <a:t>Категории -</a:t>
            </a:r>
            <a:r>
              <a:rPr lang="ru-RU" i="1" dirty="0" smtClean="0"/>
              <a:t> </a:t>
            </a:r>
            <a:r>
              <a:rPr lang="ru-RU" i="1" dirty="0" smtClean="0"/>
              <a:t>такие единицы описания, которые получают свое понятийное значение только в определенной системе теоретических взглядов исследователя. </a:t>
            </a:r>
            <a:endParaRPr lang="ru-RU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психологическое </a:t>
            </a:r>
            <a:r>
              <a:rPr lang="ru-RU" dirty="0" err="1" smtClean="0"/>
              <a:t>шкалирование</a:t>
            </a:r>
            <a:r>
              <a:rPr lang="ru-RU" dirty="0" smtClean="0"/>
              <a:t>, используемое в основном в виде балльных оценок;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smtClean="0"/>
              <a:t>измерение времени, или хронометраж. Хронометраж лежит в основе применения так называемой методики временных промежутков.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0" dirty="0" smtClean="0"/>
              <a:t>Количественные оценки данных </a:t>
            </a:r>
            <a:r>
              <a:rPr lang="ru-RU" b="0" dirty="0" smtClean="0"/>
              <a:t>наблюдения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2376300"/>
          </a:xfrm>
        </p:spPr>
        <p:txBody>
          <a:bodyPr/>
          <a:lstStyle/>
          <a:p>
            <a:r>
              <a:rPr lang="ru-RU" dirty="0" smtClean="0"/>
              <a:t>Осуществляется </a:t>
            </a:r>
            <a:r>
              <a:rPr lang="ru-RU" dirty="0" smtClean="0"/>
              <a:t>одновременно с развитием изучаемых явлений, процессов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Наблюдение позволяет широко, многомерно охватить события, описать взаимодействие всех его участников.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 smtClean="0"/>
              <a:t>Достоинства и недостатки метода </a:t>
            </a:r>
            <a:r>
              <a:rPr lang="ru-RU" b="0" dirty="0" smtClean="0"/>
              <a:t>наблюдения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482" name="Picture 2" descr="Картинки по запросу +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4429132"/>
            <a:ext cx="2238375" cy="2200275"/>
          </a:xfrm>
          <a:prstGeom prst="rect">
            <a:avLst/>
          </a:prstGeom>
          <a:noFill/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357290" y="3357562"/>
            <a:ext cx="4572032" cy="2677656"/>
          </a:xfrm>
          <a:prstGeom prst="rect">
            <a:avLst/>
          </a:prstGeom>
          <a:solidFill>
            <a:schemeClr val="bg1"/>
          </a:solidFill>
          <a:ln w="9525">
            <a:solidFill>
              <a:srgbClr val="00B050"/>
            </a:solidFill>
            <a:miter lim="800000"/>
            <a:headEnd/>
            <a:tailEnd/>
          </a:ln>
          <a:effectLst>
            <a:glow rad="101600">
              <a:srgbClr val="92D050">
                <a:alpha val="40000"/>
              </a:srgbClr>
            </a:glo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 процедуре наблюдения предъявляются следующие требования: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а) определение задачи и цели (для чего? с какой целью?);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б) выбор объекта, предмета и ситуации (что наблюдать?);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в) выбор способа наблюдения, наименее влияющего на исследуемый объект и наиболее обеспечивающего сбор необходимой информации (как наблюдать?);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г) выбор способов регистрации наблюдаемого (как вести записи?);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 обработка и интерпретация полученной информации (каков результат?)</a:t>
            </a:r>
            <a:endParaRPr kumimoji="0" lang="ru-RU" sz="1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55</TotalTime>
  <Words>698</Words>
  <Application>Microsoft Office PowerPoint</Application>
  <PresentationFormat>Экран (4:3)</PresentationFormat>
  <Paragraphs>74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Открытая</vt:lpstr>
      <vt:lpstr>Слайд 1</vt:lpstr>
      <vt:lpstr>Слайд 2</vt:lpstr>
      <vt:lpstr>1. Метод психологического наблюдения и область его применения</vt:lpstr>
      <vt:lpstr>Слайд 4</vt:lpstr>
      <vt:lpstr>Требования к научному наблюдению</vt:lpstr>
      <vt:lpstr>Классификация событий: единицы и категории</vt:lpstr>
      <vt:lpstr>Подходы к описанию наблюдаемых яввлений</vt:lpstr>
      <vt:lpstr>Количественные оценки данных наблюдения </vt:lpstr>
      <vt:lpstr>Достоинства и недостатки метода наблюдения </vt:lpstr>
      <vt:lpstr>Слайд 10</vt:lpstr>
      <vt:lpstr>Слайд 11</vt:lpstr>
      <vt:lpstr>2. Классификация видов наблюдения </vt:lpstr>
      <vt:lpstr>3. Основные характеристики метода наблюдения в психологическом исследовании </vt:lpstr>
      <vt:lpstr>Заключение </vt:lpstr>
      <vt:lpstr>Список литературы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 И З А</dc:creator>
  <cp:lastModifiedBy>Л И З А</cp:lastModifiedBy>
  <cp:revision>5</cp:revision>
  <dcterms:created xsi:type="dcterms:W3CDTF">2016-12-22T15:25:49Z</dcterms:created>
  <dcterms:modified xsi:type="dcterms:W3CDTF">2016-12-22T17:22:27Z</dcterms:modified>
</cp:coreProperties>
</file>