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7" r:id="rId8"/>
    <p:sldId id="257" r:id="rId9"/>
    <p:sldId id="258" r:id="rId10"/>
    <p:sldId id="259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АППАРАТУРА ИСПОЛЬЗУЕМая ДЛЯ МЕЖЕВАНИЯ ЗЕМЕЛЬНЫХ УЧАСТКОВ.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5248672" cy="792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Выполнили: Горбунов Кирилл и Дмитрий Евсеев 32 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082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rill\Desktop\ts02_estacion_to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3" y="1340768"/>
            <a:ext cx="7658100" cy="47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71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Та20 Тахеометр использующийся по ГОСТу Р 51774-2001 для определения границ земельных участков.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40360"/>
          </a:xfrm>
        </p:spPr>
        <p:txBody>
          <a:bodyPr/>
          <a:lstStyle/>
          <a:p>
            <a:r>
              <a:rPr lang="ru-RU" dirty="0"/>
              <a:t>	технический	Измерение углов и расстояний в съемочных сетях. Топографическая съемка масштаба 1:10 000 и крупнее. Изыскательские землеустроительные и кадастровые работы. Геодезический контроль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923204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Использует в стандартной комплектации систему ГЛОНАСС</a:t>
            </a:r>
          </a:p>
          <a:p>
            <a:r>
              <a:rPr lang="ru-RU" dirty="0" smtClean="0"/>
              <a:t>Является основным прибором для измерения границ земельных участков кадастровыми инженерами в РФ.</a:t>
            </a:r>
          </a:p>
          <a:p>
            <a:r>
              <a:rPr lang="ru-RU" dirty="0" smtClean="0"/>
              <a:t>Произведён по </a:t>
            </a:r>
            <a:r>
              <a:rPr lang="ru-RU" dirty="0"/>
              <a:t>ГОСТу Р 51774-2001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настоящий момент модернизировался в 2014 году.</a:t>
            </a:r>
          </a:p>
          <a:p>
            <a:r>
              <a:rPr lang="ru-RU" dirty="0" smtClean="0"/>
              <a:t>Производитель</a:t>
            </a:r>
            <a:r>
              <a:rPr lang="ru-RU" dirty="0"/>
              <a:t>	ПО "Уральский оптико-механический завод" (УОМЗ), </a:t>
            </a:r>
            <a:r>
              <a:rPr lang="ru-RU" dirty="0" err="1"/>
              <a:t>г.Екатеринбург</a:t>
            </a:r>
            <a:r>
              <a:rPr lang="ru-RU" dirty="0"/>
              <a:t> </a:t>
            </a:r>
            <a:r>
              <a:rPr lang="ru-RU" dirty="0" smtClean="0"/>
              <a:t>Адрес 620100</a:t>
            </a:r>
            <a:r>
              <a:rPr lang="ru-RU" dirty="0"/>
              <a:t>, </a:t>
            </a:r>
            <a:r>
              <a:rPr lang="ru-RU" dirty="0" err="1"/>
              <a:t>ул.Восточная</a:t>
            </a:r>
            <a:r>
              <a:rPr lang="ru-RU" dirty="0"/>
              <a:t>, 33-б. </a:t>
            </a:r>
            <a:endParaRPr lang="ru-RU" dirty="0" smtClean="0"/>
          </a:p>
          <a:p>
            <a:r>
              <a:rPr lang="ru-RU" dirty="0" smtClean="0"/>
              <a:t>Есть экспортная версия Та20Э с системой </a:t>
            </a:r>
            <a:r>
              <a:rPr lang="en-US" dirty="0" smtClean="0"/>
              <a:t>GPS.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43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irill\Desktop\72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39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07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irill\Desktop\1378447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730"/>
            <a:ext cx="8183697" cy="58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481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/>
              <a:t>В </a:t>
            </a:r>
            <a:r>
              <a:rPr lang="ru-RU" b="1" dirty="0"/>
              <a:t>электронно-оптических</a:t>
            </a:r>
            <a:r>
              <a:rPr lang="ru-RU" dirty="0"/>
              <a:t> тахеометрах расстояния измеряются по разности фаз испускаемого и отражённого луча (фазовый метод), а иногда (в некоторых современных моделях) — по времени прохождения луча лазера до отражателя и обратно (импульсный метод). Точность измерения зависит от технических возможностей модели тахеометра, а также от многих внешних параметров: температуры, давления, влажности и т. 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53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Диапазон измерения расстояний тахеометром зависит также от режима работы тахеометра: </a:t>
            </a:r>
            <a:r>
              <a:rPr lang="ru-RU" i="1" dirty="0"/>
              <a:t>отражательный</a:t>
            </a:r>
            <a:r>
              <a:rPr lang="ru-RU" dirty="0"/>
              <a:t> или </a:t>
            </a:r>
            <a:r>
              <a:rPr lang="ru-RU" i="1" dirty="0" err="1"/>
              <a:t>безотражательный</a:t>
            </a:r>
            <a:r>
              <a:rPr lang="ru-RU" dirty="0"/>
              <a:t>. Дальность измерений при </a:t>
            </a:r>
            <a:r>
              <a:rPr lang="ru-RU" dirty="0" err="1"/>
              <a:t>безотражательном</a:t>
            </a:r>
            <a:r>
              <a:rPr lang="ru-RU" dirty="0"/>
              <a:t> режиме напрямую зависит от отражающих свойств поверхности, на которую производится измерение. Дальность измерений на светлую гладкую поверхность (штукатурка, кафельная плитка и пр.) в несколько раз превышает максимально возможное расстояние, измеренное на тёмную поверхность. Максимальная дальность линейных измерений для режима с отражателем (призмой) — до 5 километров (при нескольких призмах — ещё дальше); для </a:t>
            </a:r>
            <a:r>
              <a:rPr lang="ru-RU" dirty="0" err="1"/>
              <a:t>безотражательного</a:t>
            </a:r>
            <a:r>
              <a:rPr lang="ru-RU" dirty="0"/>
              <a:t> режима — до 1 километра. Модели тахеометров, которые имеют </a:t>
            </a:r>
            <a:r>
              <a:rPr lang="ru-RU" dirty="0" err="1"/>
              <a:t>безотражательный</a:t>
            </a:r>
            <a:r>
              <a:rPr lang="ru-RU" dirty="0"/>
              <a:t> режим, могут измерять расстояния практически до любой поверхности, однако следует с осторожностью относиться к результатам измерений, проводимых сквозь ветки, листья и подобные преграды, поскольку неизвестно, от чего именно отразится луч, и, соответственно, расстояние до чего он измерит.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393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Точность измерений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Теодолит обладал погрешностью в 5 м от стандартно заданных значений, но современные тахеометры обладают очень высокой точностью: с системой </a:t>
            </a:r>
            <a:r>
              <a:rPr lang="en-US" dirty="0"/>
              <a:t> </a:t>
            </a:r>
            <a:r>
              <a:rPr lang="en-US" dirty="0" smtClean="0"/>
              <a:t>GPS</a:t>
            </a:r>
            <a:r>
              <a:rPr lang="ru-RU" dirty="0" smtClean="0"/>
              <a:t> максимальная</a:t>
            </a:r>
            <a:r>
              <a:rPr lang="en-US" dirty="0" smtClean="0"/>
              <a:t> </a:t>
            </a:r>
            <a:r>
              <a:rPr lang="ru-RU" dirty="0" smtClean="0"/>
              <a:t>погрешность составляет 1,5 м, но  по сравнению с Российским ГЛОНАСС у которого максимальная погрешность составляет 0,5м </a:t>
            </a:r>
            <a:r>
              <a:rPr lang="en-US" dirty="0" smtClean="0"/>
              <a:t>GPS </a:t>
            </a:r>
            <a:r>
              <a:rPr lang="ru-RU" dirty="0" smtClean="0"/>
              <a:t>очень не точен только, с последними обновлениями </a:t>
            </a:r>
            <a:r>
              <a:rPr lang="en-US" dirty="0" smtClean="0"/>
              <a:t>GPS </a:t>
            </a:r>
            <a:r>
              <a:rPr lang="ru-RU" dirty="0" smtClean="0"/>
              <a:t>добился результата в 0,7м.Данная погрешность прослеживается на огромных расстояниях, таких как в 1000 км на пересечённой местности и 100 км в городских условиях.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778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Приказ Министерства экономического развития Российской Федерации от 17 августа 2012 г. N 518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Данный приказ регулирует </a:t>
            </a:r>
            <a:r>
              <a:rPr lang="ru-RU" dirty="0"/>
              <a:t>допустимые значения </a:t>
            </a:r>
            <a:r>
              <a:rPr lang="ru-RU" dirty="0" smtClean="0"/>
              <a:t>точности при определение земельных участков.</a:t>
            </a:r>
          </a:p>
          <a:p>
            <a:r>
              <a:rPr lang="ru-RU" dirty="0"/>
              <a:t>-для земельных участков в городе максимальная погрешность составляет 0,1 м;</a:t>
            </a:r>
          </a:p>
          <a:p>
            <a:r>
              <a:rPr lang="ru-RU" dirty="0"/>
              <a:t>-для участков под дачу, гараж, коттедж или дом, сад, огород и личное подсобное хозяйство — 0,2м.</a:t>
            </a:r>
          </a:p>
          <a:p>
            <a:r>
              <a:rPr lang="ru-RU" dirty="0"/>
              <a:t>-а вот для земель сельскохозяйственного значения — целых 2,5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85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точность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межевании, равно как и при выносе границ земельного участка, кадастровые инженеры определяют местоположение межевых точек вне зависимости от их категории. То есть используя современные приборы и методы, грамотные специалисты добиваются погрешности 0.05 м в плане относительно пунктов ГГС.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72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Теодолит</a:t>
            </a:r>
            <a:endParaRPr lang="ru-RU" dirty="0"/>
          </a:p>
        </p:txBody>
      </p:sp>
      <p:pic>
        <p:nvPicPr>
          <p:cNvPr id="2050" name="Picture 2" descr="C:\Users\Kirill\Desktop\image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4" y="1628800"/>
            <a:ext cx="6862642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6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132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Теодоли́т</a:t>
            </a:r>
            <a:r>
              <a:rPr lang="ru-RU" dirty="0"/>
              <a:t> — измерительный прибор для измерения горизонтальных и вертикальных углов при топографических съёмках, геодезических и маркшейдерских работах, в строительстве и т. п. Основной рабочей мерой в теодолите являются лимбы с градусными и минутными делениями (горизонтальный и вертикальный). Теодолит может быть использован для измерения расстояний нитяным </a:t>
            </a:r>
            <a:r>
              <a:rPr lang="ru-RU" dirty="0" smtClean="0"/>
              <a:t>дальномером и </a:t>
            </a:r>
            <a:r>
              <a:rPr lang="ru-RU" dirty="0"/>
              <a:t>для определения магнитных азимутов с помощью буссоли.</a:t>
            </a:r>
          </a:p>
          <a:p>
            <a:r>
              <a:rPr lang="ru-RU" dirty="0"/>
              <a:t>Альтернативным развитием конструкции теодолита является </a:t>
            </a:r>
            <a:r>
              <a:rPr lang="ru-RU" dirty="0" err="1"/>
              <a:t>гиротеодолит</a:t>
            </a:r>
            <a:r>
              <a:rPr lang="ru-RU" dirty="0"/>
              <a:t>, кинотеодолит и тахеометр.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96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Устройство теодолита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Autofit/>
          </a:bodyPr>
          <a:lstStyle/>
          <a:p>
            <a:r>
              <a:rPr lang="ru-RU" sz="1400" dirty="0"/>
              <a:t>Конструктивно теодолит состоит из следующих основных узлов:</a:t>
            </a:r>
          </a:p>
          <a:p>
            <a:r>
              <a:rPr lang="ru-RU" sz="1400" dirty="0"/>
              <a:t>Корпус с горизонтальным и вертикальным отсчётными кругами, и др. технологическими узлами;</a:t>
            </a:r>
          </a:p>
          <a:p>
            <a:r>
              <a:rPr lang="ru-RU" sz="1400" dirty="0"/>
              <a:t>Подставка (иногда употребляют термин «</a:t>
            </a:r>
            <a:r>
              <a:rPr lang="ru-RU" sz="1400" dirty="0" err="1"/>
              <a:t>трегер</a:t>
            </a:r>
            <a:r>
              <a:rPr lang="ru-RU" sz="1400" dirty="0"/>
              <a:t>») с тремя подъёмными винтами и круглым уровнем (для </a:t>
            </a:r>
            <a:r>
              <a:rPr lang="ru-RU" sz="1400" dirty="0" err="1"/>
              <a:t>горизонтирования</a:t>
            </a:r>
            <a:r>
              <a:rPr lang="ru-RU" sz="1400" dirty="0"/>
              <a:t> теодолита);</a:t>
            </a:r>
          </a:p>
          <a:p>
            <a:r>
              <a:rPr lang="ru-RU" sz="1400" dirty="0"/>
              <a:t>Зрительная труба;</a:t>
            </a:r>
          </a:p>
          <a:p>
            <a:r>
              <a:rPr lang="ru-RU" sz="1400" dirty="0"/>
              <a:t>Наводящие и закрепительные винты для наведения и фиксации зрительной трубы на объекте наблюдения;</a:t>
            </a:r>
          </a:p>
          <a:p>
            <a:r>
              <a:rPr lang="ru-RU" sz="1400" dirty="0"/>
              <a:t>Цилиндрический уровень;</a:t>
            </a:r>
          </a:p>
          <a:p>
            <a:r>
              <a:rPr lang="ru-RU" sz="1400" dirty="0"/>
              <a:t>Оптический </a:t>
            </a:r>
            <a:r>
              <a:rPr lang="ru-RU" sz="1400" dirty="0" err="1"/>
              <a:t>центрир</a:t>
            </a:r>
            <a:r>
              <a:rPr lang="ru-RU" sz="1400" dirty="0"/>
              <a:t> (отвес) для точного центрирования над точкой;</a:t>
            </a:r>
          </a:p>
          <a:p>
            <a:r>
              <a:rPr lang="ru-RU" sz="1400" dirty="0"/>
              <a:t>Отсчётный микроскоп для снятия отсчётов.</a:t>
            </a:r>
          </a:p>
          <a:p>
            <a:r>
              <a:rPr lang="ru-RU" sz="1400" dirty="0"/>
              <a:t>Принцип действия теодолита</a:t>
            </a:r>
          </a:p>
          <a:p>
            <a:r>
              <a:rPr lang="ru-RU" sz="1400" b="1" dirty="0"/>
              <a:t>Горизонтальный круг </a:t>
            </a:r>
            <a:r>
              <a:rPr lang="ru-RU" sz="1400" b="1" dirty="0" smtClean="0"/>
              <a:t>теодолита</a:t>
            </a:r>
            <a:endParaRPr lang="ru-RU" sz="1400" b="1" dirty="0"/>
          </a:p>
          <a:p>
            <a:r>
              <a:rPr lang="ru-RU" sz="1400" dirty="0"/>
              <a:t>Горизонтальный круг теодолита предназначен для измерения горизонтальных углов и состоит из лимба и алидады.</a:t>
            </a:r>
          </a:p>
          <a:p>
            <a:r>
              <a:rPr lang="ru-RU" sz="1400" dirty="0"/>
              <a:t>Лимб представляет собой стеклянное кольцо, на скошенном крае которого нанесены равные деления с помощью автоматической делительной машины.</a:t>
            </a:r>
          </a:p>
          <a:p>
            <a:r>
              <a:rPr lang="ru-RU" sz="1400" dirty="0"/>
              <a:t>Цена деления лимба (величина дуги между двумя соседними штрихами) определяется по оцифровке градусных (реже градовых) штрихов. Оцифровка лимбов производится по часовой стрелке от 0 до 360 градусов (0 — 400 гон).</a:t>
            </a:r>
          </a:p>
          <a:p>
            <a:r>
              <a:rPr lang="ru-RU" sz="1400" dirty="0"/>
              <a:t>Роль алидады выполняют специальные оптические системы — отсчётные устройства. Алидада вращается вокруг своей оси относительно неподвижного лимба вместе с верхней частью прибора; при этом отсчёт по горизонтальному кругу изменяется. Если закрепить зажимной винт и открепить лимб, то алидада будет вращаться вместе с лимбом и отсчёт изменяться не будет.</a:t>
            </a:r>
          </a:p>
          <a:p>
            <a:r>
              <a:rPr lang="ru-RU" sz="1400" dirty="0"/>
              <a:t>Лимб закрывается металлическим кожухом, предохраняющим его от повреждений, влаги и пыли.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592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с теодолитом</a:t>
            </a:r>
            <a:endParaRPr lang="ru-RU" dirty="0"/>
          </a:p>
        </p:txBody>
      </p:sp>
      <p:pic>
        <p:nvPicPr>
          <p:cNvPr id="5122" name="Picture 2" descr="C:\Users\Kirill\Desktop\img1209041046318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3" y="1412776"/>
            <a:ext cx="732472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456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Теодолит середины 20 века</a:t>
            </a:r>
            <a:endParaRPr lang="ru-RU" dirty="0"/>
          </a:p>
        </p:txBody>
      </p:sp>
      <p:pic>
        <p:nvPicPr>
          <p:cNvPr id="4098" name="Picture 2" descr="C:\Users\Kirill\Desktop\Kern_Theodolit_DKM2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741682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88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Тахеометр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5040560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ru-RU" b="1" dirty="0"/>
              <a:t>Тахеометр</a:t>
            </a:r>
            <a:r>
              <a:rPr lang="ru-RU" dirty="0"/>
              <a:t> (от др.-греч. τα</a:t>
            </a:r>
            <a:r>
              <a:rPr lang="ru-RU" dirty="0" err="1"/>
              <a:t>χύς</a:t>
            </a:r>
            <a:r>
              <a:rPr lang="ru-RU" dirty="0"/>
              <a:t>, род. </a:t>
            </a:r>
            <a:r>
              <a:rPr lang="ru-RU" dirty="0" err="1"/>
              <a:t>пад</a:t>
            </a:r>
            <a:r>
              <a:rPr lang="ru-RU" dirty="0"/>
              <a:t>. τα</a:t>
            </a:r>
            <a:r>
              <a:rPr lang="ru-RU" dirty="0" err="1"/>
              <a:t>χέος</a:t>
            </a:r>
            <a:r>
              <a:rPr lang="ru-RU" dirty="0"/>
              <a:t> — «быстрый») — геодезический инструмент для измерения расстояний, горизонтальных и вертикальных углов. Относится к классу </a:t>
            </a:r>
            <a:r>
              <a:rPr lang="ru-RU" dirty="0" err="1"/>
              <a:t>неповторительных</a:t>
            </a:r>
            <a:r>
              <a:rPr lang="ru-RU" dirty="0"/>
              <a:t> теодолитов, используется для определения координат и высот точек местности при топографической съёмке местности, при разбивочных работах, выносе на местность высот и координат проектных точек, прямых и обратных засечек, тригонометрического нивелирования и т. 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612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Электронный </a:t>
            </a:r>
            <a:r>
              <a:rPr lang="ru-RU" dirty="0"/>
              <a:t>Тахеометр </a:t>
            </a:r>
            <a:r>
              <a:rPr lang="ru-RU" dirty="0" smtClean="0"/>
              <a:t>TS02</a:t>
            </a:r>
            <a:r>
              <a:rPr lang="en-US" dirty="0" smtClean="0"/>
              <a:t>GR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популярное устройство которое используется для определения границ земельных участков.</a:t>
            </a:r>
          </a:p>
          <a:p>
            <a:r>
              <a:rPr lang="ru-RU" dirty="0" smtClean="0"/>
              <a:t>Первый из Тахеометров который использует систему ГЛОНАСС.</a:t>
            </a:r>
          </a:p>
          <a:p>
            <a:r>
              <a:rPr lang="ru-RU" dirty="0" smtClean="0"/>
              <a:t>Производитель:</a:t>
            </a:r>
            <a:r>
              <a:rPr lang="de-DE" dirty="0"/>
              <a:t> Leica Geosystems AG </a:t>
            </a:r>
            <a:r>
              <a:rPr lang="de-DE" dirty="0" err="1"/>
              <a:t>Хеербругг</a:t>
            </a:r>
            <a:r>
              <a:rPr lang="de-DE" dirty="0"/>
              <a:t>, </a:t>
            </a:r>
            <a:r>
              <a:rPr lang="de-DE" dirty="0" err="1" smtClean="0"/>
              <a:t>Швейцария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8360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назначения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Идеальный электронный тахеометр для решения стандартных задач съемки. Разработан специально для работ, где требуется </a:t>
            </a:r>
            <a:r>
              <a:rPr lang="ru-RU" dirty="0" smtClean="0"/>
              <a:t>высокая </a:t>
            </a:r>
            <a:r>
              <a:rPr lang="ru-RU" dirty="0"/>
              <a:t>точность измерений. Поставляется в комплекте со стандартным набором прикладных программ, достаточных для повседневной работы. Для большего удобства рекомендуется заказывать опцию интерфейса с беспроводной связью </a:t>
            </a:r>
            <a:r>
              <a:rPr lang="ru-RU" dirty="0" err="1"/>
              <a:t>Bluetooth</a:t>
            </a:r>
            <a:r>
              <a:rPr lang="ru-RU" dirty="0"/>
              <a:t>® для обеспечения беспроводного обмена данными с любым внешним накопителем, а также использовать Программное Обеспечение, которое наибольше отвечает Вашим задачам и </a:t>
            </a:r>
            <a:r>
              <a:rPr lang="ru-RU" dirty="0" smtClean="0"/>
              <a:t>знаниям. Существует в нескольких вариациях </a:t>
            </a:r>
            <a:r>
              <a:rPr lang="en-US" dirty="0" smtClean="0"/>
              <a:t>TS02G (GPS) TS02GR (</a:t>
            </a:r>
            <a:r>
              <a:rPr lang="ru-RU" dirty="0" smtClean="0"/>
              <a:t>ГЛОНАСС).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433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391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АППАРАТУРА ИСПОЛЬЗУЕМая ДЛЯ МЕЖЕВАНИЯ ЗЕМЕЛЬНЫХ УЧАСТКОВ.</vt:lpstr>
      <vt:lpstr>Теодолит</vt:lpstr>
      <vt:lpstr>Презентация PowerPoint</vt:lpstr>
      <vt:lpstr>Устройство теодолита </vt:lpstr>
      <vt:lpstr>Пример работы с теодолитом</vt:lpstr>
      <vt:lpstr>Теодолит середины 20 века</vt:lpstr>
      <vt:lpstr>Тахеометр</vt:lpstr>
      <vt:lpstr>Электронный Тахеометр TS02GR</vt:lpstr>
      <vt:lpstr>Основные назначения работы</vt:lpstr>
      <vt:lpstr>Презентация PowerPoint</vt:lpstr>
      <vt:lpstr>Та20 Тахеометр использующийся по ГОСТу Р 51774-2001 для определения границ земельных участков. </vt:lpstr>
      <vt:lpstr>Та20</vt:lpstr>
      <vt:lpstr>Презентация PowerPoint</vt:lpstr>
      <vt:lpstr>Презентация PowerPoint</vt:lpstr>
      <vt:lpstr>Принцип работы</vt:lpstr>
      <vt:lpstr>Презентация PowerPoint</vt:lpstr>
      <vt:lpstr>Точность измерений </vt:lpstr>
      <vt:lpstr>Приказ Министерства экономического развития Российской Федерации от 17 августа 2012 г. N 518</vt:lpstr>
      <vt:lpstr>Практическая точность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АППАРАТУРА И ПРОГРАММЫ ИСПОЛЬЗУЕМЫЕ ДЛЯ МЕЖЕВАНИЯ ЗЕМЕЛЬНЫХ УЧАСТКОВ.</dc:title>
  <dc:creator>Kirill</dc:creator>
  <cp:lastModifiedBy>Kirill</cp:lastModifiedBy>
  <cp:revision>9</cp:revision>
  <dcterms:created xsi:type="dcterms:W3CDTF">2016-12-22T14:35:28Z</dcterms:created>
  <dcterms:modified xsi:type="dcterms:W3CDTF">2016-12-22T16:35:28Z</dcterms:modified>
</cp:coreProperties>
</file>