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1" r:id="rId3"/>
    <p:sldId id="270" r:id="rId4"/>
    <p:sldId id="259" r:id="rId5"/>
    <p:sldId id="266" r:id="rId6"/>
    <p:sldId id="269" r:id="rId7"/>
    <p:sldId id="264" r:id="rId8"/>
    <p:sldId id="268" r:id="rId9"/>
    <p:sldId id="265" r:id="rId10"/>
    <p:sldId id="261" r:id="rId11"/>
    <p:sldId id="262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2" autoAdjust="0"/>
    <p:restoredTop sz="94660"/>
  </p:normalViewPr>
  <p:slideViewPr>
    <p:cSldViewPr>
      <p:cViewPr varScale="1">
        <p:scale>
          <a:sx n="69" d="100"/>
          <a:sy n="69" d="100"/>
        </p:scale>
        <p:origin x="-16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4;&#1077;&#1088;.do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48" y="260648"/>
            <a:ext cx="7772400" cy="7200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Положения </a:t>
            </a:r>
            <a:r>
              <a:rPr lang="ru-RU" sz="3200" dirty="0">
                <a:solidFill>
                  <a:schemeClr val="bg1"/>
                </a:solidFill>
              </a:rPr>
              <a:t>о договорной работе в </a:t>
            </a:r>
            <a:r>
              <a:rPr lang="ru-RU" sz="3200" dirty="0" smtClean="0">
                <a:solidFill>
                  <a:schemeClr val="bg1"/>
                </a:solidFill>
              </a:rPr>
              <a:t>организации.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Kirill\Desktop\office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18037"/>
            <a:ext cx="6948264" cy="46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232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Контрагенты.</a:t>
            </a:r>
            <a:endParaRPr lang="ru-RU" dirty="0"/>
          </a:p>
        </p:txBody>
      </p:sp>
      <p:pic>
        <p:nvPicPr>
          <p:cNvPr id="1026" name="Picture 2" descr="C:\Users\Kirill\Desktop\kontragenty-predpriyatiya-e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20961" cy="453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45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Контрагентом является одна из основных сторон договора, которая принимает на себя обязательства согласно подписанному договору. Каждая сторона, подписавшая документ, считается контрагентом по отношению друг к другу.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Такие партнеры в дальнейшем будут связаны конкретными обязательствами друг с другом. В качестве контрагентов могут выступать юридические или физические лица, организации, предприятия. Более того, контрагентом может выступать некий подрядчик (юридическое или физическое лицо), который получает вознаграждение за свою работу и обязуется выполнять все требования заказчика. Контрагентами предприятия выступают как раз подобные подрядчики. Именно они подписывают документы с другими компаниями, и выступают в качестве доверенного лица.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02047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781800" cy="1600200"/>
          </a:xfrm>
        </p:spPr>
        <p:txBody>
          <a:bodyPr/>
          <a:lstStyle/>
          <a:p>
            <a:pPr algn="ctr"/>
            <a:r>
              <a:rPr lang="ru-RU" dirty="0" smtClean="0"/>
              <a:t>Группа 4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075240" cy="4425355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 smtClean="0"/>
              <a:t>Выполнили: Горбунов Кирилл 32 </a:t>
            </a:r>
            <a:r>
              <a:rPr lang="ru-RU" dirty="0" err="1" smtClean="0"/>
              <a:t>гр</a:t>
            </a:r>
            <a:endParaRPr lang="ru-RU" dirty="0" smtClean="0"/>
          </a:p>
          <a:p>
            <a:pPr marL="0" indent="0" algn="r">
              <a:buNone/>
            </a:pPr>
            <a:r>
              <a:rPr lang="ru-RU" dirty="0" err="1" smtClean="0"/>
              <a:t>Тамасханов</a:t>
            </a:r>
            <a:r>
              <a:rPr lang="ru-RU" dirty="0" smtClean="0"/>
              <a:t> Магомед 35 гр.</a:t>
            </a:r>
          </a:p>
          <a:p>
            <a:pPr marL="0" indent="0" algn="r">
              <a:buNone/>
            </a:pPr>
            <a:r>
              <a:rPr lang="ru-RU" dirty="0" err="1" smtClean="0"/>
              <a:t>Сугян</a:t>
            </a:r>
            <a:r>
              <a:rPr lang="ru-RU" dirty="0" smtClean="0"/>
              <a:t> Альберт 35 гр.</a:t>
            </a:r>
          </a:p>
          <a:p>
            <a:pPr marL="0" indent="0" algn="r">
              <a:buNone/>
            </a:pPr>
            <a:r>
              <a:rPr lang="ru-RU" dirty="0" smtClean="0"/>
              <a:t>05.03.2017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616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Разделы локального акта.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543800" cy="3886200"/>
          </a:xfrm>
        </p:spPr>
        <p:txBody>
          <a:bodyPr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Локальный акт имеет несколько разделов:</a:t>
            </a:r>
          </a:p>
          <a:p>
            <a:pPr marL="0" indent="0" algn="just">
              <a:buNone/>
            </a:pPr>
            <a:r>
              <a:rPr lang="ru-RU" b="1" i="1" dirty="0"/>
              <a:t>1. Общие положения</a:t>
            </a:r>
            <a:endParaRPr lang="ru-RU" dirty="0"/>
          </a:p>
          <a:p>
            <a:pPr marL="0" indent="0" algn="just">
              <a:buNone/>
            </a:pPr>
            <a:r>
              <a:rPr lang="ru-RU" b="1" i="1" dirty="0"/>
              <a:t>2. Подготовка проекта договора</a:t>
            </a:r>
            <a:endParaRPr lang="ru-RU" dirty="0"/>
          </a:p>
          <a:p>
            <a:pPr marL="0" indent="0" algn="just">
              <a:buNone/>
            </a:pPr>
            <a:r>
              <a:rPr lang="ru-RU" b="1" i="1" dirty="0"/>
              <a:t>3. Согласование проекта </a:t>
            </a:r>
            <a:r>
              <a:rPr lang="ru-RU" b="1" i="1" dirty="0" smtClean="0"/>
              <a:t>договора</a:t>
            </a:r>
          </a:p>
          <a:p>
            <a:pPr marL="0" indent="0" algn="just">
              <a:buNone/>
            </a:pPr>
            <a:r>
              <a:rPr lang="ru-RU" b="1" i="1" dirty="0"/>
              <a:t>4. Визирование </a:t>
            </a:r>
            <a:r>
              <a:rPr lang="ru-RU" b="1" i="1" dirty="0" smtClean="0"/>
              <a:t>договора</a:t>
            </a:r>
          </a:p>
          <a:p>
            <a:pPr marL="0" indent="0" algn="just">
              <a:buNone/>
            </a:pPr>
            <a:r>
              <a:rPr lang="ru-RU" b="1" i="1" dirty="0"/>
              <a:t>5. Подписание договора, его регистрация и хранение</a:t>
            </a:r>
            <a:endParaRPr lang="ru-RU" dirty="0"/>
          </a:p>
          <a:p>
            <a:pPr marL="0" indent="0" algn="just">
              <a:buNone/>
            </a:pPr>
            <a:r>
              <a:rPr lang="ru-RU" b="1" i="1" dirty="0"/>
              <a:t>6. Заключение договоров на торгах</a:t>
            </a:r>
            <a:endParaRPr lang="ru-RU" dirty="0"/>
          </a:p>
          <a:p>
            <a:pPr marL="0" indent="0" algn="just">
              <a:buNone/>
            </a:pPr>
            <a:r>
              <a:rPr lang="ru-RU" b="1" i="1" dirty="0"/>
              <a:t>7. Проведение переговоров</a:t>
            </a:r>
            <a:endParaRPr lang="ru-RU" dirty="0"/>
          </a:p>
          <a:p>
            <a:pPr marL="0" indent="0" algn="just">
              <a:buNone/>
            </a:pPr>
            <a:r>
              <a:rPr lang="ru-RU" b="1" i="1" dirty="0"/>
              <a:t>8. Прием исполненных обязательств по </a:t>
            </a:r>
            <a:r>
              <a:rPr lang="ru-RU" b="1" i="1" dirty="0" smtClean="0"/>
              <a:t>договору</a:t>
            </a:r>
          </a:p>
          <a:p>
            <a:pPr marL="0" indent="0" algn="just">
              <a:buNone/>
            </a:pPr>
            <a:r>
              <a:rPr lang="ru-RU" b="1" i="1" dirty="0"/>
              <a:t>9. Контроль за исполнением </a:t>
            </a:r>
            <a:r>
              <a:rPr lang="ru-RU" b="1" i="1" dirty="0" smtClean="0"/>
              <a:t>договора</a:t>
            </a:r>
          </a:p>
          <a:p>
            <a:pPr marL="0" indent="0" algn="just">
              <a:buNone/>
            </a:pPr>
            <a:r>
              <a:rPr lang="ru-RU" b="1" i="1" dirty="0"/>
              <a:t>10. Организация договорной работы в филиалах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24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 локального акта.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15616" y="2132856"/>
            <a:ext cx="5832648" cy="936104"/>
          </a:xfrm>
        </p:spPr>
        <p:txBody>
          <a:bodyPr/>
          <a:lstStyle/>
          <a:p>
            <a:r>
              <a:rPr lang="ru-RU" dirty="0" smtClean="0">
                <a:hlinkClick r:id="rId2" action="ppaction://hlinkfile"/>
              </a:rPr>
              <a:t>Пример.</a:t>
            </a:r>
            <a:r>
              <a:rPr lang="en-US" dirty="0" smtClean="0">
                <a:hlinkClick r:id="rId2" action="ppaction://hlinkfile"/>
              </a:rPr>
              <a:t>doc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94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Вопросы решаемые </a:t>
            </a:r>
            <a:r>
              <a:rPr lang="ru-RU" sz="3200" dirty="0"/>
              <a:t>в процессе заключения и исполнения </a:t>
            </a:r>
            <a:r>
              <a:rPr lang="ru-RU" sz="3200" dirty="0" smtClean="0"/>
              <a:t>договоров.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381947"/>
          </a:xfrm>
        </p:spPr>
        <p:txBody>
          <a:bodyPr/>
          <a:lstStyle/>
          <a:p>
            <a:r>
              <a:rPr lang="ru-RU" dirty="0"/>
              <a:t>1) подготовка к заключению договоров, которая включает следующие основные этапы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преддоговорные </a:t>
            </a:r>
            <a:r>
              <a:rPr lang="ru-RU" dirty="0"/>
              <a:t>контакты с возможными </a:t>
            </a:r>
            <a:r>
              <a:rPr lang="ru-RU" dirty="0" smtClean="0"/>
              <a:t>контрагентами,</a:t>
            </a:r>
          </a:p>
          <a:p>
            <a:r>
              <a:rPr lang="ru-RU" dirty="0" smtClean="0"/>
              <a:t>разработку </a:t>
            </a:r>
            <a:r>
              <a:rPr lang="ru-RU" dirty="0"/>
              <a:t>основных условий (подписание предварительных договоров — соглашений о намерениях</a:t>
            </a:r>
            <a:r>
              <a:rPr lang="ru-RU" dirty="0" smtClean="0"/>
              <a:t>),</a:t>
            </a:r>
          </a:p>
          <a:p>
            <a:r>
              <a:rPr lang="ru-RU" dirty="0"/>
              <a:t>подготовку бланков договорной документации;</a:t>
            </a:r>
          </a:p>
          <a:p>
            <a:r>
              <a:rPr lang="ru-RU" dirty="0"/>
              <a:t>составление плана договорной кампании (при большом количестве потенциальных контрагентов);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586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Kirill\Desktop\20111012i133033_48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4"/>
            <a:ext cx="889247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60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 </a:t>
            </a:r>
            <a:r>
              <a:rPr lang="ru-RU" dirty="0"/>
              <a:t>договорной </a:t>
            </a:r>
            <a:r>
              <a:rPr lang="ru-RU" dirty="0" smtClean="0"/>
              <a:t>работы.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543800" cy="3886200"/>
          </a:xfrm>
        </p:spPr>
        <p:txBody>
          <a:bodyPr/>
          <a:lstStyle/>
          <a:p>
            <a:r>
              <a:rPr lang="ru-RU" dirty="0"/>
              <a:t>Целью договорной работы является снижение рисков предприятия, минимизация временных затрат на согласование документации. Кроме этого, грамотно проведенная договорная работа обеспечивает безопасность компании в правовом отношении во время проведения сделок разного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31294612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6781800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Э</a:t>
            </a:r>
            <a:r>
              <a:rPr lang="ru-RU" dirty="0" smtClean="0"/>
              <a:t>тапы </a:t>
            </a:r>
            <a:r>
              <a:rPr lang="ru-RU" dirty="0"/>
              <a:t>договорной работы в </a:t>
            </a:r>
            <a:r>
              <a:rPr lang="ru-RU" dirty="0" smtClean="0"/>
              <a:t>организации.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1988840"/>
            <a:ext cx="7543800" cy="3886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Договорная работа ведется в соответствии с требованиями </a:t>
            </a:r>
            <a:r>
              <a:rPr lang="ru-RU" dirty="0" err="1"/>
              <a:t>этапности</a:t>
            </a:r>
            <a:r>
              <a:rPr lang="ru-RU" dirty="0"/>
              <a:t>. Выделяют три этапа договорной работы:</a:t>
            </a:r>
          </a:p>
          <a:p>
            <a:r>
              <a:rPr lang="ru-RU" dirty="0"/>
              <a:t>подготовка проекта — с учетом особенностей сделки составляется договор, выставляется дата его заключения, присваивается номер;</a:t>
            </a:r>
          </a:p>
          <a:p>
            <a:r>
              <a:rPr lang="ru-RU" dirty="0"/>
              <a:t>согласование договора — все важные отделы предприятия должны принять участие в согласовании составленного договора; документ подписывается бухгалтерией, юридическим, финансовым отелом; лист согласования оформляется в электронном и бумажном виде;</a:t>
            </a:r>
          </a:p>
          <a:p>
            <a:r>
              <a:rPr lang="ru-RU" dirty="0"/>
              <a:t>контроль исполнения договорных условий — инициатор договора контролирует качество выполнения обязательств; при нарушении сроков и обязательств выполняется информирование юридического отдела предприятия.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Этапы договорной работы в </a:t>
            </a:r>
            <a:r>
              <a:rPr lang="ru-RU" dirty="0" smtClean="0"/>
              <a:t>организации.</a:t>
            </a:r>
            <a:endParaRPr lang="ru-RU" dirty="0"/>
          </a:p>
        </p:txBody>
      </p:sp>
      <p:pic>
        <p:nvPicPr>
          <p:cNvPr id="4" name="Picture 2" descr="C:\Users\Kirill\Desktop\dogovor_big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5663" y="2276872"/>
            <a:ext cx="6597689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679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445624" cy="129614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Услуги по организации и ведению договорной </a:t>
            </a:r>
            <a:r>
              <a:rPr lang="ru-RU" sz="3600" dirty="0" smtClean="0"/>
              <a:t>работы.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/>
              <a:t>Услуги по организации и ведению договорной работы включают в себя профессиональную помощь на всех этапах процесса:</a:t>
            </a:r>
          </a:p>
          <a:p>
            <a:r>
              <a:rPr lang="ru-RU" dirty="0"/>
              <a:t>на этапе подготовки договоров изучается специфика сотрудничества, условия согласуются с контрагентами, заключаются предварительные договоры;</a:t>
            </a:r>
          </a:p>
          <a:p>
            <a:r>
              <a:rPr lang="ru-RU" dirty="0"/>
              <a:t>на этапе заключения договора составляется итоговый пакет документов, собираются необходимые подписи;</a:t>
            </a:r>
          </a:p>
          <a:p>
            <a:r>
              <a:rPr lang="ru-RU" dirty="0"/>
              <a:t>на этапе исполнения договорных обязательств осуществляется контроль над исполнением, учет и анализ.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669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397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NewsPrint</vt:lpstr>
      <vt:lpstr>Положения о договорной работе в организации.</vt:lpstr>
      <vt:lpstr>Разделы локального акта.</vt:lpstr>
      <vt:lpstr>Пример локального акта.</vt:lpstr>
      <vt:lpstr>Вопросы решаемые в процессе заключения и исполнения договоров.</vt:lpstr>
      <vt:lpstr>Презентация PowerPoint</vt:lpstr>
      <vt:lpstr>Цель договорной работы.</vt:lpstr>
      <vt:lpstr>Этапы договорной работы в организации.</vt:lpstr>
      <vt:lpstr>Этапы договорной работы в организации.</vt:lpstr>
      <vt:lpstr>Услуги по организации и ведению договорной работы. </vt:lpstr>
      <vt:lpstr>Контрагенты.</vt:lpstr>
      <vt:lpstr>Презентация PowerPoint</vt:lpstr>
      <vt:lpstr>Группа 4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Положения о договорной работе в организации.</dc:title>
  <dc:creator>Kirill</dc:creator>
  <cp:lastModifiedBy>Kirill</cp:lastModifiedBy>
  <cp:revision>11</cp:revision>
  <dcterms:created xsi:type="dcterms:W3CDTF">2017-03-02T17:34:45Z</dcterms:created>
  <dcterms:modified xsi:type="dcterms:W3CDTF">2017-03-09T18:42:58Z</dcterms:modified>
</cp:coreProperties>
</file>