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496944" cy="2880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Производные (вторичные) субъекты международного права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3933056"/>
            <a:ext cx="4752528" cy="201622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 : Капитонова А.С. </a:t>
            </a: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 группа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95288" y="404812"/>
            <a:ext cx="8280400" cy="6120531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вторичным (производным) субъектам международного права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относятся</a:t>
            </a:r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75656" y="1124744"/>
          <a:ext cx="6192687" cy="5760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64229"/>
                <a:gridCol w="2064229"/>
                <a:gridCol w="2064229"/>
              </a:tblGrid>
              <a:tr h="57606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учреждения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Государственно-подобные организации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611560" y="1916832"/>
          <a:ext cx="1083213" cy="64008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83213"/>
              </a:tblGrid>
              <a:tr h="49236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организации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907704" y="1916832"/>
          <a:ext cx="1656184" cy="64807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656184"/>
              </a:tblGrid>
              <a:tr h="64807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Международные конференции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395537" y="2708920"/>
          <a:ext cx="792087" cy="31089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792087"/>
              </a:tblGrid>
              <a:tr h="562707">
                <a:tc>
                  <a:txBody>
                    <a:bodyPr/>
                    <a:lstStyle/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Международные межправительственные организации (ММПО), членами которых являются государства и которые всегда являются субъектами МП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1259632" y="2708920"/>
          <a:ext cx="1008112" cy="38884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008112"/>
              </a:tblGrid>
              <a:tr h="3888432">
                <a:tc>
                  <a:txBody>
                    <a:bodyPr/>
                    <a:lstStyle/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Международные неправительственные организации (МНО),</a:t>
                      </a:r>
                      <a:r>
                        <a:rPr kumimoji="0" lang="ru-RU" sz="1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членами которых могут быть частные лица и которые не являются (или очень редко являются) субъектами публичного международного права, а в основном являются субъектами частного международного права.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>
            <a:off x="4283968" y="90872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940152" y="908720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2987824" y="908720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1691680" y="1772816"/>
            <a:ext cx="1440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411760" y="1772816"/>
            <a:ext cx="21602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4139952" y="1916832"/>
          <a:ext cx="1008111" cy="61897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08111"/>
              </a:tblGrid>
              <a:tr h="61897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Вольный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город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5220072" y="1844824"/>
          <a:ext cx="900332" cy="7315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900332"/>
              </a:tblGrid>
              <a:tr h="58750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Город-государство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4139952" y="2708920"/>
          <a:ext cx="1152128" cy="265176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152128"/>
              </a:tblGrid>
              <a:tr h="2476941">
                <a:tc>
                  <a:txBody>
                    <a:bodyPr/>
                    <a:lstStyle/>
                    <a:p>
                      <a:r>
                        <a:rPr kumimoji="0" lang="ru-RU" sz="105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самостоятельное территориально-политическое образование с правовым режимом, установленным международным договором и гарантированным государствами или международными организациями.</a:t>
                      </a: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3779912" y="5517232"/>
          <a:ext cx="1512168" cy="105156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12168"/>
              </a:tblGrid>
              <a:tr h="647114">
                <a:tc>
                  <a:txBody>
                    <a:bodyPr/>
                    <a:lstStyle/>
                    <a:p>
                      <a:r>
                        <a:rPr kumimoji="0" lang="ru-RU" sz="105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ПРИМЕР</a:t>
                      </a:r>
                      <a:r>
                        <a:rPr kumimoji="0" lang="ru-RU" sz="105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свободная территория Триест в 1947-1954гг. находилась под защитой Совета Безопасности ООН.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8" name="Прямая со стрелкой 47"/>
          <p:cNvCxnSpPr/>
          <p:nvPr/>
        </p:nvCxnSpPr>
        <p:spPr>
          <a:xfrm>
            <a:off x="4644008" y="249289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4644008" y="53732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H="1">
            <a:off x="4283968" y="1700808"/>
            <a:ext cx="7200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5076056" y="1772816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Таблица 59"/>
          <p:cNvGraphicFramePr>
            <a:graphicFrameLocks noGrp="1"/>
          </p:cNvGraphicFramePr>
          <p:nvPr/>
        </p:nvGraphicFramePr>
        <p:xfrm>
          <a:off x="5364088" y="2708920"/>
          <a:ext cx="936104" cy="25202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936104"/>
              </a:tblGrid>
              <a:tr h="2520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небольшая территория вместе с управляющим </a:t>
                      </a:r>
                      <a:r>
                        <a:rPr kumimoji="0" lang="ru-RU" sz="105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городом</a:t>
                      </a:r>
                      <a:r>
                        <a:rPr kumimoji="0" lang="ru-RU" sz="105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(как правило, единственным) и обычно являющаяся независимым </a:t>
                      </a:r>
                      <a:r>
                        <a:rPr kumimoji="0" lang="ru-RU" sz="105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государством</a:t>
                      </a:r>
                      <a:endParaRPr lang="ru-RU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2" name="Прямая со стрелкой 61"/>
          <p:cNvCxnSpPr/>
          <p:nvPr/>
        </p:nvCxnSpPr>
        <p:spPr>
          <a:xfrm>
            <a:off x="5796136" y="256490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5796136" y="5301208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Таблица 64"/>
          <p:cNvGraphicFramePr>
            <a:graphicFrameLocks noGrp="1"/>
          </p:cNvGraphicFramePr>
          <p:nvPr/>
        </p:nvGraphicFramePr>
        <p:xfrm>
          <a:off x="5364088" y="5517232"/>
          <a:ext cx="1476644" cy="108011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476644"/>
              </a:tblGrid>
              <a:tr h="1080119">
                <a:tc>
                  <a:txBody>
                    <a:bodyPr/>
                    <a:lstStyle/>
                    <a:p>
                      <a:r>
                        <a:rPr kumimoji="0" lang="ru-RU" sz="1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ПРИМЕР: Ватикан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Его площадь всего 0,44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км. Располагается оно внутри столицы Италии, в городе Рим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7" name="Прямая со стрелкой 66"/>
          <p:cNvCxnSpPr/>
          <p:nvPr/>
        </p:nvCxnSpPr>
        <p:spPr>
          <a:xfrm>
            <a:off x="755576" y="256490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1547664" y="256490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059832" y="26369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Таблица 73"/>
          <p:cNvGraphicFramePr>
            <a:graphicFrameLocks noGrp="1"/>
          </p:cNvGraphicFramePr>
          <p:nvPr/>
        </p:nvGraphicFramePr>
        <p:xfrm>
          <a:off x="2475914" y="2785403"/>
          <a:ext cx="1434904" cy="237744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34904"/>
              </a:tblGrid>
              <a:tr h="1913206">
                <a:tc>
                  <a:txBody>
                    <a:bodyPr/>
                    <a:lstStyle/>
                    <a:p>
                      <a:r>
                        <a:rPr kumimoji="0" lang="ru-RU" sz="1000" kern="1200" dirty="0" smtClean="0"/>
                        <a:t>это временный коллективный орган субъектов международного права, который создается для обсуждения и решения тех или иных международных проблем, затрагивающих интересы участников конференции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5" name="Таблица 74"/>
          <p:cNvGraphicFramePr>
            <a:graphicFrameLocks noGrp="1"/>
          </p:cNvGraphicFramePr>
          <p:nvPr/>
        </p:nvGraphicFramePr>
        <p:xfrm>
          <a:off x="2339752" y="5373216"/>
          <a:ext cx="675249" cy="5943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75249"/>
              </a:tblGrid>
              <a:tr h="309489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универсальные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6" name="Таблица 75"/>
          <p:cNvGraphicFramePr>
            <a:graphicFrameLocks noGrp="1"/>
          </p:cNvGraphicFramePr>
          <p:nvPr/>
        </p:nvGraphicFramePr>
        <p:xfrm>
          <a:off x="3059832" y="5373216"/>
          <a:ext cx="613012" cy="5943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13012"/>
              </a:tblGrid>
              <a:tr h="39389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глобальные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8" name="Прямая со стрелкой 77"/>
          <p:cNvCxnSpPr/>
          <p:nvPr/>
        </p:nvCxnSpPr>
        <p:spPr>
          <a:xfrm flipH="1">
            <a:off x="2699792" y="5229200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3275856" y="5229200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7092280" y="1772816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3" name="Таблица 82"/>
          <p:cNvGraphicFramePr>
            <a:graphicFrameLocks noGrp="1"/>
          </p:cNvGraphicFramePr>
          <p:nvPr/>
        </p:nvGraphicFramePr>
        <p:xfrm>
          <a:off x="6588224" y="1916832"/>
          <a:ext cx="1980234" cy="100584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980234"/>
              </a:tblGrid>
              <a:tr h="675249">
                <a:tc>
                  <a:txBody>
                    <a:bodyPr/>
                    <a:lstStyle/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Нынешнее состояние международного права позволяет констатировать прямое включение в договоры норм, ориентированных на индивида.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4" name="Таблица 83"/>
          <p:cNvGraphicFramePr>
            <a:graphicFrameLocks noGrp="1"/>
          </p:cNvGraphicFramePr>
          <p:nvPr/>
        </p:nvGraphicFramePr>
        <p:xfrm>
          <a:off x="6443003" y="3080825"/>
          <a:ext cx="2278966" cy="240557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278966"/>
              </a:tblGrid>
              <a:tr h="2405575">
                <a:tc>
                  <a:txBody>
                    <a:bodyPr/>
                    <a:lstStyle/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Непосредственные правовые отношения с участием индивидов на международном уровне предусмотрены в договорных актах, закрепляющих и регламентирующих право обращения индивида в межгосударственные органы по защите прав и свобод человека (Факультативный протокол к Международному пакту о гражданских и политических правах, Европейская конвенция о защите прав человека и основных свобод с Протоколами к ней и ряд других)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135</TotalTime>
  <Words>189</Words>
  <Application>Microsoft Office PowerPoint</Application>
  <PresentationFormat>Экран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Производные (вторичные) субъекты международного права 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dmitry</dc:creator>
  <cp:lastModifiedBy>dmitry</cp:lastModifiedBy>
  <cp:revision>15</cp:revision>
  <dcterms:created xsi:type="dcterms:W3CDTF">2017-05-14T17:23:48Z</dcterms:created>
  <dcterms:modified xsi:type="dcterms:W3CDTF">2017-05-14T19:53:27Z</dcterms:modified>
</cp:coreProperties>
</file>