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B4C71EC6-210F-42DE-9C53-41977AD35B3D}" type="datetimeFigureOut">
              <a:rPr lang="ru-RU" smtClean="0"/>
              <a:t>05.12.2017</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19B0651-EE4F-4900-A07F-96A6BFA9D0F0}" type="slidenum">
              <a:rPr lang="ru-RU" smtClean="0"/>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05.12.2017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05.12.2017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05.12.2017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B4C71EC6-210F-42DE-9C53-41977AD35B3D}" type="datetimeFigureOut">
              <a:rPr lang="ru-RU" smtClean="0"/>
              <a:t>05.12.2017</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19B0651-EE4F-4900-A07F-96A6BFA9D0F0}" type="slidenum">
              <a:rPr lang="ru-RU" smtClean="0"/>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05.12.2017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B19B0651-EE4F-4900-A07F-96A6BFA9D0F0}" type="slidenum">
              <a:rPr lang="ru-RU" smtClean="0"/>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05.12.2017</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05.12.2017</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t>05.12.2017</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B4C71EC6-210F-42DE-9C53-41977AD35B3D}" type="datetimeFigureOut">
              <a:rPr lang="ru-RU" smtClean="0"/>
              <a:t>05.12.2017</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19B0651-EE4F-4900-A07F-96A6BFA9D0F0}" type="slidenum">
              <a:rPr lang="ru-RU" smtClean="0"/>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B4C71EC6-210F-42DE-9C53-41977AD35B3D}" type="datetimeFigureOut">
              <a:rPr lang="ru-RU" smtClean="0"/>
              <a:t>05.12.2017</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19B0651-EE4F-4900-A07F-96A6BFA9D0F0}" type="slidenum">
              <a:rPr lang="ru-RU" smtClean="0"/>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B4C71EC6-210F-42DE-9C53-41977AD35B3D}" type="datetimeFigureOut">
              <a:rPr lang="ru-RU" smtClean="0"/>
              <a:t>05.12.2017</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19B0651-EE4F-4900-A07F-96A6BFA9D0F0}" type="slidenum">
              <a:rPr lang="ru-RU" smtClean="0"/>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6600" dirty="0" smtClean="0"/>
              <a:t>Социальное пособие на погребение</a:t>
            </a:r>
            <a:endParaRPr lang="ru-RU" sz="6600" dirty="0"/>
          </a:p>
        </p:txBody>
      </p:sp>
      <p:sp>
        <p:nvSpPr>
          <p:cNvPr id="3" name="Подзаголовок 2"/>
          <p:cNvSpPr>
            <a:spLocks noGrp="1"/>
          </p:cNvSpPr>
          <p:nvPr>
            <p:ph type="subTitle" idx="1"/>
          </p:nvPr>
        </p:nvSpPr>
        <p:spPr>
          <a:xfrm>
            <a:off x="2267744" y="4509120"/>
            <a:ext cx="6408712" cy="1656184"/>
          </a:xfrm>
        </p:spPr>
        <p:txBody>
          <a:bodyPr/>
          <a:lstStyle/>
          <a:p>
            <a:pPr algn="r">
              <a:lnSpc>
                <a:spcPct val="150000"/>
              </a:lnSpc>
            </a:pPr>
            <a:r>
              <a:rPr lang="ru-RU" sz="2000" dirty="0" smtClean="0"/>
              <a:t>Выполнили: Капитонова </a:t>
            </a:r>
            <a:r>
              <a:rPr lang="ru-RU" sz="2000" dirty="0"/>
              <a:t>А., Кожанова </a:t>
            </a:r>
            <a:r>
              <a:rPr lang="ru-RU" sz="2000" dirty="0" smtClean="0"/>
              <a:t>Т., студентки 42 группы 4 курса</a:t>
            </a:r>
            <a:br>
              <a:rPr lang="ru-RU" sz="2000" dirty="0" smtClean="0"/>
            </a:br>
            <a:r>
              <a:rPr lang="ru-RU" sz="2000" dirty="0" smtClean="0"/>
              <a:t> юридического факультета</a:t>
            </a:r>
          </a:p>
        </p:txBody>
      </p:sp>
    </p:spTree>
    <p:extLst>
      <p:ext uri="{BB962C8B-B14F-4D97-AF65-F5344CB8AC3E}">
        <p14:creationId xmlns:p14="http://schemas.microsoft.com/office/powerpoint/2010/main" val="660435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268760"/>
            <a:ext cx="8229600" cy="1224136"/>
          </a:xfrm>
        </p:spPr>
        <p:txBody>
          <a:bodyPr>
            <a:normAutofit fontScale="90000"/>
          </a:bodyPr>
          <a:lstStyle/>
          <a:p>
            <a:r>
              <a:rPr lang="ru-RU" b="1" dirty="0">
                <a:effectLst/>
              </a:rPr>
              <a:t>Соблюдение срока обращения за пособием на погребение</a:t>
            </a:r>
            <a:br>
              <a:rPr lang="ru-RU" b="1" dirty="0">
                <a:effectLst/>
              </a:rPr>
            </a:br>
            <a:endParaRPr lang="ru-RU" dirty="0"/>
          </a:p>
        </p:txBody>
      </p:sp>
      <p:sp>
        <p:nvSpPr>
          <p:cNvPr id="3" name="Объект 2"/>
          <p:cNvSpPr>
            <a:spLocks noGrp="1"/>
          </p:cNvSpPr>
          <p:nvPr>
            <p:ph idx="1"/>
          </p:nvPr>
        </p:nvSpPr>
        <p:spPr>
          <a:xfrm>
            <a:off x="395536" y="2204864"/>
            <a:ext cx="8229600" cy="3943003"/>
          </a:xfrm>
        </p:spPr>
        <p:txBody>
          <a:bodyPr>
            <a:normAutofit/>
          </a:bodyPr>
          <a:lstStyle/>
          <a:p>
            <a:pPr algn="just">
              <a:lnSpc>
                <a:spcPct val="150000"/>
              </a:lnSpc>
            </a:pPr>
            <a:r>
              <a:rPr lang="ru-RU" sz="2400" dirty="0" smtClean="0">
                <a:solidFill>
                  <a:schemeClr val="tx2"/>
                </a:solidFill>
              </a:rPr>
              <a:t>Пособие </a:t>
            </a:r>
            <a:r>
              <a:rPr lang="ru-RU" sz="2400" dirty="0">
                <a:solidFill>
                  <a:schemeClr val="tx2"/>
                </a:solidFill>
              </a:rPr>
              <a:t>на погребение выплачивается, если получатель обратится за ним не позднее шести месяцев со дня смерти (</a:t>
            </a:r>
            <a:r>
              <a:rPr lang="ru-RU" sz="2400" dirty="0">
                <a:solidFill>
                  <a:schemeClr val="accent2">
                    <a:lumMod val="60000"/>
                    <a:lumOff val="40000"/>
                  </a:schemeClr>
                </a:solidFill>
              </a:rPr>
              <a:t>п. 3 ст. 10 Закона № 8-ФЗ</a:t>
            </a:r>
            <a:r>
              <a:rPr lang="ru-RU" sz="2400" dirty="0">
                <a:solidFill>
                  <a:schemeClr val="tx2"/>
                </a:solidFill>
              </a:rPr>
              <a:t>). </a:t>
            </a:r>
            <a:endParaRPr lang="ru-RU" sz="2400" dirty="0" smtClean="0">
              <a:solidFill>
                <a:schemeClr val="tx2"/>
              </a:solidFill>
            </a:endParaRPr>
          </a:p>
          <a:p>
            <a:pPr algn="just">
              <a:lnSpc>
                <a:spcPct val="150000"/>
              </a:lnSpc>
            </a:pPr>
            <a:r>
              <a:rPr lang="ru-RU" sz="2400" dirty="0"/>
              <a:t> </a:t>
            </a:r>
            <a:r>
              <a:rPr lang="ru-RU" sz="2400" dirty="0">
                <a:solidFill>
                  <a:schemeClr val="tx2"/>
                </a:solidFill>
              </a:rPr>
              <a:t>Если срок пропущен, пособие не </a:t>
            </a:r>
            <a:r>
              <a:rPr lang="ru-RU" sz="2400" dirty="0" smtClean="0">
                <a:solidFill>
                  <a:schemeClr val="tx2"/>
                </a:solidFill>
              </a:rPr>
              <a:t>назначается.</a:t>
            </a:r>
            <a:endParaRPr lang="ru-RU" sz="2400" dirty="0">
              <a:solidFill>
                <a:schemeClr val="tx2"/>
              </a:solidFill>
            </a:endParaRPr>
          </a:p>
        </p:txBody>
      </p:sp>
    </p:spTree>
    <p:extLst>
      <p:ext uri="{BB962C8B-B14F-4D97-AF65-F5344CB8AC3E}">
        <p14:creationId xmlns:p14="http://schemas.microsoft.com/office/powerpoint/2010/main" val="21321018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Размер социального пособия на погребение</a:t>
            </a:r>
            <a:endParaRPr lang="ru-RU" dirty="0"/>
          </a:p>
        </p:txBody>
      </p:sp>
      <p:pic>
        <p:nvPicPr>
          <p:cNvPr id="1026" name="Picture 2" descr="D:\Изображения\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700808"/>
            <a:ext cx="8695396" cy="39750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17816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568952" cy="6120680"/>
          </a:xfrm>
        </p:spPr>
        <p:txBody>
          <a:bodyPr>
            <a:normAutofit fontScale="77500" lnSpcReduction="20000"/>
          </a:bodyPr>
          <a:lstStyle/>
          <a:p>
            <a:pPr algn="just" fontAlgn="base">
              <a:lnSpc>
                <a:spcPct val="170000"/>
              </a:lnSpc>
            </a:pPr>
            <a:r>
              <a:rPr lang="ru-RU" sz="2600" dirty="0">
                <a:solidFill>
                  <a:schemeClr val="tx2"/>
                </a:solidFill>
              </a:rPr>
              <a:t>В связи с индексацией, размер социального пособия на погребение, c </a:t>
            </a:r>
            <a:r>
              <a:rPr lang="ru-RU" sz="2600" dirty="0">
                <a:solidFill>
                  <a:schemeClr val="tx2">
                    <a:lumMod val="40000"/>
                    <a:lumOff val="60000"/>
                  </a:schemeClr>
                </a:solidFill>
              </a:rPr>
              <a:t>1 февраля 2017 года </a:t>
            </a:r>
            <a:r>
              <a:rPr lang="ru-RU" sz="2600" dirty="0">
                <a:solidFill>
                  <a:schemeClr val="tx2"/>
                </a:solidFill>
              </a:rPr>
              <a:t>составляет </a:t>
            </a:r>
            <a:r>
              <a:rPr lang="ru-RU" sz="2600" b="1" dirty="0">
                <a:solidFill>
                  <a:schemeClr val="tx2">
                    <a:lumMod val="40000"/>
                    <a:lumOff val="60000"/>
                  </a:schemeClr>
                </a:solidFill>
              </a:rPr>
              <a:t>5 562 рублей 25 копеек</a:t>
            </a:r>
            <a:r>
              <a:rPr lang="ru-RU" sz="2600" dirty="0">
                <a:solidFill>
                  <a:schemeClr val="tx2"/>
                </a:solidFill>
              </a:rPr>
              <a:t>. При этом в районах и местностях, где установлен районный коэффициент к заработной плате, этот предел определяется с применением районного коэффициента.</a:t>
            </a:r>
          </a:p>
          <a:p>
            <a:pPr algn="just" fontAlgn="base">
              <a:lnSpc>
                <a:spcPct val="170000"/>
              </a:lnSpc>
            </a:pPr>
            <a:r>
              <a:rPr lang="ru-RU" sz="2600" dirty="0">
                <a:solidFill>
                  <a:schemeClr val="tx2"/>
                </a:solidFill>
              </a:rPr>
              <a:t>Индексация предельного размера стоимости услуг, предоставляемых согласно гарантированному перечню услуг по погребению, подлежащей возмещению специализированной службе по вопросам похоронного дела, а также предельного размера социального пособия на погребение осуществляется ежегодно, с 1 января, начиная с 2011 года исходя из прогнозируемого уровня инфляции, установленного федеральным законом о федеральном бюджете на соответствующий финансовый год и на плановый период.</a:t>
            </a:r>
          </a:p>
          <a:p>
            <a:endParaRPr lang="ru-RU" dirty="0"/>
          </a:p>
        </p:txBody>
      </p:sp>
    </p:spTree>
    <p:extLst>
      <p:ext uri="{BB962C8B-B14F-4D97-AF65-F5344CB8AC3E}">
        <p14:creationId xmlns:p14="http://schemas.microsoft.com/office/powerpoint/2010/main" val="23686465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536"/>
            <a:ext cx="8229600" cy="871208"/>
          </a:xfrm>
        </p:spPr>
        <p:txBody>
          <a:bodyPr/>
          <a:lstStyle/>
          <a:p>
            <a:pPr algn="ctr"/>
            <a:r>
              <a:rPr lang="en-US" dirty="0"/>
              <a:t> </a:t>
            </a:r>
            <a:r>
              <a:rPr lang="ru-RU" dirty="0" smtClean="0"/>
              <a:t>Кейсы</a:t>
            </a:r>
            <a:endParaRPr lang="ru-RU" dirty="0"/>
          </a:p>
        </p:txBody>
      </p:sp>
      <p:sp>
        <p:nvSpPr>
          <p:cNvPr id="3" name="Объект 2"/>
          <p:cNvSpPr>
            <a:spLocks noGrp="1"/>
          </p:cNvSpPr>
          <p:nvPr>
            <p:ph idx="1"/>
          </p:nvPr>
        </p:nvSpPr>
        <p:spPr>
          <a:xfrm>
            <a:off x="457200" y="1412776"/>
            <a:ext cx="8229600" cy="4680519"/>
          </a:xfrm>
        </p:spPr>
        <p:txBody>
          <a:bodyPr/>
          <a:lstStyle/>
          <a:p>
            <a:pPr marL="0" indent="0" algn="just">
              <a:buNone/>
            </a:pPr>
            <a:r>
              <a:rPr lang="ru-RU" b="1" dirty="0" smtClean="0">
                <a:solidFill>
                  <a:srgbClr val="FFC000"/>
                </a:solidFill>
              </a:rPr>
              <a:t>1.) Пособие на погребение является</a:t>
            </a:r>
          </a:p>
          <a:p>
            <a:pPr marL="0" indent="0" algn="just">
              <a:lnSpc>
                <a:spcPct val="150000"/>
              </a:lnSpc>
              <a:buNone/>
            </a:pPr>
            <a:r>
              <a:rPr lang="ru-RU" dirty="0" smtClean="0">
                <a:solidFill>
                  <a:srgbClr val="FFC000"/>
                </a:solidFill>
              </a:rPr>
              <a:t>А) единовременным;</a:t>
            </a:r>
          </a:p>
          <a:p>
            <a:pPr marL="0" indent="0" algn="just">
              <a:lnSpc>
                <a:spcPct val="150000"/>
              </a:lnSpc>
              <a:buNone/>
            </a:pPr>
            <a:r>
              <a:rPr lang="ru-RU" dirty="0" smtClean="0">
                <a:solidFill>
                  <a:srgbClr val="FFC000"/>
                </a:solidFill>
              </a:rPr>
              <a:t>Б) ежемесячным;</a:t>
            </a:r>
          </a:p>
          <a:p>
            <a:pPr marL="0" indent="0" algn="just">
              <a:lnSpc>
                <a:spcPct val="150000"/>
              </a:lnSpc>
              <a:buNone/>
            </a:pPr>
            <a:r>
              <a:rPr lang="ru-RU" dirty="0" smtClean="0">
                <a:solidFill>
                  <a:srgbClr val="FFC000"/>
                </a:solidFill>
              </a:rPr>
              <a:t>В) разовым;</a:t>
            </a:r>
          </a:p>
          <a:p>
            <a:pPr marL="0" indent="0" algn="just">
              <a:lnSpc>
                <a:spcPct val="150000"/>
              </a:lnSpc>
              <a:buNone/>
            </a:pPr>
            <a:r>
              <a:rPr lang="ru-RU" dirty="0" smtClean="0">
                <a:solidFill>
                  <a:srgbClr val="FFC000"/>
                </a:solidFill>
              </a:rPr>
              <a:t>Г) постоянным?</a:t>
            </a:r>
          </a:p>
          <a:p>
            <a:pPr marL="0" indent="0" algn="just">
              <a:buNone/>
            </a:pPr>
            <a:endParaRPr lang="ru-RU" dirty="0">
              <a:solidFill>
                <a:srgbClr val="FFC000"/>
              </a:solidFill>
            </a:endParaRPr>
          </a:p>
          <a:p>
            <a:pPr marL="0" indent="0" algn="ctr">
              <a:buNone/>
            </a:pPr>
            <a:r>
              <a:rPr lang="ru-RU" dirty="0" smtClean="0">
                <a:solidFill>
                  <a:srgbClr val="FFC000"/>
                </a:solidFill>
              </a:rPr>
              <a:t>Ответ: А, В</a:t>
            </a:r>
            <a:endParaRPr lang="ru-RU" dirty="0">
              <a:solidFill>
                <a:srgbClr val="FFC000"/>
              </a:solidFill>
            </a:endParaRPr>
          </a:p>
        </p:txBody>
      </p:sp>
    </p:spTree>
    <p:extLst>
      <p:ext uri="{BB962C8B-B14F-4D97-AF65-F5344CB8AC3E}">
        <p14:creationId xmlns:p14="http://schemas.microsoft.com/office/powerpoint/2010/main" val="165227848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arn(inVertical)">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229600" cy="6120680"/>
          </a:xfrm>
        </p:spPr>
        <p:txBody>
          <a:bodyPr>
            <a:normAutofit fontScale="92500"/>
          </a:bodyPr>
          <a:lstStyle/>
          <a:p>
            <a:pPr marL="0" indent="0" algn="just">
              <a:buNone/>
            </a:pPr>
            <a:r>
              <a:rPr lang="ru-RU" b="1" dirty="0" smtClean="0">
                <a:solidFill>
                  <a:srgbClr val="FFC000"/>
                </a:solidFill>
              </a:rPr>
              <a:t>2) Пособие по месту работы выплачивается</a:t>
            </a:r>
          </a:p>
          <a:p>
            <a:pPr marL="0" indent="0">
              <a:lnSpc>
                <a:spcPct val="150000"/>
              </a:lnSpc>
              <a:buNone/>
            </a:pPr>
            <a:r>
              <a:rPr lang="ru-RU" dirty="0" smtClean="0">
                <a:solidFill>
                  <a:srgbClr val="FFC000"/>
                </a:solidFill>
              </a:rPr>
              <a:t>А) по </a:t>
            </a:r>
            <a:r>
              <a:rPr lang="ru-RU" dirty="0">
                <a:solidFill>
                  <a:srgbClr val="FFC000"/>
                </a:solidFill>
              </a:rPr>
              <a:t>месту работы;</a:t>
            </a:r>
          </a:p>
          <a:p>
            <a:pPr marL="0" indent="0">
              <a:lnSpc>
                <a:spcPct val="150000"/>
              </a:lnSpc>
              <a:buNone/>
            </a:pPr>
            <a:r>
              <a:rPr lang="ru-RU" dirty="0" smtClean="0">
                <a:solidFill>
                  <a:srgbClr val="FFC000"/>
                </a:solidFill>
              </a:rPr>
              <a:t>Б) в </a:t>
            </a:r>
            <a:r>
              <a:rPr lang="ru-RU" dirty="0">
                <a:solidFill>
                  <a:srgbClr val="FFC000"/>
                </a:solidFill>
              </a:rPr>
              <a:t>отделении Пенсионного фонда РФ;</a:t>
            </a:r>
          </a:p>
          <a:p>
            <a:pPr marL="0" indent="0">
              <a:lnSpc>
                <a:spcPct val="150000"/>
              </a:lnSpc>
              <a:buNone/>
            </a:pPr>
            <a:r>
              <a:rPr lang="ru-RU" dirty="0" smtClean="0">
                <a:solidFill>
                  <a:srgbClr val="FFC000"/>
                </a:solidFill>
              </a:rPr>
              <a:t>В) в </a:t>
            </a:r>
            <a:r>
              <a:rPr lang="ru-RU" dirty="0">
                <a:solidFill>
                  <a:srgbClr val="FFC000"/>
                </a:solidFill>
              </a:rPr>
              <a:t>территориальном органе Фонда </a:t>
            </a:r>
            <a:r>
              <a:rPr lang="ru-RU" dirty="0" smtClean="0">
                <a:solidFill>
                  <a:srgbClr val="FFC000"/>
                </a:solidFill>
              </a:rPr>
              <a:t>социального </a:t>
            </a:r>
            <a:r>
              <a:rPr lang="ru-RU" dirty="0">
                <a:solidFill>
                  <a:srgbClr val="FFC000"/>
                </a:solidFill>
              </a:rPr>
              <a:t>страхования РФ;</a:t>
            </a:r>
          </a:p>
          <a:p>
            <a:pPr marL="0" indent="0">
              <a:lnSpc>
                <a:spcPct val="150000"/>
              </a:lnSpc>
              <a:buNone/>
            </a:pPr>
            <a:r>
              <a:rPr lang="ru-RU" dirty="0" smtClean="0">
                <a:solidFill>
                  <a:srgbClr val="FFC000"/>
                </a:solidFill>
              </a:rPr>
              <a:t>Г) в </a:t>
            </a:r>
            <a:r>
              <a:rPr lang="ru-RU" dirty="0">
                <a:solidFill>
                  <a:srgbClr val="FFC000"/>
                </a:solidFill>
              </a:rPr>
              <a:t>Управлении (отделе) социальной защиты населения по месту регистрации</a:t>
            </a:r>
            <a:r>
              <a:rPr lang="ru-RU" dirty="0" smtClean="0">
                <a:solidFill>
                  <a:srgbClr val="FFC000"/>
                </a:solidFill>
              </a:rPr>
              <a:t>;</a:t>
            </a:r>
          </a:p>
          <a:p>
            <a:pPr marL="0" indent="0">
              <a:lnSpc>
                <a:spcPct val="150000"/>
              </a:lnSpc>
              <a:buNone/>
            </a:pPr>
            <a:r>
              <a:rPr lang="ru-RU" dirty="0" smtClean="0">
                <a:solidFill>
                  <a:srgbClr val="FFC000"/>
                </a:solidFill>
              </a:rPr>
              <a:t>Д) все вышеперечисленное.</a:t>
            </a:r>
          </a:p>
          <a:p>
            <a:pPr marL="0" indent="0" algn="ctr">
              <a:lnSpc>
                <a:spcPct val="150000"/>
              </a:lnSpc>
              <a:buNone/>
            </a:pPr>
            <a:r>
              <a:rPr lang="ru-RU" dirty="0" smtClean="0">
                <a:solidFill>
                  <a:srgbClr val="FFC000"/>
                </a:solidFill>
              </a:rPr>
              <a:t>Ответ: Д</a:t>
            </a:r>
            <a:endParaRPr lang="ru-RU" dirty="0">
              <a:solidFill>
                <a:srgbClr val="FFC000"/>
              </a:solidFill>
            </a:endParaRPr>
          </a:p>
          <a:p>
            <a:pPr marL="0" indent="0" algn="just">
              <a:buNone/>
            </a:pPr>
            <a:endParaRPr lang="ru-RU" dirty="0"/>
          </a:p>
        </p:txBody>
      </p:sp>
    </p:spTree>
    <p:extLst>
      <p:ext uri="{BB962C8B-B14F-4D97-AF65-F5344CB8AC3E}">
        <p14:creationId xmlns:p14="http://schemas.microsoft.com/office/powerpoint/2010/main" val="25360620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arn(inVertical)">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404664"/>
            <a:ext cx="9036496" cy="6048672"/>
          </a:xfrm>
        </p:spPr>
        <p:txBody>
          <a:bodyPr/>
          <a:lstStyle/>
          <a:p>
            <a:pPr marL="0" indent="0">
              <a:buNone/>
            </a:pPr>
            <a:r>
              <a:rPr lang="ru-RU" dirty="0" smtClean="0">
                <a:solidFill>
                  <a:srgbClr val="FFC000"/>
                </a:solidFill>
              </a:rPr>
              <a:t>3</a:t>
            </a:r>
            <a:r>
              <a:rPr lang="ru-RU" sz="3000" b="1" dirty="0">
                <a:solidFill>
                  <a:srgbClr val="FFC000"/>
                </a:solidFill>
              </a:rPr>
              <a:t>) </a:t>
            </a:r>
            <a:r>
              <a:rPr lang="ru-RU" sz="3000" b="1" dirty="0" smtClean="0">
                <a:solidFill>
                  <a:srgbClr val="FFC000"/>
                </a:solidFill>
              </a:rPr>
              <a:t>Обязательным документом для</a:t>
            </a:r>
            <a:r>
              <a:rPr lang="ru-RU" sz="3000" b="1" dirty="0">
                <a:solidFill>
                  <a:srgbClr val="FFC000"/>
                </a:solidFill>
              </a:rPr>
              <a:t> выплаты социального пособия на </a:t>
            </a:r>
            <a:r>
              <a:rPr lang="ru-RU" sz="3000" b="1" dirty="0" smtClean="0">
                <a:solidFill>
                  <a:srgbClr val="FFC000"/>
                </a:solidFill>
              </a:rPr>
              <a:t>погребе-</a:t>
            </a:r>
            <a:r>
              <a:rPr lang="ru-RU" sz="3000" b="1" dirty="0" err="1" smtClean="0">
                <a:solidFill>
                  <a:srgbClr val="FFC000"/>
                </a:solidFill>
              </a:rPr>
              <a:t>ние</a:t>
            </a:r>
            <a:r>
              <a:rPr lang="ru-RU" sz="3000" b="1" dirty="0" smtClean="0">
                <a:solidFill>
                  <a:srgbClr val="FFC000"/>
                </a:solidFill>
              </a:rPr>
              <a:t> признается</a:t>
            </a:r>
          </a:p>
          <a:p>
            <a:pPr marL="0" indent="0">
              <a:lnSpc>
                <a:spcPct val="150000"/>
              </a:lnSpc>
              <a:buNone/>
            </a:pPr>
            <a:r>
              <a:rPr lang="ru-RU" sz="3000" dirty="0" smtClean="0">
                <a:solidFill>
                  <a:srgbClr val="FFC000"/>
                </a:solidFill>
              </a:rPr>
              <a:t>А) свидетельство о смерти;</a:t>
            </a:r>
          </a:p>
          <a:p>
            <a:pPr marL="0" indent="0">
              <a:lnSpc>
                <a:spcPct val="150000"/>
              </a:lnSpc>
              <a:buNone/>
            </a:pPr>
            <a:r>
              <a:rPr lang="ru-RU" sz="3000" dirty="0" smtClean="0">
                <a:solidFill>
                  <a:srgbClr val="FFC000"/>
                </a:solidFill>
              </a:rPr>
              <a:t>Б) справка о смерти;</a:t>
            </a:r>
          </a:p>
          <a:p>
            <a:pPr marL="0" indent="0">
              <a:lnSpc>
                <a:spcPct val="150000"/>
              </a:lnSpc>
              <a:buNone/>
            </a:pPr>
            <a:r>
              <a:rPr lang="ru-RU" sz="3000" dirty="0" smtClean="0">
                <a:solidFill>
                  <a:srgbClr val="FFC000"/>
                </a:solidFill>
              </a:rPr>
              <a:t>В) паспорт.</a:t>
            </a:r>
            <a:endParaRPr lang="ru-RU" sz="3000" dirty="0">
              <a:solidFill>
                <a:srgbClr val="FFC000"/>
              </a:solidFill>
            </a:endParaRPr>
          </a:p>
          <a:p>
            <a:pPr marL="0" indent="0" algn="ctr">
              <a:lnSpc>
                <a:spcPct val="150000"/>
              </a:lnSpc>
              <a:buNone/>
            </a:pPr>
            <a:r>
              <a:rPr lang="ru-RU" sz="3000" dirty="0" smtClean="0">
                <a:solidFill>
                  <a:srgbClr val="FFC000"/>
                </a:solidFill>
              </a:rPr>
              <a:t>Ответ: Б</a:t>
            </a:r>
          </a:p>
          <a:p>
            <a:pPr marL="0" indent="0" algn="ctr">
              <a:lnSpc>
                <a:spcPct val="150000"/>
              </a:lnSpc>
              <a:buNone/>
            </a:pPr>
            <a:endParaRPr lang="ru-RU" sz="3000" dirty="0" smtClean="0">
              <a:solidFill>
                <a:srgbClr val="FFC000"/>
              </a:solidFill>
            </a:endParaRPr>
          </a:p>
        </p:txBody>
      </p:sp>
    </p:spTree>
    <p:extLst>
      <p:ext uri="{BB962C8B-B14F-4D97-AF65-F5344CB8AC3E}">
        <p14:creationId xmlns:p14="http://schemas.microsoft.com/office/powerpoint/2010/main" val="28471388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60648"/>
            <a:ext cx="8496944" cy="6192688"/>
          </a:xfrm>
        </p:spPr>
        <p:txBody>
          <a:bodyPr>
            <a:normAutofit fontScale="92500" lnSpcReduction="20000"/>
          </a:bodyPr>
          <a:lstStyle/>
          <a:p>
            <a:pPr marL="0" indent="0">
              <a:lnSpc>
                <a:spcPct val="150000"/>
              </a:lnSpc>
              <a:buNone/>
            </a:pPr>
            <a:r>
              <a:rPr lang="ru-RU" b="1" dirty="0" smtClean="0">
                <a:solidFill>
                  <a:srgbClr val="FFC000"/>
                </a:solidFill>
              </a:rPr>
              <a:t>4</a:t>
            </a:r>
            <a:r>
              <a:rPr lang="ru-RU" sz="3000" b="1" dirty="0">
                <a:solidFill>
                  <a:srgbClr val="FFC000"/>
                </a:solidFill>
              </a:rPr>
              <a:t>) Выберите неправильный вариант ответа. Пособие на погребение может быть выплачено</a:t>
            </a:r>
          </a:p>
          <a:p>
            <a:pPr marL="0" indent="0">
              <a:lnSpc>
                <a:spcPct val="150000"/>
              </a:lnSpc>
              <a:buNone/>
            </a:pPr>
            <a:r>
              <a:rPr lang="ru-RU" sz="3000" dirty="0">
                <a:solidFill>
                  <a:srgbClr val="FFC000"/>
                </a:solidFill>
              </a:rPr>
              <a:t>А</a:t>
            </a:r>
            <a:r>
              <a:rPr lang="ru-RU" sz="3000" dirty="0">
                <a:solidFill>
                  <a:srgbClr val="FFC000"/>
                </a:solidFill>
              </a:rPr>
              <a:t>) супругу </a:t>
            </a:r>
            <a:r>
              <a:rPr lang="ru-RU" sz="3000" dirty="0">
                <a:solidFill>
                  <a:srgbClr val="FFC000"/>
                </a:solidFill>
              </a:rPr>
              <a:t>или </a:t>
            </a:r>
            <a:r>
              <a:rPr lang="ru-RU" sz="3000" dirty="0">
                <a:solidFill>
                  <a:srgbClr val="FFC000"/>
                </a:solidFill>
              </a:rPr>
              <a:t>супруге умершего, </a:t>
            </a:r>
          </a:p>
          <a:p>
            <a:pPr marL="0" indent="0">
              <a:lnSpc>
                <a:spcPct val="150000"/>
              </a:lnSpc>
              <a:buNone/>
            </a:pPr>
            <a:r>
              <a:rPr lang="ru-RU" sz="3000" dirty="0">
                <a:solidFill>
                  <a:srgbClr val="FFC000"/>
                </a:solidFill>
              </a:rPr>
              <a:t>Б) близким </a:t>
            </a:r>
            <a:r>
              <a:rPr lang="ru-RU" sz="3000" dirty="0">
                <a:solidFill>
                  <a:srgbClr val="FFC000"/>
                </a:solidFill>
              </a:rPr>
              <a:t>и дальним </a:t>
            </a:r>
            <a:r>
              <a:rPr lang="ru-RU" sz="3000" dirty="0">
                <a:solidFill>
                  <a:srgbClr val="FFC000"/>
                </a:solidFill>
              </a:rPr>
              <a:t>родственникам, </a:t>
            </a:r>
          </a:p>
          <a:p>
            <a:pPr marL="0" indent="0">
              <a:lnSpc>
                <a:spcPct val="150000"/>
              </a:lnSpc>
              <a:buNone/>
            </a:pPr>
            <a:r>
              <a:rPr lang="ru-RU" sz="3000" dirty="0">
                <a:solidFill>
                  <a:srgbClr val="FFC000"/>
                </a:solidFill>
              </a:rPr>
              <a:t>В) гражданам</a:t>
            </a:r>
            <a:r>
              <a:rPr lang="ru-RU" sz="3000" dirty="0">
                <a:solidFill>
                  <a:srgbClr val="FFC000"/>
                </a:solidFill>
              </a:rPr>
              <a:t>, являющимися законными представителями </a:t>
            </a:r>
            <a:r>
              <a:rPr lang="ru-RU" sz="3000" dirty="0">
                <a:solidFill>
                  <a:srgbClr val="FFC000"/>
                </a:solidFill>
              </a:rPr>
              <a:t>умершего; </a:t>
            </a:r>
          </a:p>
          <a:p>
            <a:pPr marL="0" indent="0">
              <a:lnSpc>
                <a:spcPct val="150000"/>
              </a:lnSpc>
              <a:buNone/>
            </a:pPr>
            <a:r>
              <a:rPr lang="ru-RU" sz="3000" dirty="0">
                <a:solidFill>
                  <a:srgbClr val="FFC000"/>
                </a:solidFill>
              </a:rPr>
              <a:t>Г) только </a:t>
            </a:r>
            <a:r>
              <a:rPr lang="ru-RU" sz="3000" dirty="0">
                <a:solidFill>
                  <a:srgbClr val="FFC000"/>
                </a:solidFill>
              </a:rPr>
              <a:t>при наличии родственной </a:t>
            </a:r>
            <a:r>
              <a:rPr lang="ru-RU" sz="3000" dirty="0">
                <a:solidFill>
                  <a:srgbClr val="FFC000"/>
                </a:solidFill>
              </a:rPr>
              <a:t>связи;</a:t>
            </a:r>
          </a:p>
          <a:p>
            <a:pPr marL="0" indent="0">
              <a:lnSpc>
                <a:spcPct val="150000"/>
              </a:lnSpc>
              <a:buNone/>
            </a:pPr>
            <a:r>
              <a:rPr lang="ru-RU" sz="3000" dirty="0">
                <a:solidFill>
                  <a:srgbClr val="FFC000"/>
                </a:solidFill>
              </a:rPr>
              <a:t>Д) прочим </a:t>
            </a:r>
            <a:r>
              <a:rPr lang="ru-RU" sz="3000" dirty="0">
                <a:solidFill>
                  <a:srgbClr val="FFC000"/>
                </a:solidFill>
              </a:rPr>
              <a:t>лицам, понесшим затраты в связи с похоронами. </a:t>
            </a:r>
            <a:r>
              <a:rPr lang="ru-RU" dirty="0"/>
              <a:t> </a:t>
            </a:r>
            <a:endParaRPr lang="ru-RU" dirty="0" smtClean="0"/>
          </a:p>
          <a:p>
            <a:pPr marL="0" indent="0" algn="ctr">
              <a:lnSpc>
                <a:spcPct val="150000"/>
              </a:lnSpc>
              <a:buNone/>
            </a:pPr>
            <a:r>
              <a:rPr lang="ru-RU" dirty="0" smtClean="0">
                <a:solidFill>
                  <a:srgbClr val="FFC000"/>
                </a:solidFill>
              </a:rPr>
              <a:t>Ответ: Г</a:t>
            </a:r>
            <a:endParaRPr lang="ru-RU" dirty="0">
              <a:solidFill>
                <a:srgbClr val="FFC000"/>
              </a:solidFill>
            </a:endParaRPr>
          </a:p>
        </p:txBody>
      </p:sp>
    </p:spTree>
    <p:extLst>
      <p:ext uri="{BB962C8B-B14F-4D97-AF65-F5344CB8AC3E}">
        <p14:creationId xmlns:p14="http://schemas.microsoft.com/office/powerpoint/2010/main" val="42472917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arn(inVertical)">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839861"/>
          </a:xfrm>
        </p:spPr>
        <p:txBody>
          <a:bodyPr/>
          <a:lstStyle/>
          <a:p>
            <a:pPr marL="0" indent="0" algn="just">
              <a:buNone/>
            </a:pPr>
            <a:r>
              <a:rPr lang="ru-RU" sz="3000" b="1" dirty="0">
                <a:solidFill>
                  <a:srgbClr val="FFC000"/>
                </a:solidFill>
              </a:rPr>
              <a:t>5) Социальное </a:t>
            </a:r>
            <a:r>
              <a:rPr lang="ru-RU" sz="3000" b="1" dirty="0">
                <a:solidFill>
                  <a:srgbClr val="FFC000"/>
                </a:solidFill>
              </a:rPr>
              <a:t>пособие на погребение выплачивается, если обращение за ним последовало не </a:t>
            </a:r>
            <a:r>
              <a:rPr lang="ru-RU" sz="3000" b="1" dirty="0">
                <a:solidFill>
                  <a:srgbClr val="FFC000"/>
                </a:solidFill>
              </a:rPr>
              <a:t>позднее</a:t>
            </a:r>
          </a:p>
          <a:p>
            <a:pPr marL="0" indent="0" algn="just">
              <a:lnSpc>
                <a:spcPct val="150000"/>
              </a:lnSpc>
              <a:buNone/>
            </a:pPr>
            <a:r>
              <a:rPr lang="ru-RU" sz="3000" dirty="0">
                <a:solidFill>
                  <a:srgbClr val="FFC000"/>
                </a:solidFill>
              </a:rPr>
              <a:t>А) шести месяцев со дня смерти;</a:t>
            </a:r>
          </a:p>
          <a:p>
            <a:pPr marL="0" indent="0" algn="just">
              <a:lnSpc>
                <a:spcPct val="150000"/>
              </a:lnSpc>
              <a:buNone/>
            </a:pPr>
            <a:r>
              <a:rPr lang="ru-RU" sz="3000" dirty="0">
                <a:solidFill>
                  <a:srgbClr val="FFC000"/>
                </a:solidFill>
              </a:rPr>
              <a:t>Б) трех месяцев со дня смерти;</a:t>
            </a:r>
          </a:p>
          <a:p>
            <a:pPr marL="0" indent="0" algn="just">
              <a:lnSpc>
                <a:spcPct val="150000"/>
              </a:lnSpc>
              <a:buNone/>
            </a:pPr>
            <a:r>
              <a:rPr lang="ru-RU" sz="3000" dirty="0">
                <a:solidFill>
                  <a:srgbClr val="FFC000"/>
                </a:solidFill>
              </a:rPr>
              <a:t>В) одного года со дня смерти</a:t>
            </a:r>
            <a:r>
              <a:rPr lang="ru-RU" sz="3000" dirty="0" smtClean="0">
                <a:solidFill>
                  <a:srgbClr val="FFC000"/>
                </a:solidFill>
              </a:rPr>
              <a:t>.</a:t>
            </a:r>
          </a:p>
          <a:p>
            <a:pPr marL="0" indent="0" algn="ctr">
              <a:lnSpc>
                <a:spcPct val="150000"/>
              </a:lnSpc>
              <a:buNone/>
            </a:pPr>
            <a:r>
              <a:rPr lang="ru-RU" sz="3000" dirty="0" smtClean="0">
                <a:solidFill>
                  <a:srgbClr val="FFC000"/>
                </a:solidFill>
              </a:rPr>
              <a:t>Ответ: А</a:t>
            </a:r>
            <a:endParaRPr lang="ru-RU" sz="3000" dirty="0">
              <a:solidFill>
                <a:srgbClr val="FFC000"/>
              </a:solidFill>
            </a:endParaRPr>
          </a:p>
          <a:p>
            <a:pPr marL="0" indent="0">
              <a:buNone/>
            </a:pPr>
            <a:endParaRPr lang="ru-RU" dirty="0"/>
          </a:p>
        </p:txBody>
      </p:sp>
    </p:spTree>
    <p:extLst>
      <p:ext uri="{BB962C8B-B14F-4D97-AF65-F5344CB8AC3E}">
        <p14:creationId xmlns:p14="http://schemas.microsoft.com/office/powerpoint/2010/main" val="4040610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lstStyle/>
          <a:p>
            <a:pPr marL="0" indent="0" algn="just">
              <a:lnSpc>
                <a:spcPct val="130000"/>
              </a:lnSpc>
              <a:buNone/>
            </a:pPr>
            <a:r>
              <a:rPr lang="ru-RU" sz="3000" b="1" dirty="0">
                <a:solidFill>
                  <a:srgbClr val="FFC000"/>
                </a:solidFill>
              </a:rPr>
              <a:t>6) Выплата </a:t>
            </a:r>
            <a:r>
              <a:rPr lang="ru-RU" sz="3000" b="1" dirty="0">
                <a:solidFill>
                  <a:srgbClr val="FFC000"/>
                </a:solidFill>
              </a:rPr>
              <a:t>социального пособия на погребение </a:t>
            </a:r>
            <a:r>
              <a:rPr lang="ru-RU" sz="3000" b="1" dirty="0">
                <a:solidFill>
                  <a:srgbClr val="FFC000"/>
                </a:solidFill>
              </a:rPr>
              <a:t>производится </a:t>
            </a:r>
            <a:r>
              <a:rPr lang="ru-RU" sz="3000" b="1" dirty="0">
                <a:solidFill>
                  <a:srgbClr val="FFC000"/>
                </a:solidFill>
              </a:rPr>
              <a:t>за счет </a:t>
            </a:r>
            <a:r>
              <a:rPr lang="ru-RU" sz="3000" b="1" dirty="0">
                <a:solidFill>
                  <a:srgbClr val="FFC000"/>
                </a:solidFill>
              </a:rPr>
              <a:t>средств</a:t>
            </a:r>
          </a:p>
          <a:p>
            <a:pPr marL="0" indent="0" algn="just">
              <a:lnSpc>
                <a:spcPct val="150000"/>
              </a:lnSpc>
              <a:buNone/>
            </a:pPr>
            <a:r>
              <a:rPr lang="ru-RU" sz="3000" dirty="0">
                <a:solidFill>
                  <a:srgbClr val="FFC000"/>
                </a:solidFill>
              </a:rPr>
              <a:t>А) Пенсионного фонда РФ;</a:t>
            </a:r>
          </a:p>
          <a:p>
            <a:pPr marL="0" indent="0" algn="just">
              <a:lnSpc>
                <a:spcPct val="150000"/>
              </a:lnSpc>
              <a:buNone/>
            </a:pPr>
            <a:r>
              <a:rPr lang="ru-RU" sz="3000" dirty="0">
                <a:solidFill>
                  <a:srgbClr val="FFC000"/>
                </a:solidFill>
              </a:rPr>
              <a:t>Б) Фонда социального страхования РФ;</a:t>
            </a:r>
          </a:p>
          <a:p>
            <a:pPr marL="0" indent="0" algn="just">
              <a:lnSpc>
                <a:spcPct val="150000"/>
              </a:lnSpc>
              <a:buNone/>
            </a:pPr>
            <a:r>
              <a:rPr lang="ru-RU" sz="3000" dirty="0">
                <a:solidFill>
                  <a:srgbClr val="FFC000"/>
                </a:solidFill>
              </a:rPr>
              <a:t>В) бюджетов субъектов РФ;</a:t>
            </a:r>
          </a:p>
          <a:p>
            <a:pPr marL="0" indent="0" algn="just">
              <a:lnSpc>
                <a:spcPct val="150000"/>
              </a:lnSpc>
              <a:buNone/>
            </a:pPr>
            <a:r>
              <a:rPr lang="ru-RU" sz="3000" dirty="0">
                <a:solidFill>
                  <a:srgbClr val="FFC000"/>
                </a:solidFill>
              </a:rPr>
              <a:t>Г) федерального бюджета.</a:t>
            </a:r>
          </a:p>
          <a:p>
            <a:pPr marL="0" indent="0" algn="ctr">
              <a:buNone/>
            </a:pPr>
            <a:r>
              <a:rPr lang="ru-RU" dirty="0" smtClean="0">
                <a:solidFill>
                  <a:srgbClr val="FFC000"/>
                </a:solidFill>
              </a:rPr>
              <a:t>Ответ: А, Б, В</a:t>
            </a:r>
            <a:endParaRPr lang="ru-RU" dirty="0">
              <a:solidFill>
                <a:srgbClr val="FFC000"/>
              </a:solidFill>
            </a:endParaRPr>
          </a:p>
        </p:txBody>
      </p:sp>
    </p:spTree>
    <p:extLst>
      <p:ext uri="{BB962C8B-B14F-4D97-AF65-F5344CB8AC3E}">
        <p14:creationId xmlns:p14="http://schemas.microsoft.com/office/powerpoint/2010/main" val="15609644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inVertical)">
                                      <p:cBhvr>
                                        <p:cTn id="2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260648"/>
            <a:ext cx="8568952" cy="6264696"/>
          </a:xfrm>
        </p:spPr>
        <p:txBody>
          <a:bodyPr/>
          <a:lstStyle/>
          <a:p>
            <a:pPr marL="0" indent="0" algn="just">
              <a:buNone/>
            </a:pPr>
            <a:r>
              <a:rPr lang="ru-RU" b="1" dirty="0" smtClean="0">
                <a:solidFill>
                  <a:srgbClr val="FFC000"/>
                </a:solidFill>
              </a:rPr>
              <a:t>7) Размер пособия на погребение в 2017 г. составляет</a:t>
            </a:r>
          </a:p>
          <a:p>
            <a:pPr marL="0" indent="0" algn="just">
              <a:lnSpc>
                <a:spcPct val="150000"/>
              </a:lnSpc>
              <a:buNone/>
            </a:pPr>
            <a:r>
              <a:rPr lang="ru-RU" dirty="0" smtClean="0">
                <a:solidFill>
                  <a:srgbClr val="FFC000"/>
                </a:solidFill>
              </a:rPr>
              <a:t>А) </a:t>
            </a:r>
            <a:r>
              <a:rPr lang="ru-RU" dirty="0">
                <a:solidFill>
                  <a:srgbClr val="FFC000"/>
                </a:solidFill>
              </a:rPr>
              <a:t>5562 р. 25 коп</a:t>
            </a:r>
            <a:r>
              <a:rPr lang="ru-RU" dirty="0" smtClean="0">
                <a:solidFill>
                  <a:srgbClr val="FFC000"/>
                </a:solidFill>
              </a:rPr>
              <a:t>.</a:t>
            </a:r>
          </a:p>
          <a:p>
            <a:pPr marL="0" indent="0" algn="just">
              <a:lnSpc>
                <a:spcPct val="150000"/>
              </a:lnSpc>
              <a:buNone/>
            </a:pPr>
            <a:r>
              <a:rPr lang="ru-RU" dirty="0" smtClean="0">
                <a:solidFill>
                  <a:srgbClr val="FFC000"/>
                </a:solidFill>
              </a:rPr>
              <a:t>Б) </a:t>
            </a:r>
            <a:r>
              <a:rPr lang="ru-RU" dirty="0">
                <a:solidFill>
                  <a:srgbClr val="FFC000"/>
                </a:solidFill>
              </a:rPr>
              <a:t>4763 р. 96 коп</a:t>
            </a:r>
            <a:r>
              <a:rPr lang="ru-RU" dirty="0" smtClean="0">
                <a:solidFill>
                  <a:srgbClr val="FFC000"/>
                </a:solidFill>
              </a:rPr>
              <a:t>.</a:t>
            </a:r>
          </a:p>
          <a:p>
            <a:pPr marL="0" indent="0" algn="just">
              <a:lnSpc>
                <a:spcPct val="150000"/>
              </a:lnSpc>
              <a:buNone/>
            </a:pPr>
            <a:r>
              <a:rPr lang="ru-RU" dirty="0" smtClean="0">
                <a:solidFill>
                  <a:srgbClr val="FFC000"/>
                </a:solidFill>
              </a:rPr>
              <a:t>В)</a:t>
            </a:r>
            <a:r>
              <a:rPr lang="ru-RU" dirty="0">
                <a:solidFill>
                  <a:srgbClr val="FFC000"/>
                </a:solidFill>
              </a:rPr>
              <a:t> 5277 р. 28 коп</a:t>
            </a:r>
            <a:r>
              <a:rPr lang="ru-RU" dirty="0" smtClean="0">
                <a:solidFill>
                  <a:srgbClr val="FFC000"/>
                </a:solidFill>
              </a:rPr>
              <a:t>.</a:t>
            </a:r>
          </a:p>
          <a:p>
            <a:pPr marL="0" indent="0" algn="just">
              <a:lnSpc>
                <a:spcPct val="150000"/>
              </a:lnSpc>
              <a:buNone/>
            </a:pPr>
            <a:r>
              <a:rPr lang="ru-RU" dirty="0" smtClean="0">
                <a:solidFill>
                  <a:srgbClr val="FFC000"/>
                </a:solidFill>
              </a:rPr>
              <a:t>Г) </a:t>
            </a:r>
            <a:r>
              <a:rPr lang="ru-RU" dirty="0">
                <a:solidFill>
                  <a:srgbClr val="FFC000"/>
                </a:solidFill>
              </a:rPr>
              <a:t>5002 р. 16 коп</a:t>
            </a:r>
            <a:r>
              <a:rPr lang="ru-RU" dirty="0" smtClean="0">
                <a:solidFill>
                  <a:srgbClr val="FFC000"/>
                </a:solidFill>
              </a:rPr>
              <a:t>.</a:t>
            </a:r>
          </a:p>
          <a:p>
            <a:pPr marL="0" indent="0" algn="ctr">
              <a:buNone/>
            </a:pPr>
            <a:r>
              <a:rPr lang="ru-RU" dirty="0" smtClean="0">
                <a:solidFill>
                  <a:srgbClr val="FFC000"/>
                </a:solidFill>
              </a:rPr>
              <a:t>Ответ: А</a:t>
            </a:r>
          </a:p>
        </p:txBody>
      </p:sp>
    </p:spTree>
    <p:extLst>
      <p:ext uri="{BB962C8B-B14F-4D97-AF65-F5344CB8AC3E}">
        <p14:creationId xmlns:p14="http://schemas.microsoft.com/office/powerpoint/2010/main" val="145865668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inVertical)">
                                      <p:cBhvr>
                                        <p:cTn id="2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pPr algn="ctr"/>
            <a:r>
              <a:rPr lang="ru-RU" b="1" dirty="0" smtClean="0"/>
              <a:t>Понятие социального пособия на погребение</a:t>
            </a:r>
            <a:endParaRPr lang="ru-RU" b="1" dirty="0"/>
          </a:p>
        </p:txBody>
      </p:sp>
      <p:sp>
        <p:nvSpPr>
          <p:cNvPr id="2" name="Объект 1"/>
          <p:cNvSpPr>
            <a:spLocks noGrp="1"/>
          </p:cNvSpPr>
          <p:nvPr>
            <p:ph idx="1"/>
          </p:nvPr>
        </p:nvSpPr>
        <p:spPr/>
        <p:txBody>
          <a:bodyPr>
            <a:normAutofit/>
          </a:bodyPr>
          <a:lstStyle/>
          <a:p>
            <a:pPr lvl="1" algn="just">
              <a:lnSpc>
                <a:spcPct val="150000"/>
              </a:lnSpc>
            </a:pPr>
            <a:r>
              <a:rPr lang="ru-RU" sz="2800" dirty="0">
                <a:latin typeface="Times New Roman" panose="02020603050405020304" pitchFamily="18" charset="0"/>
                <a:cs typeface="Times New Roman" panose="02020603050405020304" pitchFamily="18" charset="0"/>
              </a:rPr>
              <a:t>Социальное пособие на погребение </a:t>
            </a:r>
            <a:r>
              <a:rPr lang="ru-RU" sz="2800" dirty="0" smtClean="0">
                <a:latin typeface="Times New Roman" panose="02020603050405020304" pitchFamily="18" charset="0"/>
                <a:cs typeface="Times New Roman" panose="02020603050405020304" pitchFamily="18" charset="0"/>
              </a:rPr>
              <a:t>- разовая выплата, выплачиваемая </a:t>
            </a:r>
            <a:r>
              <a:rPr lang="ru-RU" sz="2800" dirty="0">
                <a:latin typeface="Times New Roman" panose="02020603050405020304" pitchFamily="18" charset="0"/>
                <a:cs typeface="Times New Roman" panose="02020603050405020304" pitchFamily="18" charset="0"/>
              </a:rPr>
              <a:t>для компенсации расходов по погребению </a:t>
            </a:r>
            <a:r>
              <a:rPr lang="ru-RU" sz="2800" dirty="0" smtClean="0">
                <a:latin typeface="Times New Roman" panose="02020603050405020304" pitchFamily="18" charset="0"/>
                <a:cs typeface="Times New Roman" panose="02020603050405020304" pitchFamily="18" charset="0"/>
              </a:rPr>
              <a:t>умерших, </a:t>
            </a:r>
            <a:r>
              <a:rPr lang="ru-RU" sz="2800" dirty="0">
                <a:latin typeface="Times New Roman" panose="02020603050405020304" pitchFamily="18" charset="0"/>
                <a:cs typeface="Times New Roman" panose="02020603050405020304" pitchFamily="18" charset="0"/>
              </a:rPr>
              <a:t>лицам, взявшим на себя обязанность осуществить погребение</a:t>
            </a:r>
            <a:r>
              <a:rPr lang="ru-RU" sz="2800" dirty="0" smtClean="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73732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95536" y="1484784"/>
            <a:ext cx="8229600" cy="1143000"/>
          </a:xfrm>
        </p:spPr>
        <p:txBody>
          <a:bodyPr>
            <a:normAutofit fontScale="90000"/>
          </a:bodyPr>
          <a:lstStyle/>
          <a:p>
            <a:pPr algn="ctr"/>
            <a:r>
              <a:rPr lang="ru-RU" b="1" dirty="0" smtClean="0"/>
              <a:t>Вопросы, которые касаются социального пособия на погребение, регулирует</a:t>
            </a:r>
            <a:endParaRPr lang="ru-RU" b="1" dirty="0"/>
          </a:p>
        </p:txBody>
      </p:sp>
      <p:sp>
        <p:nvSpPr>
          <p:cNvPr id="2" name="Объект 1"/>
          <p:cNvSpPr>
            <a:spLocks noGrp="1"/>
          </p:cNvSpPr>
          <p:nvPr>
            <p:ph idx="1"/>
          </p:nvPr>
        </p:nvSpPr>
        <p:spPr>
          <a:xfrm>
            <a:off x="323528" y="2852936"/>
            <a:ext cx="8568952" cy="2736304"/>
          </a:xfrm>
        </p:spPr>
        <p:txBody>
          <a:bodyPr>
            <a:normAutofit/>
          </a:bodyPr>
          <a:lstStyle/>
          <a:p>
            <a:pPr algn="just">
              <a:lnSpc>
                <a:spcPct val="150000"/>
              </a:lnSpc>
            </a:pPr>
            <a:r>
              <a:rPr lang="ru-RU" dirty="0">
                <a:solidFill>
                  <a:schemeClr val="tx2"/>
                </a:solidFill>
              </a:rPr>
              <a:t>Федеральный закон от 12.01.1996 N 8-ФЗ «О погребении и похоронном </a:t>
            </a:r>
            <a:r>
              <a:rPr lang="ru-RU" dirty="0" smtClean="0">
                <a:solidFill>
                  <a:schemeClr val="tx2"/>
                </a:solidFill>
              </a:rPr>
              <a:t>деле» ( далее Закон о погребении)</a:t>
            </a:r>
            <a:endParaRPr lang="ru-RU" dirty="0">
              <a:solidFill>
                <a:schemeClr val="tx2"/>
              </a:solidFill>
            </a:endParaRPr>
          </a:p>
          <a:p>
            <a:endParaRPr lang="ru-RU" dirty="0" smtClean="0"/>
          </a:p>
        </p:txBody>
      </p:sp>
    </p:spTree>
    <p:extLst>
      <p:ext uri="{BB962C8B-B14F-4D97-AF65-F5344CB8AC3E}">
        <p14:creationId xmlns:p14="http://schemas.microsoft.com/office/powerpoint/2010/main" val="28730031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4" y="548680"/>
            <a:ext cx="8229600" cy="5760640"/>
          </a:xfrm>
        </p:spPr>
        <p:txBody>
          <a:bodyPr>
            <a:normAutofit lnSpcReduction="10000"/>
          </a:bodyPr>
          <a:lstStyle/>
          <a:p>
            <a:pPr algn="just">
              <a:lnSpc>
                <a:spcPct val="150000"/>
              </a:lnSpc>
            </a:pPr>
            <a:r>
              <a:rPr lang="ru-RU" sz="2800" dirty="0">
                <a:solidFill>
                  <a:schemeClr val="tx2"/>
                </a:solidFill>
              </a:rPr>
              <a:t>Оформить пособие согласно </a:t>
            </a:r>
            <a:r>
              <a:rPr lang="ru-RU" sz="2800" b="1" u="sng" dirty="0">
                <a:solidFill>
                  <a:schemeClr val="tx2">
                    <a:lumMod val="40000"/>
                    <a:lumOff val="60000"/>
                  </a:schemeClr>
                </a:solidFill>
              </a:rPr>
              <a:t>п. 1 ст. 10</a:t>
            </a:r>
            <a:r>
              <a:rPr lang="ru-RU" sz="2800" dirty="0">
                <a:solidFill>
                  <a:schemeClr val="tx2"/>
                </a:solidFill>
              </a:rPr>
              <a:t> закона № 8-ФЗ от 12.01.1996г. может любой гражданин, взявший на себя организацию похорон и понесший в связи с этим материальные затраты</a:t>
            </a:r>
            <a:r>
              <a:rPr lang="ru-RU" sz="2800" dirty="0" smtClean="0">
                <a:solidFill>
                  <a:schemeClr val="tx2"/>
                </a:solidFill>
              </a:rPr>
              <a:t>.</a:t>
            </a:r>
          </a:p>
          <a:p>
            <a:pPr algn="just">
              <a:lnSpc>
                <a:spcPct val="150000"/>
              </a:lnSpc>
            </a:pPr>
            <a:r>
              <a:rPr lang="ru-RU" sz="2800" dirty="0" smtClean="0">
                <a:solidFill>
                  <a:schemeClr val="tx2"/>
                </a:solidFill>
              </a:rPr>
              <a:t> </a:t>
            </a:r>
            <a:r>
              <a:rPr lang="ru-RU" sz="2800" dirty="0">
                <a:solidFill>
                  <a:schemeClr val="tx2"/>
                </a:solidFill>
              </a:rPr>
              <a:t>Следовательно, ни степень родства, ни сам факт наличия такового не являются обязательными условиями при оформлении компенсации на погребение.</a:t>
            </a:r>
          </a:p>
        </p:txBody>
      </p:sp>
    </p:spTree>
    <p:extLst>
      <p:ext uri="{BB962C8B-B14F-4D97-AF65-F5344CB8AC3E}">
        <p14:creationId xmlns:p14="http://schemas.microsoft.com/office/powerpoint/2010/main" val="12909592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pPr algn="ctr"/>
            <a:r>
              <a:rPr lang="ru-RU" b="1" dirty="0" smtClean="0">
                <a:effectLst/>
              </a:rPr>
              <a:t>Выплата </a:t>
            </a:r>
            <a:r>
              <a:rPr lang="ru-RU" b="1" dirty="0">
                <a:effectLst/>
              </a:rPr>
              <a:t>может быть осуществлена</a:t>
            </a:r>
            <a:r>
              <a:rPr lang="ru-RU" dirty="0">
                <a:effectLst/>
              </a:rPr>
              <a:t>:</a:t>
            </a:r>
            <a:endParaRPr lang="ru-RU" dirty="0"/>
          </a:p>
        </p:txBody>
      </p:sp>
      <p:sp>
        <p:nvSpPr>
          <p:cNvPr id="2" name="Объект 1"/>
          <p:cNvSpPr>
            <a:spLocks noGrp="1"/>
          </p:cNvSpPr>
          <p:nvPr>
            <p:ph idx="1"/>
          </p:nvPr>
        </p:nvSpPr>
        <p:spPr>
          <a:xfrm>
            <a:off x="457200" y="1646236"/>
            <a:ext cx="8229600" cy="4879107"/>
          </a:xfrm>
        </p:spPr>
        <p:txBody>
          <a:bodyPr>
            <a:normAutofit fontScale="62500" lnSpcReduction="20000"/>
          </a:bodyPr>
          <a:lstStyle/>
          <a:p>
            <a:pPr algn="just">
              <a:lnSpc>
                <a:spcPct val="170000"/>
              </a:lnSpc>
            </a:pPr>
            <a:r>
              <a:rPr lang="ru-RU" sz="3600" dirty="0">
                <a:solidFill>
                  <a:schemeClr val="tx2"/>
                </a:solidFill>
              </a:rPr>
              <a:t>супругу(-е);</a:t>
            </a:r>
          </a:p>
          <a:p>
            <a:pPr algn="just">
              <a:lnSpc>
                <a:spcPct val="170000"/>
              </a:lnSpc>
            </a:pPr>
            <a:r>
              <a:rPr lang="ru-RU" sz="3600" dirty="0">
                <a:solidFill>
                  <a:schemeClr val="tx2"/>
                </a:solidFill>
              </a:rPr>
              <a:t>близким родственникам (родителям, детям, родным братьям, сестрам, бабушкам, дедушкам, внукам);</a:t>
            </a:r>
          </a:p>
          <a:p>
            <a:pPr algn="just">
              <a:lnSpc>
                <a:spcPct val="170000"/>
              </a:lnSpc>
            </a:pPr>
            <a:r>
              <a:rPr lang="ru-RU" sz="3600" dirty="0">
                <a:solidFill>
                  <a:schemeClr val="tx2"/>
                </a:solidFill>
              </a:rPr>
              <a:t>дальним и иным родственникам;</a:t>
            </a:r>
          </a:p>
          <a:p>
            <a:pPr algn="just">
              <a:lnSpc>
                <a:spcPct val="170000"/>
              </a:lnSpc>
            </a:pPr>
            <a:r>
              <a:rPr lang="ru-RU" sz="3600" dirty="0">
                <a:solidFill>
                  <a:schemeClr val="tx2"/>
                </a:solidFill>
              </a:rPr>
              <a:t>законным представителям умершего (родителям, усыновителям, опекунам и попечителям);</a:t>
            </a:r>
          </a:p>
          <a:p>
            <a:pPr algn="just">
              <a:lnSpc>
                <a:spcPct val="170000"/>
              </a:lnSpc>
            </a:pPr>
            <a:r>
              <a:rPr lang="ru-RU" sz="3600" dirty="0">
                <a:solidFill>
                  <a:schemeClr val="tx2"/>
                </a:solidFill>
              </a:rPr>
              <a:t>другим лицам, осуществившим расходы на организацию похорон умершего (друзьям, соседям, коллегам по работе</a:t>
            </a:r>
            <a:r>
              <a:rPr lang="ru-RU" sz="3600" dirty="0" smtClean="0">
                <a:solidFill>
                  <a:schemeClr val="tx2"/>
                </a:solidFill>
              </a:rPr>
              <a:t>).</a:t>
            </a:r>
          </a:p>
          <a:p>
            <a:pPr algn="just">
              <a:lnSpc>
                <a:spcPct val="170000"/>
              </a:lnSpc>
            </a:pPr>
            <a:endParaRPr lang="ru-RU" sz="3600" dirty="0">
              <a:solidFill>
                <a:schemeClr val="tx2"/>
              </a:solidFill>
            </a:endParaRPr>
          </a:p>
          <a:p>
            <a:endParaRPr lang="ru-RU" dirty="0"/>
          </a:p>
        </p:txBody>
      </p:sp>
    </p:spTree>
    <p:extLst>
      <p:ext uri="{BB962C8B-B14F-4D97-AF65-F5344CB8AC3E}">
        <p14:creationId xmlns:p14="http://schemas.microsoft.com/office/powerpoint/2010/main" val="15338213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 calcmode="lin" valueType="num">
                                      <p:cBhvr additive="base">
                                        <p:cTn id="20"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 calcmode="lin" valueType="num">
                                      <p:cBhvr additive="base">
                                        <p:cTn id="26"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 calcmode="lin" valueType="num">
                                      <p:cBhvr additive="base">
                                        <p:cTn id="32"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 calcmode="lin" valueType="num">
                                      <p:cBhvr additive="base">
                                        <p:cTn id="38"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268760"/>
            <a:ext cx="8229600" cy="1143000"/>
          </a:xfrm>
        </p:spPr>
        <p:txBody>
          <a:bodyPr>
            <a:normAutofit fontScale="90000"/>
          </a:bodyPr>
          <a:lstStyle/>
          <a:p>
            <a:pPr algn="ctr"/>
            <a:r>
              <a:rPr lang="ru-RU" dirty="0" smtClean="0"/>
              <a:t>Согласно п.2 ст. 10 Закона о погребении,  социальное пособие выплачивается</a:t>
            </a:r>
            <a:endParaRPr lang="ru-RU" dirty="0"/>
          </a:p>
        </p:txBody>
      </p:sp>
      <p:sp>
        <p:nvSpPr>
          <p:cNvPr id="3" name="Объект 2"/>
          <p:cNvSpPr>
            <a:spLocks noGrp="1"/>
          </p:cNvSpPr>
          <p:nvPr>
            <p:ph idx="1"/>
          </p:nvPr>
        </p:nvSpPr>
        <p:spPr>
          <a:xfrm>
            <a:off x="251520" y="2636912"/>
            <a:ext cx="8712968" cy="4104456"/>
          </a:xfrm>
        </p:spPr>
        <p:txBody>
          <a:bodyPr>
            <a:normAutofit/>
          </a:bodyPr>
          <a:lstStyle/>
          <a:p>
            <a:pPr algn="just">
              <a:lnSpc>
                <a:spcPct val="150000"/>
              </a:lnSpc>
            </a:pPr>
            <a:r>
              <a:rPr lang="ru-RU" sz="2300" dirty="0">
                <a:solidFill>
                  <a:schemeClr val="tx2"/>
                </a:solidFill>
              </a:rPr>
              <a:t>по месту работы;</a:t>
            </a:r>
          </a:p>
          <a:p>
            <a:pPr algn="just">
              <a:lnSpc>
                <a:spcPct val="150000"/>
              </a:lnSpc>
            </a:pPr>
            <a:r>
              <a:rPr lang="ru-RU" sz="2300" dirty="0">
                <a:solidFill>
                  <a:schemeClr val="tx2"/>
                </a:solidFill>
              </a:rPr>
              <a:t>в отделении Пенсионного фонда РФ;</a:t>
            </a:r>
          </a:p>
          <a:p>
            <a:pPr algn="just">
              <a:lnSpc>
                <a:spcPct val="150000"/>
              </a:lnSpc>
            </a:pPr>
            <a:r>
              <a:rPr lang="ru-RU" sz="2300" dirty="0">
                <a:solidFill>
                  <a:schemeClr val="tx2"/>
                </a:solidFill>
              </a:rPr>
              <a:t>в территориальном органе Фонда социального страхования РФ;</a:t>
            </a:r>
          </a:p>
          <a:p>
            <a:pPr algn="just">
              <a:lnSpc>
                <a:spcPct val="150000"/>
              </a:lnSpc>
            </a:pPr>
            <a:r>
              <a:rPr lang="ru-RU" sz="2300" dirty="0">
                <a:solidFill>
                  <a:schemeClr val="tx2"/>
                </a:solidFill>
              </a:rPr>
              <a:t>в Управлении (отделе) социальной защиты населения по месту </a:t>
            </a:r>
            <a:r>
              <a:rPr lang="ru-RU" sz="2300" dirty="0" smtClean="0">
                <a:solidFill>
                  <a:schemeClr val="tx2"/>
                </a:solidFill>
              </a:rPr>
              <a:t>регистрации.</a:t>
            </a:r>
            <a:endParaRPr lang="ru-RU" sz="2300" dirty="0">
              <a:solidFill>
                <a:schemeClr val="tx2"/>
              </a:solidFill>
            </a:endParaRPr>
          </a:p>
          <a:p>
            <a:endParaRPr lang="ru-RU" dirty="0"/>
          </a:p>
        </p:txBody>
      </p:sp>
    </p:spTree>
    <p:extLst>
      <p:ext uri="{BB962C8B-B14F-4D97-AF65-F5344CB8AC3E}">
        <p14:creationId xmlns:p14="http://schemas.microsoft.com/office/powerpoint/2010/main" val="22162231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Перечень необходимых документов:</a:t>
            </a:r>
            <a:endParaRPr lang="ru-RU" dirty="0"/>
          </a:p>
        </p:txBody>
      </p:sp>
      <p:sp>
        <p:nvSpPr>
          <p:cNvPr id="3" name="Объект 2"/>
          <p:cNvSpPr>
            <a:spLocks noGrp="1"/>
          </p:cNvSpPr>
          <p:nvPr>
            <p:ph idx="1"/>
          </p:nvPr>
        </p:nvSpPr>
        <p:spPr>
          <a:xfrm>
            <a:off x="251520" y="1556792"/>
            <a:ext cx="8568952" cy="5040560"/>
          </a:xfrm>
        </p:spPr>
        <p:txBody>
          <a:bodyPr>
            <a:normAutofit/>
          </a:bodyPr>
          <a:lstStyle/>
          <a:p>
            <a:pPr algn="just" fontAlgn="base">
              <a:lnSpc>
                <a:spcPct val="160000"/>
              </a:lnSpc>
            </a:pPr>
            <a:r>
              <a:rPr lang="ru-RU" sz="2400" dirty="0">
                <a:solidFill>
                  <a:schemeClr val="tx2"/>
                </a:solidFill>
              </a:rPr>
              <a:t>документ, удостоверяющий личность </a:t>
            </a:r>
            <a:r>
              <a:rPr lang="ru-RU" sz="2400" dirty="0" smtClean="0">
                <a:solidFill>
                  <a:schemeClr val="tx2"/>
                </a:solidFill>
              </a:rPr>
              <a:t>заявителя;</a:t>
            </a:r>
            <a:endParaRPr lang="ru-RU" sz="2400" dirty="0">
              <a:solidFill>
                <a:schemeClr val="tx2"/>
              </a:solidFill>
            </a:endParaRPr>
          </a:p>
          <a:p>
            <a:pPr algn="just" fontAlgn="base">
              <a:lnSpc>
                <a:spcPct val="160000"/>
              </a:lnSpc>
            </a:pPr>
            <a:r>
              <a:rPr lang="ru-RU" sz="2400" dirty="0">
                <a:solidFill>
                  <a:schemeClr val="tx2"/>
                </a:solidFill>
              </a:rPr>
              <a:t>заявление на выплату социального пособия на </a:t>
            </a:r>
            <a:r>
              <a:rPr lang="ru-RU" sz="2400" dirty="0" smtClean="0">
                <a:solidFill>
                  <a:schemeClr val="tx2"/>
                </a:solidFill>
              </a:rPr>
              <a:t>погребение;</a:t>
            </a:r>
            <a:endParaRPr lang="ru-RU" sz="2400" dirty="0">
              <a:solidFill>
                <a:schemeClr val="tx2"/>
              </a:solidFill>
            </a:endParaRPr>
          </a:p>
          <a:p>
            <a:pPr algn="just" fontAlgn="base">
              <a:lnSpc>
                <a:spcPct val="160000"/>
              </a:lnSpc>
            </a:pPr>
            <a:r>
              <a:rPr lang="ru-RU" sz="2400" dirty="0">
                <a:solidFill>
                  <a:schemeClr val="tx2"/>
                </a:solidFill>
              </a:rPr>
              <a:t>справка о смерти пенсионера, выдаваемая органами </a:t>
            </a:r>
            <a:r>
              <a:rPr lang="ru-RU" sz="2400" dirty="0" err="1" smtClean="0">
                <a:solidFill>
                  <a:schemeClr val="tx2"/>
                </a:solidFill>
              </a:rPr>
              <a:t>ЗАГСа</a:t>
            </a:r>
            <a:r>
              <a:rPr lang="ru-RU" sz="2400" dirty="0" smtClean="0">
                <a:solidFill>
                  <a:schemeClr val="tx2"/>
                </a:solidFill>
              </a:rPr>
              <a:t>;</a:t>
            </a:r>
            <a:endParaRPr lang="ru-RU" sz="2400" dirty="0">
              <a:solidFill>
                <a:schemeClr val="tx2"/>
              </a:solidFill>
            </a:endParaRPr>
          </a:p>
          <a:p>
            <a:pPr algn="just" fontAlgn="base">
              <a:lnSpc>
                <a:spcPct val="160000"/>
              </a:lnSpc>
            </a:pPr>
            <a:r>
              <a:rPr lang="ru-RU" sz="2400" dirty="0" smtClean="0">
                <a:solidFill>
                  <a:schemeClr val="tx2"/>
                </a:solidFill>
              </a:rPr>
              <a:t>заявитель вправе </a:t>
            </a:r>
            <a:r>
              <a:rPr lang="ru-RU" sz="2400" dirty="0">
                <a:solidFill>
                  <a:schemeClr val="tx2"/>
                </a:solidFill>
              </a:rPr>
              <a:t>представить документ, подтверждающий факт отсутствия работы пенсионера на день смерти (трудовую книжку умершего).</a:t>
            </a:r>
          </a:p>
          <a:p>
            <a:endParaRPr lang="ru-RU" dirty="0"/>
          </a:p>
        </p:txBody>
      </p:sp>
    </p:spTree>
    <p:extLst>
      <p:ext uri="{BB962C8B-B14F-4D97-AF65-F5344CB8AC3E}">
        <p14:creationId xmlns:p14="http://schemas.microsoft.com/office/powerpoint/2010/main" val="27924289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5760640"/>
          </a:xfrm>
        </p:spPr>
        <p:txBody>
          <a:bodyPr>
            <a:noAutofit/>
          </a:bodyPr>
          <a:lstStyle/>
          <a:p>
            <a:pPr algn="just">
              <a:lnSpc>
                <a:spcPct val="170000"/>
              </a:lnSpc>
            </a:pPr>
            <a:r>
              <a:rPr lang="ru-RU" sz="2000" dirty="0">
                <a:solidFill>
                  <a:schemeClr val="tx2"/>
                </a:solidFill>
              </a:rPr>
              <a:t>Анализ судебной практики показывает, что в некоторых случаях свидетельство о смерти может заменить справку о смерти, когда ее выдача невозможна. Например, если человек умер за рубежом. В постановлении </a:t>
            </a:r>
            <a:r>
              <a:rPr lang="ru-RU" sz="2000" dirty="0">
                <a:solidFill>
                  <a:schemeClr val="accent2">
                    <a:lumMod val="60000"/>
                    <a:lumOff val="40000"/>
                  </a:schemeClr>
                </a:solidFill>
              </a:rPr>
              <a:t>ФАС Поволжского округа от 20.09.2013 по делу № А55-26411/2012</a:t>
            </a:r>
            <a:r>
              <a:rPr lang="ru-RU" sz="2000" dirty="0">
                <a:solidFill>
                  <a:schemeClr val="tx2"/>
                </a:solidFill>
              </a:rPr>
              <a:t> указано, что справка является лишь документом, подтверждающим наступление обстоятельства, являющегося основанием для выплаты пособия (то есть смерти). При этом закон не содержит запрета на подтверждение данного обстоятельства иным способом. Логично предположить, что пособие на погребение можно выплатить и на основании свидетельства о смерти, правда, при условии последующего </a:t>
            </a:r>
            <a:r>
              <a:rPr lang="ru-RU" sz="2000" dirty="0" smtClean="0">
                <a:solidFill>
                  <a:schemeClr val="tx2"/>
                </a:solidFill>
              </a:rPr>
              <a:t>получения справки </a:t>
            </a:r>
            <a:r>
              <a:rPr lang="ru-RU" sz="2000" dirty="0">
                <a:solidFill>
                  <a:schemeClr val="tx2"/>
                </a:solidFill>
              </a:rPr>
              <a:t>о смерти.</a:t>
            </a:r>
            <a:br>
              <a:rPr lang="ru-RU" sz="2000" dirty="0">
                <a:solidFill>
                  <a:schemeClr val="tx2"/>
                </a:solidFill>
              </a:rPr>
            </a:br>
            <a:endParaRPr lang="ru-RU" sz="2000" dirty="0">
              <a:solidFill>
                <a:schemeClr val="tx2"/>
              </a:solidFill>
            </a:endParaRPr>
          </a:p>
        </p:txBody>
      </p:sp>
    </p:spTree>
    <p:extLst>
      <p:ext uri="{BB962C8B-B14F-4D97-AF65-F5344CB8AC3E}">
        <p14:creationId xmlns:p14="http://schemas.microsoft.com/office/powerpoint/2010/main" val="13836910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784976" cy="6264696"/>
          </a:xfrm>
        </p:spPr>
        <p:txBody>
          <a:bodyPr>
            <a:noAutofit/>
          </a:bodyPr>
          <a:lstStyle/>
          <a:p>
            <a:pPr algn="just">
              <a:lnSpc>
                <a:spcPct val="150000"/>
              </a:lnSpc>
            </a:pPr>
            <a:r>
              <a:rPr lang="ru-RU" sz="2000" dirty="0">
                <a:solidFill>
                  <a:schemeClr val="tx2"/>
                </a:solidFill>
              </a:rPr>
              <a:t>Для целей назначения пособия на погребение дата выдачи справки о смерти не имеет значения. Этот вывод можно сделать исходя из постановления </a:t>
            </a:r>
            <a:r>
              <a:rPr lang="ru-RU" sz="2000" dirty="0">
                <a:solidFill>
                  <a:schemeClr val="accent2">
                    <a:lumMod val="60000"/>
                    <a:lumOff val="40000"/>
                  </a:schemeClr>
                </a:solidFill>
              </a:rPr>
              <a:t>ФАС Западно-Сибирского округа от 17.08.2010 № А27-20466/2009.</a:t>
            </a:r>
            <a:r>
              <a:rPr lang="ru-RU" sz="2000" dirty="0">
                <a:solidFill>
                  <a:schemeClr val="tx2"/>
                </a:solidFill>
              </a:rPr>
              <a:t> Работодатель выплатил пособие на погребение вдове работника в день ее обращения до получения ею из </a:t>
            </a:r>
            <a:r>
              <a:rPr lang="ru-RU" sz="2000" dirty="0" err="1">
                <a:solidFill>
                  <a:schemeClr val="tx2"/>
                </a:solidFill>
              </a:rPr>
              <a:t>ЗАГСа</a:t>
            </a:r>
            <a:r>
              <a:rPr lang="ru-RU" sz="2000" dirty="0">
                <a:solidFill>
                  <a:schemeClr val="tx2"/>
                </a:solidFill>
              </a:rPr>
              <a:t> справки о смерти супруга. ФСС РФ решил, что пособие выплачено незаконно. Но судьи указали, что основанием для выплаты пособия является наступление страхового случая — смерти</a:t>
            </a:r>
            <a:r>
              <a:rPr lang="ru-RU" sz="2000" dirty="0" smtClean="0">
                <a:solidFill>
                  <a:schemeClr val="tx2"/>
                </a:solidFill>
              </a:rPr>
              <a:t>.</a:t>
            </a:r>
          </a:p>
          <a:p>
            <a:pPr algn="just">
              <a:lnSpc>
                <a:spcPct val="150000"/>
              </a:lnSpc>
            </a:pPr>
            <a:r>
              <a:rPr lang="ru-RU" sz="2000" dirty="0" smtClean="0">
                <a:solidFill>
                  <a:schemeClr val="tx2"/>
                </a:solidFill>
              </a:rPr>
              <a:t> </a:t>
            </a:r>
            <a:r>
              <a:rPr lang="ru-RU" sz="2000" dirty="0">
                <a:solidFill>
                  <a:schemeClr val="tx2"/>
                </a:solidFill>
              </a:rPr>
              <a:t>По мнению арбитров, определяющим фактором для решения вопроса о выплате пособия является дата наступления страхового случая, а не дата обращения с заявлением о выплате пособия или дата выписки или представления </a:t>
            </a:r>
            <a:r>
              <a:rPr lang="ru-RU" sz="2000" dirty="0" smtClean="0">
                <a:solidFill>
                  <a:schemeClr val="tx2"/>
                </a:solidFill>
              </a:rPr>
              <a:t>справки о </a:t>
            </a:r>
            <a:r>
              <a:rPr lang="ru-RU" sz="2000" dirty="0">
                <a:solidFill>
                  <a:schemeClr val="tx2"/>
                </a:solidFill>
              </a:rPr>
              <a:t>смерти.</a:t>
            </a:r>
            <a:br>
              <a:rPr lang="ru-RU" sz="2000" dirty="0">
                <a:solidFill>
                  <a:schemeClr val="tx2"/>
                </a:solidFill>
              </a:rPr>
            </a:br>
            <a:endParaRPr lang="ru-RU" sz="2000" dirty="0">
              <a:solidFill>
                <a:schemeClr val="tx2"/>
              </a:solidFill>
            </a:endParaRPr>
          </a:p>
        </p:txBody>
      </p:sp>
    </p:spTree>
    <p:extLst>
      <p:ext uri="{BB962C8B-B14F-4D97-AF65-F5344CB8AC3E}">
        <p14:creationId xmlns:p14="http://schemas.microsoft.com/office/powerpoint/2010/main" val="31129091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Горизон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216</TotalTime>
  <Words>866</Words>
  <Application>Microsoft Office PowerPoint</Application>
  <PresentationFormat>Экран (4:3)</PresentationFormat>
  <Paragraphs>77</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Литейная</vt:lpstr>
      <vt:lpstr>Социальное пособие на погребение</vt:lpstr>
      <vt:lpstr>Понятие социального пособия на погребение</vt:lpstr>
      <vt:lpstr>Вопросы, которые касаются социального пособия на погребение, регулирует</vt:lpstr>
      <vt:lpstr>Презентация PowerPoint</vt:lpstr>
      <vt:lpstr>Выплата может быть осуществлена:</vt:lpstr>
      <vt:lpstr>Согласно п.2 ст. 10 Закона о погребении,  социальное пособие выплачивается</vt:lpstr>
      <vt:lpstr>Перечень необходимых документов:</vt:lpstr>
      <vt:lpstr>Презентация PowerPoint</vt:lpstr>
      <vt:lpstr>Презентация PowerPoint</vt:lpstr>
      <vt:lpstr>Соблюдение срока обращения за пособием на погребение </vt:lpstr>
      <vt:lpstr>Размер социального пособия на погребение</vt:lpstr>
      <vt:lpstr>Презентация PowerPoint</vt:lpstr>
      <vt:lpstr> Кейсы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Социальное пособие на погребение</dc:title>
  <dc:creator>Татьяна</dc:creator>
  <cp:lastModifiedBy>Татьяна</cp:lastModifiedBy>
  <cp:revision>36</cp:revision>
  <dcterms:created xsi:type="dcterms:W3CDTF">2017-11-28T12:10:46Z</dcterms:created>
  <dcterms:modified xsi:type="dcterms:W3CDTF">2017-12-05T12:40:45Z</dcterms:modified>
</cp:coreProperties>
</file>