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65" r:id="rId5"/>
    <p:sldId id="266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C1B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4340246871315"/>
          <c:y val="3.5023709948526181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5265700483091789"/>
          <c:y val="0.18053274647935882"/>
          <c:w val="0.60990338164251212"/>
          <c:h val="0.450006641635285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Население Российской Федерации</c:v>
                </c:pt>
              </c:strCache>
            </c:strRef>
          </c:tx>
          <c:explosion val="17"/>
          <c:dPt>
            <c:idx val="0"/>
            <c:spPr>
              <a:solidFill>
                <a:schemeClr val="tx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Лист1!$A$2:$A$3</c:f>
              <c:strCache>
                <c:ptCount val="2"/>
                <c:pt idx="0">
                  <c:v>Люди, имеющие какое-либо жилье</c:v>
                </c:pt>
                <c:pt idx="1">
                  <c:v>Бездомные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">
                  <c:v>146804372</c:v>
                </c:pt>
                <c:pt idx="1">
                  <c:v>5000000</c:v>
                </c:pt>
              </c:numCache>
            </c:numRef>
          </c:val>
        </c:ser>
        <c:dLbls/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127800601011831"/>
          <c:y val="0.58761550122605399"/>
          <c:w val="0.51333761268971834"/>
          <c:h val="0.2377641084190656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60FF2C-DFB8-4EB4-8730-DF36196DCB05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5F0097-A734-4219-A29E-2D52868A5451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400" dirty="0" smtClean="0"/>
            <a:t>Организационные:</a:t>
          </a:r>
          <a:br>
            <a:rPr lang="ru-RU" sz="1400" dirty="0" smtClean="0"/>
          </a:br>
          <a:r>
            <a:rPr lang="ru-RU" sz="1400" dirty="0" smtClean="0"/>
            <a:t>1) Отказ в предоставлении помещения от Администрации г. Твери </a:t>
          </a:r>
          <a:br>
            <a:rPr lang="ru-RU" sz="1400" dirty="0" smtClean="0"/>
          </a:br>
          <a:r>
            <a:rPr lang="ru-RU" sz="1400" dirty="0" smtClean="0"/>
            <a:t>2) Невыполнение запланированных работ на инвестиционной фазе </a:t>
          </a:r>
        </a:p>
        <a:p>
          <a:r>
            <a:rPr lang="ru-RU" sz="1400" dirty="0" smtClean="0"/>
            <a:t>3)  Срыв планов ремонтных работ помещения </a:t>
          </a:r>
          <a:endParaRPr lang="ru-RU" sz="1400" dirty="0"/>
        </a:p>
      </dgm:t>
    </dgm:pt>
    <dgm:pt modelId="{860E5E28-2022-4494-9FA2-ABC70A1A3B5F}" type="parTrans" cxnId="{60CF36FD-E545-4CDD-AA23-68D89013AC1C}">
      <dgm:prSet/>
      <dgm:spPr/>
      <dgm:t>
        <a:bodyPr/>
        <a:lstStyle/>
        <a:p>
          <a:endParaRPr lang="ru-RU"/>
        </a:p>
      </dgm:t>
    </dgm:pt>
    <dgm:pt modelId="{3476BA35-6217-4233-A922-CA49D3893355}" type="sibTrans" cxnId="{60CF36FD-E545-4CDD-AA23-68D89013AC1C}">
      <dgm:prSet/>
      <dgm:spPr/>
      <dgm:t>
        <a:bodyPr/>
        <a:lstStyle/>
        <a:p>
          <a:endParaRPr lang="ru-RU"/>
        </a:p>
      </dgm:t>
    </dgm:pt>
    <dgm:pt modelId="{9E7A5CA7-3C96-494D-BCD8-EDDFC46F3B0F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400" dirty="0" smtClean="0"/>
            <a:t>Финансовые:</a:t>
          </a:r>
          <a:br>
            <a:rPr lang="ru-RU" sz="1400" dirty="0" smtClean="0"/>
          </a:br>
          <a:r>
            <a:rPr lang="ru-RU" sz="1400" dirty="0" smtClean="0"/>
            <a:t>1) Отсутствие финансовой помощи со стороны благотворительных фондов </a:t>
          </a:r>
        </a:p>
        <a:p>
          <a:r>
            <a:rPr lang="ru-RU" sz="1400" dirty="0" smtClean="0"/>
            <a:t>2) Нежелание сотрудничества с подобным проектом со стороны региональных компаний </a:t>
          </a:r>
        </a:p>
        <a:p>
          <a:r>
            <a:rPr lang="ru-RU" sz="1400" dirty="0" smtClean="0"/>
            <a:t>3)Отказ в финансовой поддержке проекта государством </a:t>
          </a:r>
        </a:p>
        <a:p>
          <a:r>
            <a:rPr lang="ru-RU" sz="1400" dirty="0" smtClean="0"/>
            <a:t>4)Превышение ожидаемых расходов </a:t>
          </a:r>
          <a:endParaRPr lang="ru-RU" sz="1400" dirty="0"/>
        </a:p>
      </dgm:t>
    </dgm:pt>
    <dgm:pt modelId="{4DEEEE41-D5B2-4CE2-9BC2-EB28241A2AD5}" type="parTrans" cxnId="{9C0D71BF-0019-4A76-A874-0B846F6C5944}">
      <dgm:prSet/>
      <dgm:spPr/>
      <dgm:t>
        <a:bodyPr/>
        <a:lstStyle/>
        <a:p>
          <a:endParaRPr lang="ru-RU"/>
        </a:p>
      </dgm:t>
    </dgm:pt>
    <dgm:pt modelId="{AAF1C1A1-EC67-426E-AD6C-33217935D517}" type="sibTrans" cxnId="{9C0D71BF-0019-4A76-A874-0B846F6C5944}">
      <dgm:prSet/>
      <dgm:spPr/>
      <dgm:t>
        <a:bodyPr/>
        <a:lstStyle/>
        <a:p>
          <a:endParaRPr lang="ru-RU"/>
        </a:p>
      </dgm:t>
    </dgm:pt>
    <dgm:pt modelId="{22E699BA-E10D-4BE3-83EE-F55A02F55928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400" dirty="0" smtClean="0"/>
            <a:t>Мотивационные:</a:t>
          </a:r>
        </a:p>
        <a:p>
          <a:r>
            <a:rPr lang="ru-RU" sz="1400" dirty="0" smtClean="0"/>
            <a:t>1) Недостаточное количество волонтеров и специалистов </a:t>
          </a:r>
          <a:br>
            <a:rPr lang="ru-RU" sz="1400" dirty="0" smtClean="0"/>
          </a:br>
          <a:r>
            <a:rPr lang="ru-RU" sz="1400" dirty="0" smtClean="0"/>
            <a:t> 2) Низкая предлагаемая заработная плата </a:t>
          </a:r>
          <a:br>
            <a:rPr lang="ru-RU" sz="1400" dirty="0" smtClean="0"/>
          </a:br>
          <a:r>
            <a:rPr lang="ru-RU" sz="1400" dirty="0" smtClean="0"/>
            <a:t>3 )Текучесть кадров </a:t>
          </a:r>
          <a:br>
            <a:rPr lang="ru-RU" sz="1400" dirty="0" smtClean="0"/>
          </a:br>
          <a:r>
            <a:rPr lang="ru-RU" sz="1400" dirty="0" smtClean="0"/>
            <a:t> 4) Негативное общественное мнение </a:t>
          </a:r>
          <a:br>
            <a:rPr lang="ru-RU" sz="1400" dirty="0" smtClean="0"/>
          </a:br>
          <a:r>
            <a:rPr lang="ru-RU" sz="1400" dirty="0" smtClean="0"/>
            <a:t>5) Неискореняемая привычка бездомных жить на улице </a:t>
          </a:r>
          <a:endParaRPr lang="ru-RU" sz="1400" dirty="0"/>
        </a:p>
      </dgm:t>
    </dgm:pt>
    <dgm:pt modelId="{C5B59ED6-04F5-459B-A1DB-A6AB68BA765E}" type="parTrans" cxnId="{1D87655C-5668-449A-85F4-B59B7CA31ED9}">
      <dgm:prSet/>
      <dgm:spPr/>
      <dgm:t>
        <a:bodyPr/>
        <a:lstStyle/>
        <a:p>
          <a:endParaRPr lang="ru-RU"/>
        </a:p>
      </dgm:t>
    </dgm:pt>
    <dgm:pt modelId="{E26C9ED0-A1E1-4343-8D33-54DE6563AFF7}" type="sibTrans" cxnId="{1D87655C-5668-449A-85F4-B59B7CA31ED9}">
      <dgm:prSet/>
      <dgm:spPr/>
      <dgm:t>
        <a:bodyPr/>
        <a:lstStyle/>
        <a:p>
          <a:endParaRPr lang="ru-RU"/>
        </a:p>
      </dgm:t>
    </dgm:pt>
    <dgm:pt modelId="{640913D1-C151-4777-9C1F-2EE2CF4C62C9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400" dirty="0" smtClean="0"/>
            <a:t>Внешние непредсказуемые:</a:t>
          </a:r>
        </a:p>
        <a:p>
          <a:r>
            <a:rPr lang="ru-RU" sz="1400" dirty="0" smtClean="0"/>
            <a:t>1) Неожиданные политические изменения, в том числе в сфере законодательства </a:t>
          </a:r>
        </a:p>
        <a:p>
          <a:r>
            <a:rPr lang="ru-RU" sz="1400" dirty="0" smtClean="0"/>
            <a:t>2) Природные катастрофы </a:t>
          </a:r>
          <a:br>
            <a:rPr lang="ru-RU" sz="1400" dirty="0" smtClean="0"/>
          </a:br>
          <a:r>
            <a:rPr lang="ru-RU" sz="1400" dirty="0" smtClean="0"/>
            <a:t>3) Преступления: вандализм, воровство </a:t>
          </a:r>
          <a:br>
            <a:rPr lang="ru-RU" sz="1400" dirty="0" smtClean="0"/>
          </a:br>
          <a:r>
            <a:rPr lang="ru-RU" sz="1400" dirty="0" smtClean="0"/>
            <a:t>4) Банкротство источников ресурсов </a:t>
          </a:r>
          <a:endParaRPr lang="ru-RU" sz="1400" dirty="0"/>
        </a:p>
      </dgm:t>
    </dgm:pt>
    <dgm:pt modelId="{86E297AF-658F-48EF-BB04-6D9251E66E6D}" type="parTrans" cxnId="{AD9B4AC6-1AEC-419C-AE27-F7BF446B8005}">
      <dgm:prSet/>
      <dgm:spPr/>
      <dgm:t>
        <a:bodyPr/>
        <a:lstStyle/>
        <a:p>
          <a:endParaRPr lang="ru-RU"/>
        </a:p>
      </dgm:t>
    </dgm:pt>
    <dgm:pt modelId="{359E292B-F7E8-486A-961D-45DDFE303306}" type="sibTrans" cxnId="{AD9B4AC6-1AEC-419C-AE27-F7BF446B8005}">
      <dgm:prSet/>
      <dgm:spPr/>
      <dgm:t>
        <a:bodyPr/>
        <a:lstStyle/>
        <a:p>
          <a:endParaRPr lang="ru-RU"/>
        </a:p>
      </dgm:t>
    </dgm:pt>
    <dgm:pt modelId="{072A2C84-ACBE-4296-B33B-3CB0A844BE31}" type="pres">
      <dgm:prSet presAssocID="{A960FF2C-DFB8-4EB4-8730-DF36196DCB0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07F1FB-16A0-4196-A388-E8A9B039D2DB}" type="pres">
      <dgm:prSet presAssocID="{A960FF2C-DFB8-4EB4-8730-DF36196DCB05}" presName="axisShape" presStyleLbl="bgShp" presStyleIdx="0" presStyleCnt="1"/>
      <dgm:spPr/>
    </dgm:pt>
    <dgm:pt modelId="{8F68FD87-FFD5-4BE2-92DF-7B4E54AAA30D}" type="pres">
      <dgm:prSet presAssocID="{A960FF2C-DFB8-4EB4-8730-DF36196DCB05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49EA1-9017-41CB-80D0-C9CB183E2DA2}" type="pres">
      <dgm:prSet presAssocID="{A960FF2C-DFB8-4EB4-8730-DF36196DCB05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394C3-F371-4599-8298-B0B49D1AD379}" type="pres">
      <dgm:prSet presAssocID="{A960FF2C-DFB8-4EB4-8730-DF36196DCB05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D3C62-2352-4A46-82D2-924FDDA4CA4D}" type="pres">
      <dgm:prSet presAssocID="{A960FF2C-DFB8-4EB4-8730-DF36196DCB05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9B4AC6-1AEC-419C-AE27-F7BF446B8005}" srcId="{A960FF2C-DFB8-4EB4-8730-DF36196DCB05}" destId="{640913D1-C151-4777-9C1F-2EE2CF4C62C9}" srcOrd="3" destOrd="0" parTransId="{86E297AF-658F-48EF-BB04-6D9251E66E6D}" sibTransId="{359E292B-F7E8-486A-961D-45DDFE303306}"/>
    <dgm:cxn modelId="{1D87655C-5668-449A-85F4-B59B7CA31ED9}" srcId="{A960FF2C-DFB8-4EB4-8730-DF36196DCB05}" destId="{22E699BA-E10D-4BE3-83EE-F55A02F55928}" srcOrd="2" destOrd="0" parTransId="{C5B59ED6-04F5-459B-A1DB-A6AB68BA765E}" sibTransId="{E26C9ED0-A1E1-4343-8D33-54DE6563AFF7}"/>
    <dgm:cxn modelId="{9C0D71BF-0019-4A76-A874-0B846F6C5944}" srcId="{A960FF2C-DFB8-4EB4-8730-DF36196DCB05}" destId="{9E7A5CA7-3C96-494D-BCD8-EDDFC46F3B0F}" srcOrd="1" destOrd="0" parTransId="{4DEEEE41-D5B2-4CE2-9BC2-EB28241A2AD5}" sibTransId="{AAF1C1A1-EC67-426E-AD6C-33217935D517}"/>
    <dgm:cxn modelId="{F76ECAE5-D496-4A60-8B03-A9ECF3B3C9A5}" type="presOf" srcId="{9E7A5CA7-3C96-494D-BCD8-EDDFC46F3B0F}" destId="{82349EA1-9017-41CB-80D0-C9CB183E2DA2}" srcOrd="0" destOrd="0" presId="urn:microsoft.com/office/officeart/2005/8/layout/matrix2"/>
    <dgm:cxn modelId="{3773BC80-2B6F-4A5C-874D-F965559E8C9A}" type="presOf" srcId="{640913D1-C151-4777-9C1F-2EE2CF4C62C9}" destId="{6F4D3C62-2352-4A46-82D2-924FDDA4CA4D}" srcOrd="0" destOrd="0" presId="urn:microsoft.com/office/officeart/2005/8/layout/matrix2"/>
    <dgm:cxn modelId="{41F471D3-2723-41EE-971E-8B7FEF98F311}" type="presOf" srcId="{A960FF2C-DFB8-4EB4-8730-DF36196DCB05}" destId="{072A2C84-ACBE-4296-B33B-3CB0A844BE31}" srcOrd="0" destOrd="0" presId="urn:microsoft.com/office/officeart/2005/8/layout/matrix2"/>
    <dgm:cxn modelId="{60CF36FD-E545-4CDD-AA23-68D89013AC1C}" srcId="{A960FF2C-DFB8-4EB4-8730-DF36196DCB05}" destId="{895F0097-A734-4219-A29E-2D52868A5451}" srcOrd="0" destOrd="0" parTransId="{860E5E28-2022-4494-9FA2-ABC70A1A3B5F}" sibTransId="{3476BA35-6217-4233-A922-CA49D3893355}"/>
    <dgm:cxn modelId="{74270CB4-2ACB-483E-9168-E3DC39F265E1}" type="presOf" srcId="{895F0097-A734-4219-A29E-2D52868A5451}" destId="{8F68FD87-FFD5-4BE2-92DF-7B4E54AAA30D}" srcOrd="0" destOrd="0" presId="urn:microsoft.com/office/officeart/2005/8/layout/matrix2"/>
    <dgm:cxn modelId="{A240F0C0-D78D-46E5-914F-CC0246887D49}" type="presOf" srcId="{22E699BA-E10D-4BE3-83EE-F55A02F55928}" destId="{BEE394C3-F371-4599-8298-B0B49D1AD379}" srcOrd="0" destOrd="0" presId="urn:microsoft.com/office/officeart/2005/8/layout/matrix2"/>
    <dgm:cxn modelId="{883053E1-01D3-4A7D-B6DC-1F053BDF63D9}" type="presParOf" srcId="{072A2C84-ACBE-4296-B33B-3CB0A844BE31}" destId="{0907F1FB-16A0-4196-A388-E8A9B039D2DB}" srcOrd="0" destOrd="0" presId="urn:microsoft.com/office/officeart/2005/8/layout/matrix2"/>
    <dgm:cxn modelId="{E20E1972-9FC6-4E48-B59B-F1CDF1CEA735}" type="presParOf" srcId="{072A2C84-ACBE-4296-B33B-3CB0A844BE31}" destId="{8F68FD87-FFD5-4BE2-92DF-7B4E54AAA30D}" srcOrd="1" destOrd="0" presId="urn:microsoft.com/office/officeart/2005/8/layout/matrix2"/>
    <dgm:cxn modelId="{FED8973E-39D7-48A6-BEC8-15F2E03EF227}" type="presParOf" srcId="{072A2C84-ACBE-4296-B33B-3CB0A844BE31}" destId="{82349EA1-9017-41CB-80D0-C9CB183E2DA2}" srcOrd="2" destOrd="0" presId="urn:microsoft.com/office/officeart/2005/8/layout/matrix2"/>
    <dgm:cxn modelId="{36665DD4-1400-4750-9BB4-826CC951D531}" type="presParOf" srcId="{072A2C84-ACBE-4296-B33B-3CB0A844BE31}" destId="{BEE394C3-F371-4599-8298-B0B49D1AD379}" srcOrd="3" destOrd="0" presId="urn:microsoft.com/office/officeart/2005/8/layout/matrix2"/>
    <dgm:cxn modelId="{8EECBD84-65E0-49E7-BF5C-026A1996B5FA}" type="presParOf" srcId="{072A2C84-ACBE-4296-B33B-3CB0A844BE31}" destId="{6F4D3C62-2352-4A46-82D2-924FDDA4CA4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843762-E372-4315-B6D0-E01696C968F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D7C674-215E-4B97-87E2-A6E22FD375A4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Организационные</a:t>
          </a:r>
          <a:endParaRPr lang="ru-RU" dirty="0"/>
        </a:p>
      </dgm:t>
    </dgm:pt>
    <dgm:pt modelId="{8151BE40-385B-4601-B661-FF8BFEC1F5FD}" type="parTrans" cxnId="{6D76203F-EA36-4D5F-8555-2F9CB9331136}">
      <dgm:prSet/>
      <dgm:spPr/>
      <dgm:t>
        <a:bodyPr/>
        <a:lstStyle/>
        <a:p>
          <a:endParaRPr lang="ru-RU"/>
        </a:p>
      </dgm:t>
    </dgm:pt>
    <dgm:pt modelId="{8008AB17-F295-4B3A-B302-3F618C9D9355}" type="sibTrans" cxnId="{6D76203F-EA36-4D5F-8555-2F9CB9331136}">
      <dgm:prSet/>
      <dgm:spPr/>
      <dgm:t>
        <a:bodyPr/>
        <a:lstStyle/>
        <a:p>
          <a:endParaRPr lang="ru-RU"/>
        </a:p>
      </dgm:t>
    </dgm:pt>
    <dgm:pt modelId="{E65CA351-A4BB-4F0B-8417-39495B8023DB}">
      <dgm:prSet phldrT="[Текст]"/>
      <dgm:spPr/>
      <dgm:t>
        <a:bodyPr/>
        <a:lstStyle/>
        <a:p>
          <a:r>
            <a:rPr lang="ru-RU" dirty="0" smtClean="0"/>
            <a:t>1) Сотрудничество с существующей НКО</a:t>
          </a:r>
          <a:endParaRPr lang="ru-RU" dirty="0"/>
        </a:p>
      </dgm:t>
    </dgm:pt>
    <dgm:pt modelId="{9BB9351E-D60A-42FB-8467-54F730376570}" type="parTrans" cxnId="{13879896-D16D-487B-BF9B-15E781D4B86F}">
      <dgm:prSet/>
      <dgm:spPr/>
      <dgm:t>
        <a:bodyPr/>
        <a:lstStyle/>
        <a:p>
          <a:endParaRPr lang="ru-RU"/>
        </a:p>
      </dgm:t>
    </dgm:pt>
    <dgm:pt modelId="{627B835A-D9AF-4394-9ECA-F4098585C2BF}" type="sibTrans" cxnId="{13879896-D16D-487B-BF9B-15E781D4B86F}">
      <dgm:prSet/>
      <dgm:spPr/>
      <dgm:t>
        <a:bodyPr/>
        <a:lstStyle/>
        <a:p>
          <a:endParaRPr lang="ru-RU"/>
        </a:p>
      </dgm:t>
    </dgm:pt>
    <dgm:pt modelId="{B220A734-FC6E-4E30-8713-A7782A588BD3}">
      <dgm:prSet phldrT="[Текст]" phldr="1"/>
      <dgm:spPr/>
      <dgm:t>
        <a:bodyPr/>
        <a:lstStyle/>
        <a:p>
          <a:endParaRPr lang="ru-RU"/>
        </a:p>
      </dgm:t>
    </dgm:pt>
    <dgm:pt modelId="{2E7880FA-FC84-4CE3-B2DE-A2267FA4EC5C}" type="parTrans" cxnId="{3C1F4A5E-6392-47E5-B2C3-C3967FE1353A}">
      <dgm:prSet/>
      <dgm:spPr/>
      <dgm:t>
        <a:bodyPr/>
        <a:lstStyle/>
        <a:p>
          <a:endParaRPr lang="ru-RU"/>
        </a:p>
      </dgm:t>
    </dgm:pt>
    <dgm:pt modelId="{FC398AE9-8196-42BF-BC59-054A049237F1}" type="sibTrans" cxnId="{3C1F4A5E-6392-47E5-B2C3-C3967FE1353A}">
      <dgm:prSet/>
      <dgm:spPr/>
      <dgm:t>
        <a:bodyPr/>
        <a:lstStyle/>
        <a:p>
          <a:endParaRPr lang="ru-RU"/>
        </a:p>
      </dgm:t>
    </dgm:pt>
    <dgm:pt modelId="{561B6E5C-C48F-44BA-A641-C85206217B5D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Мотивационные</a:t>
          </a:r>
          <a:endParaRPr lang="ru-RU" dirty="0"/>
        </a:p>
      </dgm:t>
    </dgm:pt>
    <dgm:pt modelId="{CE49B8DD-A7AD-4E2D-80A7-15C90F1EDAE1}" type="parTrans" cxnId="{6340AE6C-3D36-432B-B194-6D1502B80587}">
      <dgm:prSet/>
      <dgm:spPr/>
      <dgm:t>
        <a:bodyPr/>
        <a:lstStyle/>
        <a:p>
          <a:endParaRPr lang="ru-RU"/>
        </a:p>
      </dgm:t>
    </dgm:pt>
    <dgm:pt modelId="{3AA35F2D-3F54-46FE-B1C6-C89E2CFC7271}" type="sibTrans" cxnId="{6340AE6C-3D36-432B-B194-6D1502B80587}">
      <dgm:prSet/>
      <dgm:spPr/>
      <dgm:t>
        <a:bodyPr/>
        <a:lstStyle/>
        <a:p>
          <a:endParaRPr lang="ru-RU"/>
        </a:p>
      </dgm:t>
    </dgm:pt>
    <dgm:pt modelId="{586BB470-99EB-4B56-BE7A-4CAD828BF725}">
      <dgm:prSet phldrT="[Текст]"/>
      <dgm:spPr/>
      <dgm:t>
        <a:bodyPr/>
        <a:lstStyle/>
        <a:p>
          <a:endParaRPr lang="ru-RU" sz="900" dirty="0"/>
        </a:p>
      </dgm:t>
    </dgm:pt>
    <dgm:pt modelId="{ECB7FBC7-6D8B-4584-AC6C-3979DFBBFFD5}" type="parTrans" cxnId="{34F95603-0369-45AC-A983-420379A00132}">
      <dgm:prSet/>
      <dgm:spPr/>
      <dgm:t>
        <a:bodyPr/>
        <a:lstStyle/>
        <a:p>
          <a:endParaRPr lang="ru-RU"/>
        </a:p>
      </dgm:t>
    </dgm:pt>
    <dgm:pt modelId="{E1FFB58D-7F18-4D79-917B-7E6343588E64}" type="sibTrans" cxnId="{34F95603-0369-45AC-A983-420379A00132}">
      <dgm:prSet/>
      <dgm:spPr/>
      <dgm:t>
        <a:bodyPr/>
        <a:lstStyle/>
        <a:p>
          <a:endParaRPr lang="ru-RU"/>
        </a:p>
      </dgm:t>
    </dgm:pt>
    <dgm:pt modelId="{133C5482-A47B-4DDB-9018-90EED279EF57}">
      <dgm:prSet phldrT="[Текст]" phldr="1"/>
      <dgm:spPr/>
      <dgm:t>
        <a:bodyPr/>
        <a:lstStyle/>
        <a:p>
          <a:endParaRPr lang="ru-RU" sz="900"/>
        </a:p>
      </dgm:t>
    </dgm:pt>
    <dgm:pt modelId="{5DDE5B82-5BBF-4ADA-8607-E731B2FE1F19}" type="parTrans" cxnId="{6C23FC3F-7D9D-44AD-98F3-AFBCB0D0E08C}">
      <dgm:prSet/>
      <dgm:spPr/>
      <dgm:t>
        <a:bodyPr/>
        <a:lstStyle/>
        <a:p>
          <a:endParaRPr lang="ru-RU"/>
        </a:p>
      </dgm:t>
    </dgm:pt>
    <dgm:pt modelId="{3104AEC4-A0E0-44E1-A7B7-7105E71E512F}" type="sibTrans" cxnId="{6C23FC3F-7D9D-44AD-98F3-AFBCB0D0E08C}">
      <dgm:prSet/>
      <dgm:spPr/>
      <dgm:t>
        <a:bodyPr/>
        <a:lstStyle/>
        <a:p>
          <a:endParaRPr lang="ru-RU"/>
        </a:p>
      </dgm:t>
    </dgm:pt>
    <dgm:pt modelId="{1C20BD60-57C3-4054-ABE7-1BA82BD7101D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Финансовые </a:t>
          </a:r>
          <a:endParaRPr lang="ru-RU" dirty="0"/>
        </a:p>
      </dgm:t>
    </dgm:pt>
    <dgm:pt modelId="{9AAFC89F-F130-42B8-851F-814739D98733}" type="parTrans" cxnId="{0B38E902-70ED-421E-9968-1E8ADF72B1B7}">
      <dgm:prSet/>
      <dgm:spPr/>
      <dgm:t>
        <a:bodyPr/>
        <a:lstStyle/>
        <a:p>
          <a:endParaRPr lang="ru-RU"/>
        </a:p>
      </dgm:t>
    </dgm:pt>
    <dgm:pt modelId="{68101440-317B-4CC4-A760-1309D967AA02}" type="sibTrans" cxnId="{0B38E902-70ED-421E-9968-1E8ADF72B1B7}">
      <dgm:prSet/>
      <dgm:spPr/>
      <dgm:t>
        <a:bodyPr/>
        <a:lstStyle/>
        <a:p>
          <a:endParaRPr lang="ru-RU"/>
        </a:p>
      </dgm:t>
    </dgm:pt>
    <dgm:pt modelId="{93EA603C-742D-4D84-8954-0147463D0570}">
      <dgm:prSet phldrT="[Текст]"/>
      <dgm:spPr/>
      <dgm:t>
        <a:bodyPr/>
        <a:lstStyle/>
        <a:p>
          <a:r>
            <a:rPr lang="ru-RU" dirty="0" smtClean="0"/>
            <a:t>1) Привлечение </a:t>
          </a:r>
          <a:r>
            <a:rPr lang="ru-RU" dirty="0" err="1" smtClean="0"/>
            <a:t>руководителя-фандрайзера</a:t>
          </a:r>
          <a:endParaRPr lang="ru-RU" dirty="0"/>
        </a:p>
      </dgm:t>
    </dgm:pt>
    <dgm:pt modelId="{BD61B82D-1A4D-4C46-A236-D4B941166401}" type="parTrans" cxnId="{9239BC98-5444-410F-B980-DF19C0C44488}">
      <dgm:prSet/>
      <dgm:spPr/>
      <dgm:t>
        <a:bodyPr/>
        <a:lstStyle/>
        <a:p>
          <a:endParaRPr lang="ru-RU"/>
        </a:p>
      </dgm:t>
    </dgm:pt>
    <dgm:pt modelId="{6C781901-2793-42FE-9C02-FC8065531862}" type="sibTrans" cxnId="{9239BC98-5444-410F-B980-DF19C0C44488}">
      <dgm:prSet/>
      <dgm:spPr/>
      <dgm:t>
        <a:bodyPr/>
        <a:lstStyle/>
        <a:p>
          <a:endParaRPr lang="ru-RU"/>
        </a:p>
      </dgm:t>
    </dgm:pt>
    <dgm:pt modelId="{2B260056-BB80-443E-BC0D-395FA1BA416C}">
      <dgm:prSet phldrT="[Текст]" phldr="1"/>
      <dgm:spPr/>
      <dgm:t>
        <a:bodyPr/>
        <a:lstStyle/>
        <a:p>
          <a:endParaRPr lang="ru-RU"/>
        </a:p>
      </dgm:t>
    </dgm:pt>
    <dgm:pt modelId="{BB2702F7-7821-40F0-9D9F-2CDF3A27C273}" type="parTrans" cxnId="{42E38B61-122D-4AC1-80ED-387B6CF39E52}">
      <dgm:prSet/>
      <dgm:spPr/>
      <dgm:t>
        <a:bodyPr/>
        <a:lstStyle/>
        <a:p>
          <a:endParaRPr lang="ru-RU"/>
        </a:p>
      </dgm:t>
    </dgm:pt>
    <dgm:pt modelId="{662F3730-87FD-4551-A781-B6B4E6455B08}" type="sibTrans" cxnId="{42E38B61-122D-4AC1-80ED-387B6CF39E52}">
      <dgm:prSet/>
      <dgm:spPr/>
      <dgm:t>
        <a:bodyPr/>
        <a:lstStyle/>
        <a:p>
          <a:endParaRPr lang="ru-RU"/>
        </a:p>
      </dgm:t>
    </dgm:pt>
    <dgm:pt modelId="{01AD1DC1-5F42-475C-9E2E-329827C26901}">
      <dgm:prSet/>
      <dgm:spPr/>
      <dgm:t>
        <a:bodyPr/>
        <a:lstStyle/>
        <a:p>
          <a:r>
            <a:rPr lang="ru-RU" smtClean="0"/>
            <a:t>2) Подбор квалифицированных специалистов</a:t>
          </a:r>
          <a:endParaRPr lang="ru-RU" dirty="0" smtClean="0"/>
        </a:p>
      </dgm:t>
    </dgm:pt>
    <dgm:pt modelId="{F7BB67FF-879F-49E2-AC17-549CAE23508E}" type="parTrans" cxnId="{582E8D21-7550-4B27-B297-A26DA85BD799}">
      <dgm:prSet/>
      <dgm:spPr/>
      <dgm:t>
        <a:bodyPr/>
        <a:lstStyle/>
        <a:p>
          <a:endParaRPr lang="ru-RU"/>
        </a:p>
      </dgm:t>
    </dgm:pt>
    <dgm:pt modelId="{150653B0-2772-459A-847D-7AC8B8B3EE43}" type="sibTrans" cxnId="{582E8D21-7550-4B27-B297-A26DA85BD799}">
      <dgm:prSet/>
      <dgm:spPr/>
      <dgm:t>
        <a:bodyPr/>
        <a:lstStyle/>
        <a:p>
          <a:endParaRPr lang="ru-RU"/>
        </a:p>
      </dgm:t>
    </dgm:pt>
    <dgm:pt modelId="{DF2B8331-2366-4179-AFC4-D7E0D3EFA10B}">
      <dgm:prSet/>
      <dgm:spPr/>
      <dgm:t>
        <a:bodyPr/>
        <a:lstStyle/>
        <a:p>
          <a:r>
            <a:rPr lang="ru-RU" dirty="0" smtClean="0"/>
            <a:t>3) Постоянный поиск спонсоров, доноров и партнеров</a:t>
          </a:r>
          <a:endParaRPr lang="ru-RU" dirty="0"/>
        </a:p>
      </dgm:t>
    </dgm:pt>
    <dgm:pt modelId="{72F363C1-9558-4F44-AD8D-13EB914E6B67}" type="parTrans" cxnId="{6E1360B2-6176-42D7-90FB-63C935098435}">
      <dgm:prSet/>
      <dgm:spPr/>
      <dgm:t>
        <a:bodyPr/>
        <a:lstStyle/>
        <a:p>
          <a:endParaRPr lang="ru-RU"/>
        </a:p>
      </dgm:t>
    </dgm:pt>
    <dgm:pt modelId="{BA2EAF18-2EF4-4FE2-91AD-007BB5E827B4}" type="sibTrans" cxnId="{6E1360B2-6176-42D7-90FB-63C935098435}">
      <dgm:prSet/>
      <dgm:spPr/>
      <dgm:t>
        <a:bodyPr/>
        <a:lstStyle/>
        <a:p>
          <a:endParaRPr lang="ru-RU"/>
        </a:p>
      </dgm:t>
    </dgm:pt>
    <dgm:pt modelId="{BAA4EAD4-FBD7-4C12-88FD-F9B93451A842}">
      <dgm:prSet custT="1"/>
      <dgm:spPr/>
      <dgm:t>
        <a:bodyPr/>
        <a:lstStyle/>
        <a:p>
          <a:r>
            <a:rPr lang="ru-RU" sz="900" dirty="0" smtClean="0"/>
            <a:t>1</a:t>
          </a:r>
          <a:r>
            <a:rPr lang="ru-RU" sz="1400" dirty="0" smtClean="0"/>
            <a:t>) Недостаточное количество волонтеров и специалистов </a:t>
          </a:r>
          <a:br>
            <a:rPr lang="ru-RU" sz="1400" dirty="0" smtClean="0"/>
          </a:br>
          <a:r>
            <a:rPr lang="ru-RU" sz="1400" dirty="0" smtClean="0"/>
            <a:t> 2) Низкая предлагаемая заработная плата </a:t>
          </a:r>
          <a:br>
            <a:rPr lang="ru-RU" sz="1400" dirty="0" smtClean="0"/>
          </a:br>
          <a:r>
            <a:rPr lang="ru-RU" sz="1400" dirty="0" smtClean="0"/>
            <a:t>3 )Текучесть кадров </a:t>
          </a:r>
          <a:br>
            <a:rPr lang="ru-RU" sz="1400" dirty="0" smtClean="0"/>
          </a:br>
          <a:r>
            <a:rPr lang="ru-RU" sz="1400" dirty="0" smtClean="0"/>
            <a:t> 4) Негативное общественное мнение </a:t>
          </a:r>
          <a:br>
            <a:rPr lang="ru-RU" sz="1400" dirty="0" smtClean="0"/>
          </a:br>
          <a:r>
            <a:rPr lang="ru-RU" sz="1400" dirty="0" smtClean="0"/>
            <a:t>5) Неискореняемая привычка бездомных жить на улице </a:t>
          </a:r>
          <a:endParaRPr lang="ru-RU" sz="1400" dirty="0"/>
        </a:p>
      </dgm:t>
    </dgm:pt>
    <dgm:pt modelId="{32AA8A6A-0305-40E2-9AB6-81A25657C8FD}" type="parTrans" cxnId="{A767FD3A-97E6-43F4-8704-E3C08B5C77AE}">
      <dgm:prSet/>
      <dgm:spPr/>
      <dgm:t>
        <a:bodyPr/>
        <a:lstStyle/>
        <a:p>
          <a:endParaRPr lang="ru-RU"/>
        </a:p>
      </dgm:t>
    </dgm:pt>
    <dgm:pt modelId="{6226DD83-EE2C-4584-A445-1E184BA98283}" type="sibTrans" cxnId="{A767FD3A-97E6-43F4-8704-E3C08B5C77AE}">
      <dgm:prSet/>
      <dgm:spPr/>
      <dgm:t>
        <a:bodyPr/>
        <a:lstStyle/>
        <a:p>
          <a:endParaRPr lang="ru-RU"/>
        </a:p>
      </dgm:t>
    </dgm:pt>
    <dgm:pt modelId="{ACE20182-B9BA-4535-8BC7-E055F7F67720}">
      <dgm:prSet/>
      <dgm:spPr/>
      <dgm:t>
        <a:bodyPr/>
        <a:lstStyle/>
        <a:p>
          <a:r>
            <a:rPr lang="ru-RU" smtClean="0"/>
            <a:t>2)  Постоянный поиск источников  материальных ресурсов</a:t>
          </a:r>
          <a:endParaRPr lang="ru-RU" dirty="0" smtClean="0"/>
        </a:p>
      </dgm:t>
    </dgm:pt>
    <dgm:pt modelId="{541E14A7-4AD6-4220-A6CE-7D61DB96AC5B}" type="parTrans" cxnId="{3A5675AC-15FD-41A2-90EE-013EF8CA92F3}">
      <dgm:prSet/>
      <dgm:spPr/>
      <dgm:t>
        <a:bodyPr/>
        <a:lstStyle/>
        <a:p>
          <a:endParaRPr lang="ru-RU"/>
        </a:p>
      </dgm:t>
    </dgm:pt>
    <dgm:pt modelId="{F3F7DA67-0A08-4A03-8B94-7E3934B0BF58}" type="sibTrans" cxnId="{3A5675AC-15FD-41A2-90EE-013EF8CA92F3}">
      <dgm:prSet/>
      <dgm:spPr/>
      <dgm:t>
        <a:bodyPr/>
        <a:lstStyle/>
        <a:p>
          <a:endParaRPr lang="ru-RU"/>
        </a:p>
      </dgm:t>
    </dgm:pt>
    <dgm:pt modelId="{67B6ABEE-96F8-49DA-A9E4-B373FD779BD4}">
      <dgm:prSet/>
      <dgm:spPr/>
      <dgm:t>
        <a:bodyPr/>
        <a:lstStyle/>
        <a:p>
          <a:r>
            <a:rPr lang="ru-RU" dirty="0" smtClean="0"/>
            <a:t>3) Публикация отчетов о выполненной работе</a:t>
          </a:r>
          <a:endParaRPr lang="ru-RU" dirty="0"/>
        </a:p>
      </dgm:t>
    </dgm:pt>
    <dgm:pt modelId="{5492FD7C-6056-414A-A039-E313438A69DF}" type="parTrans" cxnId="{E0FD0CC4-83C7-4A6B-9166-EAAB34BDF2DC}">
      <dgm:prSet/>
      <dgm:spPr/>
      <dgm:t>
        <a:bodyPr/>
        <a:lstStyle/>
        <a:p>
          <a:endParaRPr lang="ru-RU"/>
        </a:p>
      </dgm:t>
    </dgm:pt>
    <dgm:pt modelId="{C7E5513C-BEC0-4C1D-B4B3-810F86944292}" type="sibTrans" cxnId="{E0FD0CC4-83C7-4A6B-9166-EAAB34BDF2DC}">
      <dgm:prSet/>
      <dgm:spPr/>
      <dgm:t>
        <a:bodyPr/>
        <a:lstStyle/>
        <a:p>
          <a:endParaRPr lang="ru-RU"/>
        </a:p>
      </dgm:t>
    </dgm:pt>
    <dgm:pt modelId="{45C581D2-2D9E-46A5-9D6C-8A0CFD81438A}" type="pres">
      <dgm:prSet presAssocID="{EC843762-E372-4315-B6D0-E01696C968FD}" presName="Name0" presStyleCnt="0">
        <dgm:presLayoutVars>
          <dgm:dir/>
          <dgm:animLvl val="lvl"/>
          <dgm:resizeHandles val="exact"/>
        </dgm:presLayoutVars>
      </dgm:prSet>
      <dgm:spPr/>
    </dgm:pt>
    <dgm:pt modelId="{9D27B1FE-5E4E-498B-A8B9-BAD729934E65}" type="pres">
      <dgm:prSet presAssocID="{27D7C674-215E-4B97-87E2-A6E22FD375A4}" presName="linNode" presStyleCnt="0"/>
      <dgm:spPr/>
    </dgm:pt>
    <dgm:pt modelId="{1AA40D63-E3E7-48B8-B59B-33ED15983BB1}" type="pres">
      <dgm:prSet presAssocID="{27D7C674-215E-4B97-87E2-A6E22FD375A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3B9AE-E3CC-4883-9CB8-E7E9E9D9D5BA}" type="pres">
      <dgm:prSet presAssocID="{27D7C674-215E-4B97-87E2-A6E22FD375A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97444-078E-4111-83FB-45CA20D0CA7D}" type="pres">
      <dgm:prSet presAssocID="{8008AB17-F295-4B3A-B302-3F618C9D9355}" presName="sp" presStyleCnt="0"/>
      <dgm:spPr/>
    </dgm:pt>
    <dgm:pt modelId="{F4430F75-8026-49E3-906F-45B100368DDE}" type="pres">
      <dgm:prSet presAssocID="{561B6E5C-C48F-44BA-A641-C85206217B5D}" presName="linNode" presStyleCnt="0"/>
      <dgm:spPr/>
    </dgm:pt>
    <dgm:pt modelId="{97C1C639-E406-4968-A4D3-01E574FDD99E}" type="pres">
      <dgm:prSet presAssocID="{561B6E5C-C48F-44BA-A641-C85206217B5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B29FDAC-CF4F-4CDB-BB9B-C6DB9021E8D7}" type="pres">
      <dgm:prSet presAssocID="{561B6E5C-C48F-44BA-A641-C85206217B5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1AF10-A560-49B2-96B1-9CDC02CC9754}" type="pres">
      <dgm:prSet presAssocID="{3AA35F2D-3F54-46FE-B1C6-C89E2CFC7271}" presName="sp" presStyleCnt="0"/>
      <dgm:spPr/>
    </dgm:pt>
    <dgm:pt modelId="{0FBA511B-4A40-4667-B726-C5D065D0407A}" type="pres">
      <dgm:prSet presAssocID="{1C20BD60-57C3-4054-ABE7-1BA82BD7101D}" presName="linNode" presStyleCnt="0"/>
      <dgm:spPr/>
    </dgm:pt>
    <dgm:pt modelId="{5BC63935-6BC9-45A4-A4E8-19508D7CC6BD}" type="pres">
      <dgm:prSet presAssocID="{1C20BD60-57C3-4054-ABE7-1BA82BD7101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0D4083A-193C-468A-963C-46843834798F}" type="pres">
      <dgm:prSet presAssocID="{1C20BD60-57C3-4054-ABE7-1BA82BD7101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1360B2-6176-42D7-90FB-63C935098435}" srcId="{27D7C674-215E-4B97-87E2-A6E22FD375A4}" destId="{DF2B8331-2366-4179-AFC4-D7E0D3EFA10B}" srcOrd="2" destOrd="0" parTransId="{72F363C1-9558-4F44-AD8D-13EB914E6B67}" sibTransId="{BA2EAF18-2EF4-4FE2-91AD-007BB5E827B4}"/>
    <dgm:cxn modelId="{F8A41678-7D55-404F-A64F-662A41DE3383}" type="presOf" srcId="{DF2B8331-2366-4179-AFC4-D7E0D3EFA10B}" destId="{CAF3B9AE-E3CC-4883-9CB8-E7E9E9D9D5BA}" srcOrd="0" destOrd="2" presId="urn:microsoft.com/office/officeart/2005/8/layout/vList5"/>
    <dgm:cxn modelId="{3E744931-E94E-4B76-9DF0-54803DD55838}" type="presOf" srcId="{561B6E5C-C48F-44BA-A641-C85206217B5D}" destId="{97C1C639-E406-4968-A4D3-01E574FDD99E}" srcOrd="0" destOrd="0" presId="urn:microsoft.com/office/officeart/2005/8/layout/vList5"/>
    <dgm:cxn modelId="{40ED0CFD-6D04-4A9B-8BED-BFE84BD741B7}" type="presOf" srcId="{67B6ABEE-96F8-49DA-A9E4-B373FD779BD4}" destId="{40D4083A-193C-468A-963C-46843834798F}" srcOrd="0" destOrd="2" presId="urn:microsoft.com/office/officeart/2005/8/layout/vList5"/>
    <dgm:cxn modelId="{3A5675AC-15FD-41A2-90EE-013EF8CA92F3}" srcId="{1C20BD60-57C3-4054-ABE7-1BA82BD7101D}" destId="{ACE20182-B9BA-4535-8BC7-E055F7F67720}" srcOrd="1" destOrd="0" parTransId="{541E14A7-4AD6-4220-A6CE-7D61DB96AC5B}" sibTransId="{F3F7DA67-0A08-4A03-8B94-7E3934B0BF58}"/>
    <dgm:cxn modelId="{47CB41E0-B24A-4EF1-A7B6-97461E842142}" type="presOf" srcId="{B220A734-FC6E-4E30-8713-A7782A588BD3}" destId="{CAF3B9AE-E3CC-4883-9CB8-E7E9E9D9D5BA}" srcOrd="0" destOrd="3" presId="urn:microsoft.com/office/officeart/2005/8/layout/vList5"/>
    <dgm:cxn modelId="{3E7A5CF5-5755-49ED-985F-8840B07AEFAF}" type="presOf" srcId="{27D7C674-215E-4B97-87E2-A6E22FD375A4}" destId="{1AA40D63-E3E7-48B8-B59B-33ED15983BB1}" srcOrd="0" destOrd="0" presId="urn:microsoft.com/office/officeart/2005/8/layout/vList5"/>
    <dgm:cxn modelId="{AE64714A-E02E-46F4-96DB-2AA059C01E38}" type="presOf" srcId="{133C5482-A47B-4DDB-9018-90EED279EF57}" destId="{8B29FDAC-CF4F-4CDB-BB9B-C6DB9021E8D7}" srcOrd="0" destOrd="2" presId="urn:microsoft.com/office/officeart/2005/8/layout/vList5"/>
    <dgm:cxn modelId="{E0FD0CC4-83C7-4A6B-9166-EAAB34BDF2DC}" srcId="{1C20BD60-57C3-4054-ABE7-1BA82BD7101D}" destId="{67B6ABEE-96F8-49DA-A9E4-B373FD779BD4}" srcOrd="2" destOrd="0" parTransId="{5492FD7C-6056-414A-A039-E313438A69DF}" sibTransId="{C7E5513C-BEC0-4C1D-B4B3-810F86944292}"/>
    <dgm:cxn modelId="{3C1F4A5E-6392-47E5-B2C3-C3967FE1353A}" srcId="{27D7C674-215E-4B97-87E2-A6E22FD375A4}" destId="{B220A734-FC6E-4E30-8713-A7782A588BD3}" srcOrd="3" destOrd="0" parTransId="{2E7880FA-FC84-4CE3-B2DE-A2267FA4EC5C}" sibTransId="{FC398AE9-8196-42BF-BC59-054A049237F1}"/>
    <dgm:cxn modelId="{9165DEB2-B470-42D5-9303-315BEF4486F5}" type="presOf" srcId="{586BB470-99EB-4B56-BE7A-4CAD828BF725}" destId="{8B29FDAC-CF4F-4CDB-BB9B-C6DB9021E8D7}" srcOrd="0" destOrd="0" presId="urn:microsoft.com/office/officeart/2005/8/layout/vList5"/>
    <dgm:cxn modelId="{E337ACEB-C061-4B46-91CC-24679A5C86FC}" type="presOf" srcId="{BAA4EAD4-FBD7-4C12-88FD-F9B93451A842}" destId="{8B29FDAC-CF4F-4CDB-BB9B-C6DB9021E8D7}" srcOrd="0" destOrd="1" presId="urn:microsoft.com/office/officeart/2005/8/layout/vList5"/>
    <dgm:cxn modelId="{13879896-D16D-487B-BF9B-15E781D4B86F}" srcId="{27D7C674-215E-4B97-87E2-A6E22FD375A4}" destId="{E65CA351-A4BB-4F0B-8417-39495B8023DB}" srcOrd="0" destOrd="0" parTransId="{9BB9351E-D60A-42FB-8467-54F730376570}" sibTransId="{627B835A-D9AF-4394-9ECA-F4098585C2BF}"/>
    <dgm:cxn modelId="{A767FD3A-97E6-43F4-8704-E3C08B5C77AE}" srcId="{561B6E5C-C48F-44BA-A641-C85206217B5D}" destId="{BAA4EAD4-FBD7-4C12-88FD-F9B93451A842}" srcOrd="1" destOrd="0" parTransId="{32AA8A6A-0305-40E2-9AB6-81A25657C8FD}" sibTransId="{6226DD83-EE2C-4584-A445-1E184BA98283}"/>
    <dgm:cxn modelId="{6C23FC3F-7D9D-44AD-98F3-AFBCB0D0E08C}" srcId="{561B6E5C-C48F-44BA-A641-C85206217B5D}" destId="{133C5482-A47B-4DDB-9018-90EED279EF57}" srcOrd="2" destOrd="0" parTransId="{5DDE5B82-5BBF-4ADA-8607-E731B2FE1F19}" sibTransId="{3104AEC4-A0E0-44E1-A7B7-7105E71E512F}"/>
    <dgm:cxn modelId="{9239BC98-5444-410F-B980-DF19C0C44488}" srcId="{1C20BD60-57C3-4054-ABE7-1BA82BD7101D}" destId="{93EA603C-742D-4D84-8954-0147463D0570}" srcOrd="0" destOrd="0" parTransId="{BD61B82D-1A4D-4C46-A236-D4B941166401}" sibTransId="{6C781901-2793-42FE-9C02-FC8065531862}"/>
    <dgm:cxn modelId="{D14B8424-E568-4923-9A51-74D6E0AD68EB}" type="presOf" srcId="{ACE20182-B9BA-4535-8BC7-E055F7F67720}" destId="{40D4083A-193C-468A-963C-46843834798F}" srcOrd="0" destOrd="1" presId="urn:microsoft.com/office/officeart/2005/8/layout/vList5"/>
    <dgm:cxn modelId="{4B3C1B62-8B3A-4B07-AAD0-D875BF0CF477}" type="presOf" srcId="{E65CA351-A4BB-4F0B-8417-39495B8023DB}" destId="{CAF3B9AE-E3CC-4883-9CB8-E7E9E9D9D5BA}" srcOrd="0" destOrd="0" presId="urn:microsoft.com/office/officeart/2005/8/layout/vList5"/>
    <dgm:cxn modelId="{7589B0A0-95FF-4830-922C-126F617AF83A}" type="presOf" srcId="{93EA603C-742D-4D84-8954-0147463D0570}" destId="{40D4083A-193C-468A-963C-46843834798F}" srcOrd="0" destOrd="0" presId="urn:microsoft.com/office/officeart/2005/8/layout/vList5"/>
    <dgm:cxn modelId="{8465FF18-1D20-42E4-933B-C0A37194B416}" type="presOf" srcId="{01AD1DC1-5F42-475C-9E2E-329827C26901}" destId="{CAF3B9AE-E3CC-4883-9CB8-E7E9E9D9D5BA}" srcOrd="0" destOrd="1" presId="urn:microsoft.com/office/officeart/2005/8/layout/vList5"/>
    <dgm:cxn modelId="{34F95603-0369-45AC-A983-420379A00132}" srcId="{561B6E5C-C48F-44BA-A641-C85206217B5D}" destId="{586BB470-99EB-4B56-BE7A-4CAD828BF725}" srcOrd="0" destOrd="0" parTransId="{ECB7FBC7-6D8B-4584-AC6C-3979DFBBFFD5}" sibTransId="{E1FFB58D-7F18-4D79-917B-7E6343588E64}"/>
    <dgm:cxn modelId="{1822AAA0-7F6E-4862-8542-1EB9365CBC24}" type="presOf" srcId="{1C20BD60-57C3-4054-ABE7-1BA82BD7101D}" destId="{5BC63935-6BC9-45A4-A4E8-19508D7CC6BD}" srcOrd="0" destOrd="0" presId="urn:microsoft.com/office/officeart/2005/8/layout/vList5"/>
    <dgm:cxn modelId="{6D76203F-EA36-4D5F-8555-2F9CB9331136}" srcId="{EC843762-E372-4315-B6D0-E01696C968FD}" destId="{27D7C674-215E-4B97-87E2-A6E22FD375A4}" srcOrd="0" destOrd="0" parTransId="{8151BE40-385B-4601-B661-FF8BFEC1F5FD}" sibTransId="{8008AB17-F295-4B3A-B302-3F618C9D9355}"/>
    <dgm:cxn modelId="{42E38B61-122D-4AC1-80ED-387B6CF39E52}" srcId="{1C20BD60-57C3-4054-ABE7-1BA82BD7101D}" destId="{2B260056-BB80-443E-BC0D-395FA1BA416C}" srcOrd="3" destOrd="0" parTransId="{BB2702F7-7821-40F0-9D9F-2CDF3A27C273}" sibTransId="{662F3730-87FD-4551-A781-B6B4E6455B08}"/>
    <dgm:cxn modelId="{582E8D21-7550-4B27-B297-A26DA85BD799}" srcId="{27D7C674-215E-4B97-87E2-A6E22FD375A4}" destId="{01AD1DC1-5F42-475C-9E2E-329827C26901}" srcOrd="1" destOrd="0" parTransId="{F7BB67FF-879F-49E2-AC17-549CAE23508E}" sibTransId="{150653B0-2772-459A-847D-7AC8B8B3EE43}"/>
    <dgm:cxn modelId="{0B38E902-70ED-421E-9968-1E8ADF72B1B7}" srcId="{EC843762-E372-4315-B6D0-E01696C968FD}" destId="{1C20BD60-57C3-4054-ABE7-1BA82BD7101D}" srcOrd="2" destOrd="0" parTransId="{9AAFC89F-F130-42B8-851F-814739D98733}" sibTransId="{68101440-317B-4CC4-A760-1309D967AA02}"/>
    <dgm:cxn modelId="{6340AE6C-3D36-432B-B194-6D1502B80587}" srcId="{EC843762-E372-4315-B6D0-E01696C968FD}" destId="{561B6E5C-C48F-44BA-A641-C85206217B5D}" srcOrd="1" destOrd="0" parTransId="{CE49B8DD-A7AD-4E2D-80A7-15C90F1EDAE1}" sibTransId="{3AA35F2D-3F54-46FE-B1C6-C89E2CFC7271}"/>
    <dgm:cxn modelId="{E5B538DD-A5F4-4869-84A9-722157291AA7}" type="presOf" srcId="{2B260056-BB80-443E-BC0D-395FA1BA416C}" destId="{40D4083A-193C-468A-963C-46843834798F}" srcOrd="0" destOrd="3" presId="urn:microsoft.com/office/officeart/2005/8/layout/vList5"/>
    <dgm:cxn modelId="{3C941041-39C2-48D2-9498-09929F97392B}" type="presOf" srcId="{EC843762-E372-4315-B6D0-E01696C968FD}" destId="{45C581D2-2D9E-46A5-9D6C-8A0CFD81438A}" srcOrd="0" destOrd="0" presId="urn:microsoft.com/office/officeart/2005/8/layout/vList5"/>
    <dgm:cxn modelId="{C78689DC-B81E-4AB8-A95A-7668AF850798}" type="presParOf" srcId="{45C581D2-2D9E-46A5-9D6C-8A0CFD81438A}" destId="{9D27B1FE-5E4E-498B-A8B9-BAD729934E65}" srcOrd="0" destOrd="0" presId="urn:microsoft.com/office/officeart/2005/8/layout/vList5"/>
    <dgm:cxn modelId="{89B23EC5-15B5-4012-980A-C7FD98BDA833}" type="presParOf" srcId="{9D27B1FE-5E4E-498B-A8B9-BAD729934E65}" destId="{1AA40D63-E3E7-48B8-B59B-33ED15983BB1}" srcOrd="0" destOrd="0" presId="urn:microsoft.com/office/officeart/2005/8/layout/vList5"/>
    <dgm:cxn modelId="{8A8C46A8-2447-42CB-9AE3-49F9CC724803}" type="presParOf" srcId="{9D27B1FE-5E4E-498B-A8B9-BAD729934E65}" destId="{CAF3B9AE-E3CC-4883-9CB8-E7E9E9D9D5BA}" srcOrd="1" destOrd="0" presId="urn:microsoft.com/office/officeart/2005/8/layout/vList5"/>
    <dgm:cxn modelId="{EFEE694D-8049-4577-A1C7-A486AB295D6F}" type="presParOf" srcId="{45C581D2-2D9E-46A5-9D6C-8A0CFD81438A}" destId="{24097444-078E-4111-83FB-45CA20D0CA7D}" srcOrd="1" destOrd="0" presId="urn:microsoft.com/office/officeart/2005/8/layout/vList5"/>
    <dgm:cxn modelId="{B7FABAA3-9B84-4C38-8153-49C081E8AC99}" type="presParOf" srcId="{45C581D2-2D9E-46A5-9D6C-8A0CFD81438A}" destId="{F4430F75-8026-49E3-906F-45B100368DDE}" srcOrd="2" destOrd="0" presId="urn:microsoft.com/office/officeart/2005/8/layout/vList5"/>
    <dgm:cxn modelId="{98DC00DE-479D-432F-99BD-73CE99B4FE4F}" type="presParOf" srcId="{F4430F75-8026-49E3-906F-45B100368DDE}" destId="{97C1C639-E406-4968-A4D3-01E574FDD99E}" srcOrd="0" destOrd="0" presId="urn:microsoft.com/office/officeart/2005/8/layout/vList5"/>
    <dgm:cxn modelId="{7C16978D-1D1E-4139-A106-EEE5B4617FD4}" type="presParOf" srcId="{F4430F75-8026-49E3-906F-45B100368DDE}" destId="{8B29FDAC-CF4F-4CDB-BB9B-C6DB9021E8D7}" srcOrd="1" destOrd="0" presId="urn:microsoft.com/office/officeart/2005/8/layout/vList5"/>
    <dgm:cxn modelId="{95E58680-5DFD-4B7B-8A85-1927AFCFB45D}" type="presParOf" srcId="{45C581D2-2D9E-46A5-9D6C-8A0CFD81438A}" destId="{AAF1AF10-A560-49B2-96B1-9CDC02CC9754}" srcOrd="3" destOrd="0" presId="urn:microsoft.com/office/officeart/2005/8/layout/vList5"/>
    <dgm:cxn modelId="{784D552D-0527-4988-BC83-8956327D69D0}" type="presParOf" srcId="{45C581D2-2D9E-46A5-9D6C-8A0CFD81438A}" destId="{0FBA511B-4A40-4667-B726-C5D065D0407A}" srcOrd="4" destOrd="0" presId="urn:microsoft.com/office/officeart/2005/8/layout/vList5"/>
    <dgm:cxn modelId="{3EA9C48E-F562-4886-AC13-C0804507CD82}" type="presParOf" srcId="{0FBA511B-4A40-4667-B726-C5D065D0407A}" destId="{5BC63935-6BC9-45A4-A4E8-19508D7CC6BD}" srcOrd="0" destOrd="0" presId="urn:microsoft.com/office/officeart/2005/8/layout/vList5"/>
    <dgm:cxn modelId="{BE557FCA-5223-43EF-965F-CABC25C5DA0E}" type="presParOf" srcId="{0FBA511B-4A40-4667-B726-C5D065D0407A}" destId="{40D4083A-193C-468A-963C-4684383479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07F1FB-16A0-4196-A388-E8A9B039D2DB}">
      <dsp:nvSpPr>
        <dsp:cNvPr id="0" name=""/>
        <dsp:cNvSpPr/>
      </dsp:nvSpPr>
      <dsp:spPr>
        <a:xfrm>
          <a:off x="2568315" y="0"/>
          <a:ext cx="6750568" cy="675056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8FD87-FFD5-4BE2-92DF-7B4E54AAA30D}">
      <dsp:nvSpPr>
        <dsp:cNvPr id="0" name=""/>
        <dsp:cNvSpPr/>
      </dsp:nvSpPr>
      <dsp:spPr>
        <a:xfrm>
          <a:off x="3007102" y="438786"/>
          <a:ext cx="2700227" cy="2700227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Организационные:</a:t>
          </a:r>
          <a:br>
            <a:rPr lang="ru-RU" sz="1400" kern="1200" dirty="0" smtClean="0"/>
          </a:br>
          <a:r>
            <a:rPr lang="ru-RU" sz="1400" kern="1200" dirty="0" smtClean="0"/>
            <a:t>1) Отказ в предоставлении помещения от Администрации г. Твери </a:t>
          </a:r>
          <a:br>
            <a:rPr lang="ru-RU" sz="1400" kern="1200" dirty="0" smtClean="0"/>
          </a:br>
          <a:r>
            <a:rPr lang="ru-RU" sz="1400" kern="1200" dirty="0" smtClean="0"/>
            <a:t>2) Невыполнение запланированных работ на инвестиционной фазе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3)  Срыв планов ремонтных работ помещения </a:t>
          </a:r>
          <a:endParaRPr lang="ru-RU" sz="1400" kern="1200" dirty="0"/>
        </a:p>
      </dsp:txBody>
      <dsp:txXfrm>
        <a:off x="3007102" y="438786"/>
        <a:ext cx="2700227" cy="2700227"/>
      </dsp:txXfrm>
    </dsp:sp>
    <dsp:sp modelId="{82349EA1-9017-41CB-80D0-C9CB183E2DA2}">
      <dsp:nvSpPr>
        <dsp:cNvPr id="0" name=""/>
        <dsp:cNvSpPr/>
      </dsp:nvSpPr>
      <dsp:spPr>
        <a:xfrm>
          <a:off x="6179869" y="438786"/>
          <a:ext cx="2700227" cy="2700227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Финансовые:</a:t>
          </a:r>
          <a:br>
            <a:rPr lang="ru-RU" sz="1400" kern="1200" dirty="0" smtClean="0"/>
          </a:br>
          <a:r>
            <a:rPr lang="ru-RU" sz="1400" kern="1200" dirty="0" smtClean="0"/>
            <a:t>1) Отсутствие финансовой помощи со стороны благотворительных фондов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2) Нежелание сотрудничества с подобным проектом со стороны региональных компаний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3)Отказ в финансовой поддержке проекта государством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4)Превышение ожидаемых расходов </a:t>
          </a:r>
          <a:endParaRPr lang="ru-RU" sz="1400" kern="1200" dirty="0"/>
        </a:p>
      </dsp:txBody>
      <dsp:txXfrm>
        <a:off x="6179869" y="438786"/>
        <a:ext cx="2700227" cy="2700227"/>
      </dsp:txXfrm>
    </dsp:sp>
    <dsp:sp modelId="{BEE394C3-F371-4599-8298-B0B49D1AD379}">
      <dsp:nvSpPr>
        <dsp:cNvPr id="0" name=""/>
        <dsp:cNvSpPr/>
      </dsp:nvSpPr>
      <dsp:spPr>
        <a:xfrm>
          <a:off x="3007102" y="3611554"/>
          <a:ext cx="2700227" cy="2700227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Мотивационные: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1) Недостаточное количество волонтеров и специалистов </a:t>
          </a:r>
          <a:br>
            <a:rPr lang="ru-RU" sz="1400" kern="1200" dirty="0" smtClean="0"/>
          </a:br>
          <a:r>
            <a:rPr lang="ru-RU" sz="1400" kern="1200" dirty="0" smtClean="0"/>
            <a:t> 2) Низкая предлагаемая заработная плата </a:t>
          </a:r>
          <a:br>
            <a:rPr lang="ru-RU" sz="1400" kern="1200" dirty="0" smtClean="0"/>
          </a:br>
          <a:r>
            <a:rPr lang="ru-RU" sz="1400" kern="1200" dirty="0" smtClean="0"/>
            <a:t>3 )Текучесть кадров </a:t>
          </a:r>
          <a:br>
            <a:rPr lang="ru-RU" sz="1400" kern="1200" dirty="0" smtClean="0"/>
          </a:br>
          <a:r>
            <a:rPr lang="ru-RU" sz="1400" kern="1200" dirty="0" smtClean="0"/>
            <a:t> 4) Негативное общественное мнение </a:t>
          </a:r>
          <a:br>
            <a:rPr lang="ru-RU" sz="1400" kern="1200" dirty="0" smtClean="0"/>
          </a:br>
          <a:r>
            <a:rPr lang="ru-RU" sz="1400" kern="1200" dirty="0" smtClean="0"/>
            <a:t>5) Неискореняемая привычка бездомных жить на улице </a:t>
          </a:r>
          <a:endParaRPr lang="ru-RU" sz="1400" kern="1200" dirty="0"/>
        </a:p>
      </dsp:txBody>
      <dsp:txXfrm>
        <a:off x="3007102" y="3611554"/>
        <a:ext cx="2700227" cy="2700227"/>
      </dsp:txXfrm>
    </dsp:sp>
    <dsp:sp modelId="{6F4D3C62-2352-4A46-82D2-924FDDA4CA4D}">
      <dsp:nvSpPr>
        <dsp:cNvPr id="0" name=""/>
        <dsp:cNvSpPr/>
      </dsp:nvSpPr>
      <dsp:spPr>
        <a:xfrm>
          <a:off x="6179869" y="3611554"/>
          <a:ext cx="2700227" cy="2700227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Внешние непредсказуемые: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1) Неожиданные политические изменения, в том числе в сфере законодательства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2) Природные катастрофы </a:t>
          </a:r>
          <a:br>
            <a:rPr lang="ru-RU" sz="1400" kern="1200" dirty="0" smtClean="0"/>
          </a:br>
          <a:r>
            <a:rPr lang="ru-RU" sz="1400" kern="1200" dirty="0" smtClean="0"/>
            <a:t>3) Преступления: вандализм, воровство </a:t>
          </a:r>
          <a:br>
            <a:rPr lang="ru-RU" sz="1400" kern="1200" dirty="0" smtClean="0"/>
          </a:br>
          <a:r>
            <a:rPr lang="ru-RU" sz="1400" kern="1200" dirty="0" smtClean="0"/>
            <a:t>4) Банкротство источников ресурсов </a:t>
          </a:r>
          <a:endParaRPr lang="ru-RU" sz="1400" kern="1200" dirty="0"/>
        </a:p>
      </dsp:txBody>
      <dsp:txXfrm>
        <a:off x="6179869" y="3611554"/>
        <a:ext cx="2700227" cy="27002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F3B9AE-E3CC-4883-9CB8-E7E9E9D9D5BA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1) Сотрудничество с существующей НКО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2) Подбор квалифицированных специалистов</a:t>
          </a:r>
          <a:endParaRPr lang="ru-RU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3) Постоянный поиск спонсоров, доноров и партнеров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/>
        </a:p>
      </dsp:txBody>
      <dsp:txXfrm rot="5400000">
        <a:off x="6589693" y="-2661723"/>
        <a:ext cx="1121829" cy="6729984"/>
      </dsp:txXfrm>
    </dsp:sp>
    <dsp:sp modelId="{1AA40D63-E3E7-48B8-B59B-33ED15983BB1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Организационные</a:t>
          </a:r>
          <a:endParaRPr lang="ru-RU" sz="3100" kern="1200" dirty="0"/>
        </a:p>
      </dsp:txBody>
      <dsp:txXfrm>
        <a:off x="0" y="2124"/>
        <a:ext cx="3785616" cy="1402286"/>
      </dsp:txXfrm>
    </dsp:sp>
    <dsp:sp modelId="{8B29FDAC-CF4F-4CDB-BB9B-C6DB9021E8D7}">
      <dsp:nvSpPr>
        <dsp:cNvPr id="0" name=""/>
        <dsp:cNvSpPr/>
      </dsp:nvSpPr>
      <dsp:spPr>
        <a:xfrm rot="5400000">
          <a:off x="6589693" y="-1189322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1</a:t>
          </a:r>
          <a:r>
            <a:rPr lang="ru-RU" sz="1400" kern="1200" dirty="0" smtClean="0"/>
            <a:t>) Недостаточное количество волонтеров и специалистов </a:t>
          </a:r>
          <a:br>
            <a:rPr lang="ru-RU" sz="1400" kern="1200" dirty="0" smtClean="0"/>
          </a:br>
          <a:r>
            <a:rPr lang="ru-RU" sz="1400" kern="1200" dirty="0" smtClean="0"/>
            <a:t> 2) Низкая предлагаемая заработная плата </a:t>
          </a:r>
          <a:br>
            <a:rPr lang="ru-RU" sz="1400" kern="1200" dirty="0" smtClean="0"/>
          </a:br>
          <a:r>
            <a:rPr lang="ru-RU" sz="1400" kern="1200" dirty="0" smtClean="0"/>
            <a:t>3 )Текучесть кадров </a:t>
          </a:r>
          <a:br>
            <a:rPr lang="ru-RU" sz="1400" kern="1200" dirty="0" smtClean="0"/>
          </a:br>
          <a:r>
            <a:rPr lang="ru-RU" sz="1400" kern="1200" dirty="0" smtClean="0"/>
            <a:t> 4) Негативное общественное мнение </a:t>
          </a:r>
          <a:br>
            <a:rPr lang="ru-RU" sz="1400" kern="1200" dirty="0" smtClean="0"/>
          </a:br>
          <a:r>
            <a:rPr lang="ru-RU" sz="1400" kern="1200" dirty="0" smtClean="0"/>
            <a:t>5) Неискореняемая привычка бездомных жить на улице </a:t>
          </a:r>
          <a:endParaRPr lang="ru-RU" sz="14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/>
        </a:p>
      </dsp:txBody>
      <dsp:txXfrm rot="5400000">
        <a:off x="6589693" y="-1189322"/>
        <a:ext cx="1121829" cy="6729984"/>
      </dsp:txXfrm>
    </dsp:sp>
    <dsp:sp modelId="{97C1C639-E406-4968-A4D3-01E574FDD99E}">
      <dsp:nvSpPr>
        <dsp:cNvPr id="0" name=""/>
        <dsp:cNvSpPr/>
      </dsp:nvSpPr>
      <dsp:spPr>
        <a:xfrm>
          <a:off x="0" y="1474525"/>
          <a:ext cx="3785616" cy="1402286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Мотивационные</a:t>
          </a:r>
          <a:endParaRPr lang="ru-RU" sz="3100" kern="1200" dirty="0"/>
        </a:p>
      </dsp:txBody>
      <dsp:txXfrm>
        <a:off x="0" y="1474525"/>
        <a:ext cx="3785616" cy="1402286"/>
      </dsp:txXfrm>
    </dsp:sp>
    <dsp:sp modelId="{40D4083A-193C-468A-963C-46843834798F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1) Привлечение </a:t>
          </a:r>
          <a:r>
            <a:rPr lang="ru-RU" sz="1500" kern="1200" dirty="0" err="1" smtClean="0"/>
            <a:t>руководителя-фандрайзера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2)  Постоянный поиск источников  материальных ресурсов</a:t>
          </a:r>
          <a:endParaRPr lang="ru-RU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3) Публикация отчетов о выполненной работе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/>
        </a:p>
      </dsp:txBody>
      <dsp:txXfrm rot="5400000">
        <a:off x="6589693" y="283077"/>
        <a:ext cx="1121829" cy="6729984"/>
      </dsp:txXfrm>
    </dsp:sp>
    <dsp:sp modelId="{5BC63935-6BC9-45A4-A4E8-19508D7CC6BD}">
      <dsp:nvSpPr>
        <dsp:cNvPr id="0" name=""/>
        <dsp:cNvSpPr/>
      </dsp:nvSpPr>
      <dsp:spPr>
        <a:xfrm>
          <a:off x="0" y="2946926"/>
          <a:ext cx="3785616" cy="1402286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Финансовые </a:t>
          </a:r>
          <a:endParaRPr lang="ru-RU" sz="3100" kern="1200" dirty="0"/>
        </a:p>
      </dsp:txBody>
      <dsp:txXfrm>
        <a:off x="0" y="2946926"/>
        <a:ext cx="3785616" cy="1402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57F28-22E8-4173-89FE-81B4E0C3D6E8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47A78-79BA-4BD4-8005-5766D096CC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9248-9200-4C12-927A-3A5322902006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CE32-0E1E-491E-B63B-B54EA50D6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589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9248-9200-4C12-927A-3A5322902006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CE32-0E1E-491E-B63B-B54EA50D6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549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9248-9200-4C12-927A-3A5322902006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CE32-0E1E-491E-B63B-B54EA50D6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447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9248-9200-4C12-927A-3A5322902006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CE32-0E1E-491E-B63B-B54EA50D6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45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9248-9200-4C12-927A-3A5322902006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CE32-0E1E-491E-B63B-B54EA50D6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863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9248-9200-4C12-927A-3A5322902006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CE32-0E1E-491E-B63B-B54EA50D6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32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9248-9200-4C12-927A-3A5322902006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CE32-0E1E-491E-B63B-B54EA50D6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09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9248-9200-4C12-927A-3A5322902006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CE32-0E1E-491E-B63B-B54EA50D6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47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9248-9200-4C12-927A-3A5322902006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CE32-0E1E-491E-B63B-B54EA50D6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6798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9248-9200-4C12-927A-3A5322902006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CE32-0E1E-491E-B63B-B54EA50D6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93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9248-9200-4C12-927A-3A5322902006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CE32-0E1E-491E-B63B-B54EA50D6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779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69248-9200-4C12-927A-3A5322902006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5CE32-0E1E-491E-B63B-B54EA50D6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851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219" y="2560320"/>
            <a:ext cx="8088923" cy="1056986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7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Segoe Script" panose="020B0504020000000003" pitchFamily="34" charset="0"/>
              </a:rPr>
              <a:t>Социальный п</a:t>
            </a:r>
            <a:r>
              <a:rPr lang="ru-RU" sz="7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Segoe Script" panose="020B0504020000000003" pitchFamily="34" charset="0"/>
              </a:rPr>
              <a:t>роект «Дневной </a:t>
            </a:r>
            <a:r>
              <a:rPr lang="ru-RU" sz="7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Segoe Script" panose="020B0504020000000003" pitchFamily="34" charset="0"/>
              </a:rPr>
              <a:t>Центр для </a:t>
            </a:r>
            <a:r>
              <a:rPr lang="ru-RU" sz="7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Segoe Script" panose="020B0504020000000003" pitchFamily="34" charset="0"/>
              </a:rPr>
              <a:t>бездомных»</a:t>
            </a:r>
            <a:endParaRPr lang="ru-RU" sz="7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9896" y="3321285"/>
            <a:ext cx="4152207" cy="27681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73211" y="6585"/>
            <a:ext cx="3518789" cy="3314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7709" y="3314700"/>
            <a:ext cx="4756107" cy="3543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2750" y="3314700"/>
            <a:ext cx="5429250" cy="3543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84521" y="5822391"/>
            <a:ext cx="10614056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87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006" y="262754"/>
            <a:ext cx="10515600" cy="1325563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5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egoe Script" panose="020B0504020000000003" pitchFamily="34" charset="0"/>
              </a:rPr>
              <a:t>Актуальность</a:t>
            </a:r>
            <a:r>
              <a:rPr lang="ru-RU" sz="5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egoe Script" panose="020B0504020000000003" pitchFamily="34" charset="0"/>
              </a:rPr>
              <a:t/>
            </a:r>
            <a:br>
              <a:rPr lang="ru-RU" sz="5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egoe Script" panose="020B0504020000000003" pitchFamily="34" charset="0"/>
              </a:rPr>
            </a:br>
            <a:r>
              <a:rPr lang="ru-RU" sz="5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egoe Script" panose="020B0504020000000003" pitchFamily="34" charset="0"/>
              </a:rPr>
              <a:t>проблемы</a:t>
            </a:r>
            <a:endParaRPr lang="ru-RU" sz="54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Segoe Script" panose="020B0504020000000003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64585737"/>
              </p:ext>
            </p:extLst>
          </p:nvPr>
        </p:nvGraphicFramePr>
        <p:xfrm>
          <a:off x="-4124652" y="1611086"/>
          <a:ext cx="10515600" cy="524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0596" y="551543"/>
            <a:ext cx="9297206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043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30813" y="0"/>
          <a:ext cx="10515600" cy="4867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62088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Ожидаемые результаты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Количественные результаты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Ожидаемый результат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Количество обратившихся в Дневной центр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500 человек в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Восстановленные документы (на человека для устройства на работу)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125 комплектов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Найденные вакансии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Количество обратившихся, самостоятельно оплачивающих жильё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320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Качественные результаты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Изменение отношения общества к людям без определенного места жительства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Снижение числа бездомных в Твери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Снижение уровня преступности по г.Твери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Привлечение в Дневной Центр новых бездомных людей на примере позитивного опыта их предшественников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4941555"/>
            <a:ext cx="529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Segoe Script" pitchFamily="34" charset="0"/>
              </a:rPr>
              <a:t>СТОИМОСТЬ ПРОЕКТА: 470 787 РУБ</a:t>
            </a:r>
            <a:endParaRPr lang="ru-RU" b="1" dirty="0">
              <a:latin typeface="Segoe Scrip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7719" y="5254618"/>
            <a:ext cx="892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Segoe Script" pitchFamily="34" charset="0"/>
              </a:rPr>
              <a:t>ДАТА РЕАЛИЗАЦИИ: </a:t>
            </a:r>
            <a:r>
              <a:rPr lang="ru-RU" b="1" dirty="0" smtClean="0">
                <a:latin typeface="Segoe Script" pitchFamily="34" charset="0"/>
              </a:rPr>
              <a:t>1 февраля 2018 года – 29 марта 2019 года</a:t>
            </a:r>
            <a:endParaRPr lang="ru-RU" b="1" dirty="0"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2599" y="3054695"/>
            <a:ext cx="3185159" cy="1325563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egoe Script" panose="020B0504020000000003" pitchFamily="34" charset="0"/>
              </a:rPr>
              <a:t>Риски</a:t>
            </a:r>
            <a:endParaRPr lang="ru-RU" sz="6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Segoe Script" panose="020B0504020000000003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63178879"/>
              </p:ext>
            </p:extLst>
          </p:nvPr>
        </p:nvGraphicFramePr>
        <p:xfrm>
          <a:off x="1945179" y="107431"/>
          <a:ext cx="11887200" cy="6750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380258"/>
            <a:ext cx="4199563" cy="24777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-922"/>
            <a:ext cx="4199563" cy="279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395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egoe Script" panose="020B0504020000000003" pitchFamily="34" charset="0"/>
              </a:rPr>
              <a:t>Минимизация рисков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133" y="-309489"/>
            <a:ext cx="10515600" cy="1325563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egoe Script" panose="020B0504020000000003" pitchFamily="34" charset="0"/>
              </a:rPr>
              <a:t>Мероприятия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3600"/>
            <a:ext cx="9726637" cy="435133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egoe Script" panose="020B0504020000000003" pitchFamily="34" charset="0"/>
              </a:rPr>
              <a:t>Обучающие лекции для волонтеров</a:t>
            </a:r>
          </a:p>
          <a:p>
            <a:r>
              <a:rPr lang="ru-RU" sz="2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egoe Script" panose="020B0504020000000003" pitchFamily="34" charset="0"/>
              </a:rPr>
              <a:t>Работа с целевой аудиторией ( привлечение бездомных)</a:t>
            </a:r>
          </a:p>
          <a:p>
            <a:r>
              <a:rPr lang="ru-RU" sz="2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egoe Script" panose="020B0504020000000003" pitchFamily="34" charset="0"/>
              </a:rPr>
              <a:t>Установка </a:t>
            </a:r>
            <a:r>
              <a:rPr lang="ru-RU" sz="2200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egoe Script" panose="020B0504020000000003" pitchFamily="34" charset="0"/>
              </a:rPr>
              <a:t>брендированных</a:t>
            </a:r>
            <a:r>
              <a:rPr lang="ru-RU" sz="2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egoe Script" panose="020B0504020000000003" pitchFamily="34" charset="0"/>
              </a:rPr>
              <a:t> ящиков для сбора пожертвований</a:t>
            </a:r>
          </a:p>
          <a:p>
            <a:r>
              <a:rPr lang="ru-RU" sz="2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egoe Script" panose="020B0504020000000003" pitchFamily="34" charset="0"/>
              </a:rPr>
              <a:t>Продажа наклеек посвященных Дню Победы</a:t>
            </a:r>
          </a:p>
          <a:p>
            <a:r>
              <a:rPr lang="ru-RU" sz="2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egoe Script" panose="020B0504020000000003" pitchFamily="34" charset="0"/>
              </a:rPr>
              <a:t>Акция «Маленькие деньги для большого дела»</a:t>
            </a:r>
          </a:p>
          <a:p>
            <a:r>
              <a:rPr lang="ru-RU" sz="2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egoe Script" panose="020B0504020000000003" pitchFamily="34" charset="0"/>
              </a:rPr>
              <a:t>Акция « Чистая суббота»</a:t>
            </a:r>
          </a:p>
          <a:p>
            <a:r>
              <a:rPr lang="ru-RU" sz="2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egoe Script" panose="020B0504020000000003" pitchFamily="34" charset="0"/>
              </a:rPr>
              <a:t>Акция «</a:t>
            </a:r>
            <a:r>
              <a:rPr lang="ru-RU" sz="2200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egoe Script" panose="020B0504020000000003" pitchFamily="34" charset="0"/>
              </a:rPr>
              <a:t>Эсперсс-помощь</a:t>
            </a:r>
            <a:r>
              <a:rPr lang="ru-RU" sz="2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egoe Script" panose="020B0504020000000003" pitchFamily="34" charset="0"/>
              </a:rPr>
              <a:t>»</a:t>
            </a:r>
          </a:p>
          <a:p>
            <a:r>
              <a:rPr lang="ru-RU" sz="2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egoe Script" panose="020B0504020000000003" pitchFamily="34" charset="0"/>
              </a:rPr>
              <a:t>Новогодняя акция «Мандаринка и тушенка»</a:t>
            </a:r>
          </a:p>
          <a:p>
            <a:r>
              <a:rPr lang="ru-RU" sz="2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egoe Script" panose="020B0504020000000003" pitchFamily="34" charset="0"/>
              </a:rPr>
              <a:t>Социальная реклама «до/после»</a:t>
            </a:r>
          </a:p>
          <a:p>
            <a:endParaRPr lang="ru-RU" dirty="0"/>
          </a:p>
        </p:txBody>
      </p:sp>
      <p:pic>
        <p:nvPicPr>
          <p:cNvPr id="17410" name="Picture 2" descr="Картинки по запросу раздача горячего питания бездомны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0610" y="0"/>
            <a:ext cx="2921390" cy="2194560"/>
          </a:xfrm>
          <a:prstGeom prst="rect">
            <a:avLst/>
          </a:prstGeom>
          <a:noFill/>
        </p:spPr>
      </p:pic>
      <p:pic>
        <p:nvPicPr>
          <p:cNvPr id="17412" name="Picture 4" descr="Картинки по запросу благотворительный сбор мелоч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0609" y="2180493"/>
            <a:ext cx="2921391" cy="2464924"/>
          </a:xfrm>
          <a:prstGeom prst="rect">
            <a:avLst/>
          </a:prstGeom>
          <a:noFill/>
        </p:spPr>
      </p:pic>
      <p:pic>
        <p:nvPicPr>
          <p:cNvPr id="17414" name="Picture 6" descr="Картинки по запросу благотворительность коф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70609" y="4600135"/>
            <a:ext cx="2921391" cy="2257865"/>
          </a:xfrm>
          <a:prstGeom prst="rect">
            <a:avLst/>
          </a:prstGeom>
          <a:noFill/>
        </p:spPr>
      </p:pic>
      <p:pic>
        <p:nvPicPr>
          <p:cNvPr id="17416" name="Picture 8" descr="Картинки по запросу благотворительная мойка маши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7920" y="4797083"/>
            <a:ext cx="3068174" cy="2060918"/>
          </a:xfrm>
          <a:prstGeom prst="rect">
            <a:avLst/>
          </a:prstGeom>
          <a:noFill/>
        </p:spPr>
      </p:pic>
      <p:pic>
        <p:nvPicPr>
          <p:cNvPr id="17418" name="Picture 10" descr="Картинки по запросу мандаринка и тушен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24553" y="4797083"/>
            <a:ext cx="3203867" cy="2060917"/>
          </a:xfrm>
          <a:prstGeom prst="rect">
            <a:avLst/>
          </a:prstGeom>
          <a:noFill/>
        </p:spPr>
      </p:pic>
      <p:pic>
        <p:nvPicPr>
          <p:cNvPr id="17420" name="Picture 12" descr="Картинки по запросу ящика для сбора бездомным людям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68948"/>
            <a:ext cx="3024554" cy="2089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egoe Script" panose="020B0504020000000003" pitchFamily="34" charset="0"/>
              </a:rPr>
              <a:t>Стейкхолдеры</a:t>
            </a:r>
            <a:r>
              <a:rPr lang="ru-RU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egoe Script" panose="020B0504020000000003" pitchFamily="34" charset="0"/>
              </a:rPr>
              <a:t> проекта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21506" name="Picture 2" descr="Логоти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827" y="1500218"/>
            <a:ext cx="3826413" cy="2199585"/>
          </a:xfrm>
          <a:prstGeom prst="rect">
            <a:avLst/>
          </a:prstGeom>
          <a:noFill/>
        </p:spPr>
      </p:pic>
      <p:pic>
        <p:nvPicPr>
          <p:cNvPr id="21508" name="Picture 4" descr="Мбоо-Твой  Д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29" y="3896750"/>
            <a:ext cx="3798276" cy="2461847"/>
          </a:xfrm>
          <a:prstGeom prst="rect">
            <a:avLst/>
          </a:prstGeom>
          <a:noFill/>
        </p:spPr>
      </p:pic>
      <p:sp>
        <p:nvSpPr>
          <p:cNvPr id="21510" name="AutoShape 6" descr="Картинки по запросу министерство социальной защиты населения твер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Картинки по запросу министерство социальной защиты населения твер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4" name="Picture 10" descr="Картинки по запросу министерство социальной защиты населения тверской обла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782" y="1477108"/>
            <a:ext cx="3135828" cy="2246156"/>
          </a:xfrm>
          <a:prstGeom prst="rect">
            <a:avLst/>
          </a:prstGeom>
          <a:noFill/>
        </p:spPr>
      </p:pic>
      <p:pic>
        <p:nvPicPr>
          <p:cNvPr id="21516" name="Picture 12" descr="Картинки по запросу комплексный центр социального обслуживания населения твер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1815" y="3882683"/>
            <a:ext cx="3122197" cy="2475914"/>
          </a:xfrm>
          <a:prstGeom prst="rect">
            <a:avLst/>
          </a:prstGeom>
          <a:noFill/>
        </p:spPr>
      </p:pic>
      <p:pic>
        <p:nvPicPr>
          <p:cNvPr id="21518" name="Picture 14" descr="Картинки по запросу администрация твер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4463" y="1448973"/>
            <a:ext cx="2584952" cy="2264898"/>
          </a:xfrm>
          <a:prstGeom prst="rect">
            <a:avLst/>
          </a:prstGeom>
          <a:noFill/>
        </p:spPr>
      </p:pic>
      <p:pic>
        <p:nvPicPr>
          <p:cNvPr id="21520" name="Picture 16" descr="Картинки по запросу кормление бездомных людей твер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09094" y="3896751"/>
            <a:ext cx="2869811" cy="2470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egoe Script" panose="020B0504020000000003" pitchFamily="34" charset="0"/>
              </a:rPr>
              <a:t>Источники ресурсов</a:t>
            </a:r>
            <a:endParaRPr lang="ru-RU" dirty="0"/>
          </a:p>
        </p:txBody>
      </p:sp>
      <p:pic>
        <p:nvPicPr>
          <p:cNvPr id="4" name="Picture 2" descr="Логотип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114" y="1536811"/>
            <a:ext cx="3629464" cy="2374007"/>
          </a:xfrm>
          <a:prstGeom prst="rect">
            <a:avLst/>
          </a:prstGeom>
          <a:noFill/>
        </p:spPr>
      </p:pic>
      <p:sp>
        <p:nvSpPr>
          <p:cNvPr id="20482" name="AutoShape 2" descr="Картинки по запросу волжский пек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Картинки по запросу волжский пекар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5633" y="1533378"/>
            <a:ext cx="3413363" cy="2391508"/>
          </a:xfrm>
          <a:prstGeom prst="rect">
            <a:avLst/>
          </a:prstGeom>
          <a:noFill/>
        </p:spPr>
      </p:pic>
      <p:sp>
        <p:nvSpPr>
          <p:cNvPr id="20486" name="AutoShape 6" descr="Картинки по запросу acer-russ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Картинки по запросу acer-russ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0" name="Picture 10" descr="Картинки по запросу acer-russ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114" y="4178105"/>
            <a:ext cx="3615397" cy="2053883"/>
          </a:xfrm>
          <a:prstGeom prst="rect">
            <a:avLst/>
          </a:prstGeom>
          <a:noFill/>
        </p:spPr>
      </p:pic>
      <p:sp>
        <p:nvSpPr>
          <p:cNvPr id="20492" name="AutoShape 12" descr="Картинки по запросу леруа мерл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4" name="Picture 14" descr="Картинки по запросу леруа мерле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7933" y="1533378"/>
            <a:ext cx="3262189" cy="2377440"/>
          </a:xfrm>
          <a:prstGeom prst="rect">
            <a:avLst/>
          </a:prstGeom>
          <a:noFill/>
        </p:spPr>
      </p:pic>
      <p:sp>
        <p:nvSpPr>
          <p:cNvPr id="20496" name="AutoShape 16" descr="Картинки по запросу даниловц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8" name="AutoShape 18" descr="Картинки по запросу даниловц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0" name="Picture 20" descr="Картинки по запросу даниловц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6560" y="4206242"/>
            <a:ext cx="3305077" cy="203981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581292" y="4909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159261" y="4234375"/>
            <a:ext cx="3840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egoe Script" panose="020B0504020000000003" pitchFamily="34" charset="0"/>
              </a:rPr>
              <a:t>ТООО «Твой Шанс</a:t>
            </a:r>
            <a:r>
              <a:rPr lang="ru-RU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egoe Script" panose="020B0504020000000003" pitchFamily="34" charset="0"/>
              </a:rPr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7095" y="1814732"/>
            <a:ext cx="50362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egoe Script" panose="020B0504020000000003" pitchFamily="34" charset="0"/>
              </a:rPr>
              <a:t>Спасибо за внимание !</a:t>
            </a:r>
            <a:endParaRPr lang="ru-RU" sz="5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260</Words>
  <Application>Microsoft Office PowerPoint</Application>
  <PresentationFormat>Произвольный</PresentationFormat>
  <Paragraphs>68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Социальный проект «Дневной Центр для бездомных»</vt:lpstr>
      <vt:lpstr>Актуальность проблемы</vt:lpstr>
      <vt:lpstr>Слайд 3</vt:lpstr>
      <vt:lpstr>Риски</vt:lpstr>
      <vt:lpstr>Минимизация рисков</vt:lpstr>
      <vt:lpstr>Мероприятия</vt:lpstr>
      <vt:lpstr>Стейкхолдеры проекта</vt:lpstr>
      <vt:lpstr>Источники ресурсов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Дневной центр для бездомных</dc:title>
  <dc:creator>Пользователь Windows</dc:creator>
  <cp:lastModifiedBy>User</cp:lastModifiedBy>
  <cp:revision>39</cp:revision>
  <dcterms:created xsi:type="dcterms:W3CDTF">2017-12-18T17:59:46Z</dcterms:created>
  <dcterms:modified xsi:type="dcterms:W3CDTF">2017-12-21T21:41:31Z</dcterms:modified>
</cp:coreProperties>
</file>