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7" r:id="rId10"/>
    <p:sldId id="260" r:id="rId11"/>
    <p:sldId id="261" r:id="rId12"/>
    <p:sldId id="268" r:id="rId13"/>
    <p:sldId id="269" r:id="rId14"/>
    <p:sldId id="262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Понятие коммуникативного лидерства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Работу выполнила: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Студентка группы 18М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Зайцева Анастасия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5416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266" y="4242574"/>
            <a:ext cx="4130800" cy="282728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287384"/>
            <a:ext cx="10018713" cy="1149530"/>
          </a:xfrm>
        </p:spPr>
        <p:txBody>
          <a:bodyPr>
            <a:noAutofit/>
          </a:bodyPr>
          <a:lstStyle/>
          <a:p>
            <a:pPr algn="l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Коммуникативная компетентность руководителя предполагает развитие у него определенных умений: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979715"/>
            <a:ext cx="10018713" cy="39841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 давать прогноз коммуникативной ситуации, в которой предстоит общаться;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  уметь программировать процесс общения, опираясь на своеобразие коммуникативной ситуации;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  «вживаться» в психологическую атмосферу коммуникативной ситуации;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  осуществлять управление коммуникативными процессами.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770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248195"/>
            <a:ext cx="10018713" cy="940526"/>
          </a:xfrm>
        </p:spPr>
        <p:txBody>
          <a:bodyPr/>
          <a:lstStyle/>
          <a:p>
            <a:r>
              <a:rPr lang="ru-RU" dirty="0"/>
              <a:t>Теории лидерства: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045029"/>
            <a:ext cx="10018713" cy="4746171"/>
          </a:xfrm>
        </p:spPr>
        <p:txBody>
          <a:bodyPr/>
          <a:lstStyle/>
          <a:p>
            <a:r>
              <a:rPr lang="ru-RU" dirty="0"/>
              <a:t>Теории «великого человека</a:t>
            </a:r>
            <a:r>
              <a:rPr lang="ru-RU" dirty="0" smtClean="0"/>
              <a:t>»</a:t>
            </a:r>
          </a:p>
          <a:p>
            <a:r>
              <a:rPr lang="ru-RU" dirty="0"/>
              <a:t>Теории «характерных черт</a:t>
            </a:r>
            <a:r>
              <a:rPr lang="ru-RU" dirty="0" smtClean="0"/>
              <a:t>»</a:t>
            </a:r>
          </a:p>
          <a:p>
            <a:r>
              <a:rPr lang="ru-RU" dirty="0"/>
              <a:t>Теории «обстоятельств</a:t>
            </a:r>
            <a:r>
              <a:rPr lang="ru-RU" dirty="0" smtClean="0"/>
              <a:t>»</a:t>
            </a:r>
          </a:p>
          <a:p>
            <a:r>
              <a:rPr lang="ru-RU" dirty="0"/>
              <a:t>Ситуационные </a:t>
            </a:r>
            <a:r>
              <a:rPr lang="ru-RU" dirty="0" smtClean="0"/>
              <a:t>теории</a:t>
            </a:r>
          </a:p>
          <a:p>
            <a:r>
              <a:rPr lang="ru-RU" dirty="0" err="1"/>
              <a:t>Бихевиористские</a:t>
            </a:r>
            <a:r>
              <a:rPr lang="ru-RU" dirty="0"/>
              <a:t> </a:t>
            </a:r>
            <a:r>
              <a:rPr lang="ru-RU" dirty="0" smtClean="0"/>
              <a:t>теории</a:t>
            </a:r>
          </a:p>
          <a:p>
            <a:r>
              <a:rPr lang="ru-RU" dirty="0"/>
              <a:t>Теории силы и </a:t>
            </a:r>
            <a:r>
              <a:rPr lang="ru-RU" dirty="0" smtClean="0"/>
              <a:t>влияния</a:t>
            </a:r>
          </a:p>
          <a:p>
            <a:r>
              <a:rPr lang="ru-RU" dirty="0" err="1"/>
              <a:t>Трансакционные</a:t>
            </a:r>
            <a:r>
              <a:rPr lang="ru-RU" dirty="0"/>
              <a:t> теории «Теории Управления</a:t>
            </a:r>
            <a:r>
              <a:rPr lang="ru-RU" dirty="0" smtClean="0"/>
              <a:t>»</a:t>
            </a:r>
          </a:p>
          <a:p>
            <a:r>
              <a:rPr lang="ru-RU" dirty="0"/>
              <a:t>Трансформационные теории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6345" y="1188721"/>
            <a:ext cx="4355238" cy="3166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8420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300446"/>
            <a:ext cx="10018713" cy="1018903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Выделяются три основных класса формирования эталонов стереотипов: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606732"/>
            <a:ext cx="10018713" cy="2612572"/>
          </a:xfrm>
        </p:spPr>
        <p:txBody>
          <a:bodyPr/>
          <a:lstStyle/>
          <a:p>
            <a:r>
              <a:rPr lang="ru-RU" dirty="0"/>
              <a:t>­ </a:t>
            </a:r>
            <a:r>
              <a:rPr lang="ru-RU" dirty="0" smtClean="0"/>
              <a:t>антропологический</a:t>
            </a:r>
          </a:p>
          <a:p>
            <a:r>
              <a:rPr lang="ru-RU" dirty="0"/>
              <a:t> </a:t>
            </a:r>
            <a:r>
              <a:rPr lang="ru-RU" dirty="0" smtClean="0"/>
              <a:t>эмоционально</a:t>
            </a:r>
            <a:r>
              <a:rPr lang="ru-RU" dirty="0"/>
              <a:t>­-</a:t>
            </a:r>
            <a:r>
              <a:rPr lang="ru-RU" dirty="0" smtClean="0"/>
              <a:t>эстетический </a:t>
            </a:r>
            <a:endParaRPr lang="ru-RU" dirty="0"/>
          </a:p>
          <a:p>
            <a:r>
              <a:rPr lang="ru-RU" dirty="0"/>
              <a:t> </a:t>
            </a:r>
            <a:r>
              <a:rPr lang="ru-RU" dirty="0" smtClean="0"/>
              <a:t>социальный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6959" y="1515292"/>
            <a:ext cx="4246064" cy="504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6092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646" y="685800"/>
            <a:ext cx="8023520" cy="5014700"/>
          </a:xfrm>
        </p:spPr>
      </p:pic>
    </p:spTree>
    <p:extLst>
      <p:ext uri="{BB962C8B-B14F-4D97-AF65-F5344CB8AC3E}">
        <p14:creationId xmlns:p14="http://schemas.microsoft.com/office/powerpoint/2010/main" val="1743710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Список литературы: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Базаров Т.Ю. Ситуативное лидерство. http://www.cpt21.ru/our-training/</a:t>
            </a:r>
          </a:p>
          <a:p>
            <a:r>
              <a:rPr lang="ru-RU" dirty="0" err="1"/>
              <a:t>Данюшина</a:t>
            </a:r>
            <a:r>
              <a:rPr lang="ru-RU" dirty="0"/>
              <a:t> Ю.В. Многоуровневый анализ англоязычного сетевого бизнес-дискурса. </a:t>
            </a:r>
            <a:r>
              <a:rPr lang="ru-RU" dirty="0" err="1"/>
              <a:t>Дисс</a:t>
            </a:r>
            <a:r>
              <a:rPr lang="ru-RU" dirty="0"/>
              <a:t>. д-ра </a:t>
            </a:r>
            <a:r>
              <a:rPr lang="ru-RU" dirty="0" err="1"/>
              <a:t>филол.наук</a:t>
            </a:r>
            <a:r>
              <a:rPr lang="ru-RU" dirty="0"/>
              <a:t>/ Институт языкознания РАН. М., 2011.</a:t>
            </a:r>
          </a:p>
          <a:p>
            <a:r>
              <a:rPr lang="ru-RU" dirty="0"/>
              <a:t>Прыгин Б.Д. «Руководство и лидерство», Л., 2002 г.</a:t>
            </a:r>
          </a:p>
          <a:p>
            <a:r>
              <a:rPr lang="ru-RU" dirty="0"/>
              <a:t>Печенкин П.А. «Коммуникативный аспект лидерства» Социально-гуманитарные науки, вып.6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59719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352" y="2285998"/>
            <a:ext cx="4728630" cy="3766457"/>
          </a:xfrm>
        </p:spPr>
      </p:pic>
    </p:spTree>
    <p:extLst>
      <p:ext uri="{BB962C8B-B14F-4D97-AF65-F5344CB8AC3E}">
        <p14:creationId xmlns:p14="http://schemas.microsoft.com/office/powerpoint/2010/main" val="26701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3691" y="1368291"/>
            <a:ext cx="5404538" cy="4230188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1516" y="1368291"/>
            <a:ext cx="4241508" cy="424150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03120" y="5721531"/>
            <a:ext cx="4390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	Вертикальные отношения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80514" y="5721531"/>
            <a:ext cx="4122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Горизонтальные отношения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071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816429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/>
              <a:t>В.В. Богданов раскрывает коммуникативное лидерство через три типа </a:t>
            </a:r>
            <a:r>
              <a:rPr lang="ru-RU" dirty="0" err="1" smtClean="0"/>
              <a:t>доминаций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841863"/>
            <a:ext cx="10018713" cy="3949337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ru-RU" dirty="0" smtClean="0"/>
              <a:t>Энциклопедическая </a:t>
            </a:r>
          </a:p>
          <a:p>
            <a:pPr marL="457200" indent="-457200">
              <a:buAutoNum type="arabicPeriod"/>
            </a:pPr>
            <a:r>
              <a:rPr lang="ru-RU" dirty="0" smtClean="0"/>
              <a:t>Лингвистическая</a:t>
            </a:r>
          </a:p>
          <a:p>
            <a:pPr marL="457200" indent="-457200">
              <a:buAutoNum type="arabicPeriod"/>
            </a:pPr>
            <a:r>
              <a:rPr lang="ru-RU" dirty="0" smtClean="0"/>
              <a:t>Интерактивная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8022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156755"/>
            <a:ext cx="10018713" cy="731520"/>
          </a:xfrm>
        </p:spPr>
        <p:txBody>
          <a:bodyPr/>
          <a:lstStyle/>
          <a:p>
            <a:r>
              <a:rPr lang="ru-RU" dirty="0" smtClean="0"/>
              <a:t>Коммуникативные навыки лидера: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888275"/>
            <a:ext cx="10018713" cy="4902926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</a:t>
            </a:r>
            <a:r>
              <a:rPr lang="ru-RU" i="1" dirty="0"/>
              <a:t>Умение мотивировать, вдохновлять, убеждать</a:t>
            </a:r>
            <a:r>
              <a:rPr lang="ru-RU" dirty="0"/>
              <a:t>.</a:t>
            </a:r>
          </a:p>
          <a:p>
            <a:r>
              <a:rPr lang="ru-RU" i="1" dirty="0"/>
              <a:t>Коммуникабельность.</a:t>
            </a:r>
            <a:endParaRPr lang="ru-RU" dirty="0"/>
          </a:p>
          <a:p>
            <a:r>
              <a:rPr lang="ru-RU" i="1" dirty="0"/>
              <a:t>Создание доверия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i="1" dirty="0"/>
              <a:t>Умение слушать и слышать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i="1" dirty="0"/>
              <a:t>Умение задавать вопросы.</a:t>
            </a:r>
            <a:r>
              <a:rPr lang="ru-RU" dirty="0"/>
              <a:t> </a:t>
            </a:r>
            <a:endParaRPr lang="ru-RU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8938" y="3095897"/>
            <a:ext cx="2990993" cy="3579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53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Феномен лидерства – это определенный естественный процесс в группе, которая строится на основе влияния на поведение членов этой группы личного авторитета лидера.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087" y="2328785"/>
            <a:ext cx="5856170" cy="4285375"/>
          </a:xfrm>
        </p:spPr>
      </p:pic>
    </p:spTree>
    <p:extLst>
      <p:ext uri="{BB962C8B-B14F-4D97-AF65-F5344CB8AC3E}">
        <p14:creationId xmlns:p14="http://schemas.microsoft.com/office/powerpoint/2010/main" val="2451314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311" y="685800"/>
            <a:ext cx="3400031" cy="4615543"/>
          </a:xfrm>
        </p:spPr>
      </p:pic>
      <p:sp>
        <p:nvSpPr>
          <p:cNvPr id="5" name="TextBox 4"/>
          <p:cNvSpPr txBox="1"/>
          <p:nvPr/>
        </p:nvSpPr>
        <p:spPr>
          <a:xfrm>
            <a:off x="1841863" y="5421086"/>
            <a:ext cx="2873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Френсис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Гальтон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11" y="685802"/>
            <a:ext cx="3896799" cy="461554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328263" y="5421086"/>
            <a:ext cx="3030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Ральф </a:t>
            </a:r>
            <a:r>
              <a:rPr lang="ru-RU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Стогдилл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901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9349" y="209006"/>
            <a:ext cx="10437222" cy="1214845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Е. Хартли предложил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четыре "модели", позволяющие дать особую интерпретацию тому факту, почему все-таки определенные люди становятся лидерами и почему не только ситуация определяет их выдвижение: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580607"/>
            <a:ext cx="10018713" cy="42105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1) если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 стал лидером в одной ситуации, твои шансы стать таковым в другой ситуации повышаются;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если ты проявил себя как лидер, ты приобрел авторитет, который может способствовать назначению тебя на руководящую должность и тем самым закреплению твоего лидерства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восприятие группы стереотипно, и если ты стал лидером в одной ситуации, она воспринимает тебя таковым и в другой;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лидером становится тот, кто к этому стремится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6998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352697"/>
            <a:ext cx="10018713" cy="966652"/>
          </a:xfrm>
        </p:spPr>
        <p:txBody>
          <a:bodyPr>
            <a:noAutofit/>
          </a:bodyPr>
          <a:lstStyle/>
          <a:p>
            <a:pPr algn="l"/>
            <a:r>
              <a:rPr lang="ru-RU" sz="2400" dirty="0"/>
              <a:t>Коммуникативное лидерство – это интегративное личностное свойство, основными критериями диагностики которой являются: 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319349"/>
            <a:ext cx="10018713" cy="44718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) высокая мотивация быть субъектом деятельности; </a:t>
            </a:r>
          </a:p>
          <a:p>
            <a:pPr marL="0" indent="0">
              <a:buNone/>
            </a:pPr>
            <a:r>
              <a:rPr lang="ru-RU" dirty="0"/>
              <a:t>2)сформированная диалогическая компетентность; </a:t>
            </a:r>
          </a:p>
          <a:p>
            <a:pPr marL="0" indent="0">
              <a:buNone/>
            </a:pPr>
            <a:r>
              <a:rPr lang="ru-RU" dirty="0"/>
              <a:t>3)развитые интеллектуальные, коммуникативные, суггестивные способности; </a:t>
            </a:r>
          </a:p>
          <a:p>
            <a:pPr marL="0" indent="0">
              <a:buNone/>
            </a:pPr>
            <a:r>
              <a:rPr lang="ru-RU" dirty="0"/>
              <a:t>4)креативность; </a:t>
            </a:r>
          </a:p>
          <a:p>
            <a:pPr marL="0" indent="0">
              <a:buNone/>
            </a:pPr>
            <a:r>
              <a:rPr lang="ru-RU" dirty="0"/>
              <a:t>5)способность эффективно влиять на группу с помощью речи и отвечать за последствия принятых решений.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2653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1497" y="300446"/>
            <a:ext cx="9321527" cy="1254034"/>
          </a:xfrm>
        </p:spPr>
        <p:txBody>
          <a:bodyPr>
            <a:noAutofit/>
          </a:bodyPr>
          <a:lstStyle/>
          <a:p>
            <a:pPr algn="l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Коммуникативная культура руководителя предполагает выработку определенных качеств, среди которых совершенно необходимыми являются: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841862"/>
            <a:ext cx="10018713" cy="26648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−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 культура речи (грамотность, простота и ясность изложения мыслей, образная выразительность и четкая аргументация, адекватный ситуации общения тон, динамика звучания голоса, темп, интонация, хорошая дикция);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     культура жестов и пластики движений;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     культура эмоций (как выражения эмоционально-оценочных суждений в общении);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     культура самонастройки на общение и психоэмоциональной регуляции своего состояния.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656" y="3929378"/>
            <a:ext cx="5353323" cy="345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0038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47</TotalTime>
  <Words>357</Words>
  <Application>Microsoft Office PowerPoint</Application>
  <PresentationFormat>Широкоэкранный</PresentationFormat>
  <Paragraphs>59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Corbel</vt:lpstr>
      <vt:lpstr>Times New Roman</vt:lpstr>
      <vt:lpstr>Параллакс</vt:lpstr>
      <vt:lpstr>Понятие коммуникативного лидерства</vt:lpstr>
      <vt:lpstr>Презентация PowerPoint</vt:lpstr>
      <vt:lpstr>В.В. Богданов раскрывает коммуникативное лидерство через три типа доминаций:</vt:lpstr>
      <vt:lpstr>Коммуникативные навыки лидера:</vt:lpstr>
      <vt:lpstr>Феномен лидерства – это определенный естественный процесс в группе, которая строится на основе влияния на поведение членов этой группы личного авторитета лидера. </vt:lpstr>
      <vt:lpstr>Презентация PowerPoint</vt:lpstr>
      <vt:lpstr>Е. Хартли предложил четыре "модели", позволяющие дать особую интерпретацию тому факту, почему все-таки определенные люди становятся лидерами и почему не только ситуация определяет их выдвижение:</vt:lpstr>
      <vt:lpstr>Коммуникативное лидерство – это интегративное личностное свойство, основными критериями диагностики которой являются:  </vt:lpstr>
      <vt:lpstr>Коммуникативная культура руководителя предполагает выработку определенных качеств, среди которых совершенно необходимыми являются: </vt:lpstr>
      <vt:lpstr>Коммуникативная компетентность руководителя предполагает развитие у него определенных умений: </vt:lpstr>
      <vt:lpstr>Теории лидерства:</vt:lpstr>
      <vt:lpstr>Выделяются три основных класса формирования эталонов стереотипов:</vt:lpstr>
      <vt:lpstr>Презентация PowerPoint</vt:lpstr>
      <vt:lpstr>Список литературы: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Понятие коммуникативного лидерства</dc:title>
  <dc:creator>Анастасия</dc:creator>
  <cp:lastModifiedBy>Анастасия</cp:lastModifiedBy>
  <cp:revision>5</cp:revision>
  <dcterms:created xsi:type="dcterms:W3CDTF">2016-12-23T18:54:22Z</dcterms:created>
  <dcterms:modified xsi:type="dcterms:W3CDTF">2016-12-23T19:41:24Z</dcterms:modified>
</cp:coreProperties>
</file>