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9" r:id="rId3"/>
    <p:sldId id="258" r:id="rId4"/>
    <p:sldId id="259" r:id="rId5"/>
    <p:sldId id="268" r:id="rId6"/>
    <p:sldId id="263" r:id="rId7"/>
    <p:sldId id="270" r:id="rId8"/>
    <p:sldId id="267" r:id="rId9"/>
    <p:sldId id="266" r:id="rId10"/>
    <p:sldId id="265" r:id="rId11"/>
    <p:sldId id="264" r:id="rId12"/>
    <p:sldId id="26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35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951E-36AD-4009-AA0D-D20D2EC24E3B}" type="datetimeFigureOut">
              <a:rPr lang="ru-RU" smtClean="0"/>
              <a:t>15.06.2017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0DCF-7D1F-4DFA-AD32-77E7A6E1979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951E-36AD-4009-AA0D-D20D2EC24E3B}" type="datetimeFigureOut">
              <a:rPr lang="ru-RU" smtClean="0"/>
              <a:t>15.06.2017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0DCF-7D1F-4DFA-AD32-77E7A6E19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951E-36AD-4009-AA0D-D20D2EC24E3B}" type="datetimeFigureOut">
              <a:rPr lang="ru-RU" smtClean="0"/>
              <a:t>15.06.2017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0DCF-7D1F-4DFA-AD32-77E7A6E19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951E-36AD-4009-AA0D-D20D2EC24E3B}" type="datetimeFigureOut">
              <a:rPr lang="ru-RU" smtClean="0"/>
              <a:t>15.06.2017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0DCF-7D1F-4DFA-AD32-77E7A6E19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951E-36AD-4009-AA0D-D20D2EC24E3B}" type="datetimeFigureOut">
              <a:rPr lang="ru-RU" smtClean="0"/>
              <a:t>15.06.2017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0DCF-7D1F-4DFA-AD32-77E7A6E1979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951E-36AD-4009-AA0D-D20D2EC24E3B}" type="datetimeFigureOut">
              <a:rPr lang="ru-RU" smtClean="0"/>
              <a:t>15.06.2017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0DCF-7D1F-4DFA-AD32-77E7A6E19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951E-36AD-4009-AA0D-D20D2EC24E3B}" type="datetimeFigureOut">
              <a:rPr lang="ru-RU" smtClean="0"/>
              <a:t>15.06.2017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0DCF-7D1F-4DFA-AD32-77E7A6E1979A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951E-36AD-4009-AA0D-D20D2EC24E3B}" type="datetimeFigureOut">
              <a:rPr lang="ru-RU" smtClean="0"/>
              <a:t>15.06.2017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0DCF-7D1F-4DFA-AD32-77E7A6E19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951E-36AD-4009-AA0D-D20D2EC24E3B}" type="datetimeFigureOut">
              <a:rPr lang="ru-RU" smtClean="0"/>
              <a:t>15.06.2017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0DCF-7D1F-4DFA-AD32-77E7A6E19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951E-36AD-4009-AA0D-D20D2EC24E3B}" type="datetimeFigureOut">
              <a:rPr lang="ru-RU" smtClean="0"/>
              <a:t>15.06.2017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0DCF-7D1F-4DFA-AD32-77E7A6E1979A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951E-36AD-4009-AA0D-D20D2EC24E3B}" type="datetimeFigureOut">
              <a:rPr lang="ru-RU" smtClean="0"/>
              <a:t>15.06.2017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0DCF-7D1F-4DFA-AD32-77E7A6E197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ABFB951E-36AD-4009-AA0D-D20D2EC24E3B}" type="datetimeFigureOut">
              <a:rPr lang="ru-RU" smtClean="0"/>
              <a:t>15.06.2017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5B7D0DCF-7D1F-4DFA-AD32-77E7A6E1979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980728"/>
            <a:ext cx="8352928" cy="21236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Современная система гимназического и лицейского образования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74310" y="443711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Выполнила: студентка 1 курса магистратуры, </a:t>
            </a:r>
            <a:r>
              <a:rPr lang="ru-RU" dirty="0" err="1" smtClean="0"/>
              <a:t>гр</a:t>
            </a:r>
            <a:r>
              <a:rPr lang="ru-RU" dirty="0" smtClean="0"/>
              <a:t> 18М   </a:t>
            </a:r>
            <a:r>
              <a:rPr lang="ru-RU" dirty="0" err="1" smtClean="0"/>
              <a:t>ИПОиСТ</a:t>
            </a:r>
            <a:endParaRPr lang="ru-RU" dirty="0" smtClean="0"/>
          </a:p>
          <a:p>
            <a:r>
              <a:rPr lang="ru-RU" dirty="0" smtClean="0"/>
              <a:t>Некрасова Ксения Дмитриевна</a:t>
            </a:r>
          </a:p>
          <a:p>
            <a:endParaRPr lang="ru-RU" dirty="0" smtClean="0"/>
          </a:p>
          <a:p>
            <a:r>
              <a:rPr lang="ru-RU" dirty="0" err="1" smtClean="0"/>
              <a:t>Преподователь</a:t>
            </a:r>
            <a:r>
              <a:rPr lang="ru-RU" dirty="0" smtClean="0"/>
              <a:t>: доктор </a:t>
            </a:r>
            <a:r>
              <a:rPr lang="ru-RU" dirty="0" err="1" smtClean="0"/>
              <a:t>филол</a:t>
            </a:r>
            <a:r>
              <a:rPr lang="ru-RU" dirty="0" smtClean="0"/>
              <a:t>. наук А.А. Богатырем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084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4714" y="404664"/>
            <a:ext cx="8496944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Лицейское образование во Франции </a:t>
            </a:r>
            <a:endParaRPr lang="ru-RU" sz="2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41277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Когда школьникам исполняется 15–16 лет, они поступают в старшую среднюю школу или лицей. Его программа рассчитана на трёхлетний курс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212976"/>
            <a:ext cx="3528392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/>
              <a:t>CFA (Центры подготовки </a:t>
            </a:r>
            <a:r>
              <a:rPr lang="ru-RU" b="1" dirty="0" err="1"/>
              <a:t>подмастерий</a:t>
            </a:r>
            <a:r>
              <a:rPr lang="ru-RU" b="1" dirty="0" smtClean="0"/>
              <a:t>)</a:t>
            </a:r>
            <a:endParaRPr lang="ru-RU" b="1" dirty="0"/>
          </a:p>
          <a:p>
            <a:endParaRPr lang="ru-RU" b="1" dirty="0" smtClean="0"/>
          </a:p>
          <a:p>
            <a:r>
              <a:rPr lang="ru-RU" b="1" dirty="0" smtClean="0"/>
              <a:t>профессиональные </a:t>
            </a:r>
            <a:r>
              <a:rPr lang="ru-RU" b="1" dirty="0"/>
              <a:t>(</a:t>
            </a:r>
            <a:r>
              <a:rPr lang="ru-RU" b="1" dirty="0" err="1"/>
              <a:t>lycee</a:t>
            </a:r>
            <a:r>
              <a:rPr lang="ru-RU" b="1" dirty="0"/>
              <a:t> </a:t>
            </a:r>
            <a:r>
              <a:rPr lang="ru-RU" b="1" dirty="0" err="1"/>
              <a:t>professionnel</a:t>
            </a:r>
            <a:r>
              <a:rPr lang="ru-RU" b="1" dirty="0" smtClean="0"/>
              <a:t>)</a:t>
            </a:r>
            <a:endParaRPr lang="ru-RU" b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843808" y="2060848"/>
            <a:ext cx="72008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4966405" y="3187044"/>
            <a:ext cx="3483346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/>
              <a:t>технологические (</a:t>
            </a:r>
            <a:r>
              <a:rPr lang="ru-RU" b="1" dirty="0" err="1"/>
              <a:t>lycee</a:t>
            </a:r>
            <a:r>
              <a:rPr lang="ru-RU" b="1" dirty="0"/>
              <a:t> </a:t>
            </a:r>
            <a:r>
              <a:rPr lang="ru-RU" b="1" dirty="0" err="1"/>
              <a:t>technologique</a:t>
            </a:r>
            <a:r>
              <a:rPr lang="ru-RU" b="1" dirty="0" smtClean="0"/>
              <a:t>)</a:t>
            </a:r>
          </a:p>
          <a:p>
            <a:endParaRPr lang="ru-RU" b="1" dirty="0"/>
          </a:p>
          <a:p>
            <a:r>
              <a:rPr lang="ru-RU" b="1" dirty="0"/>
              <a:t>общеобразовательные (</a:t>
            </a:r>
            <a:r>
              <a:rPr lang="ru-RU" b="1" dirty="0" err="1"/>
              <a:t>lycee</a:t>
            </a:r>
            <a:r>
              <a:rPr lang="ru-RU" b="1" dirty="0"/>
              <a:t> </a:t>
            </a:r>
            <a:r>
              <a:rPr lang="ru-RU" b="1" dirty="0" err="1"/>
              <a:t>general</a:t>
            </a:r>
            <a:r>
              <a:rPr lang="ru-RU" b="1" dirty="0" smtClean="0"/>
              <a:t>)</a:t>
            </a:r>
            <a:endParaRPr lang="ru-RU" b="1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5076056" y="2025543"/>
            <a:ext cx="1008112" cy="10434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72896" y="4658412"/>
            <a:ext cx="396044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Не дают право поступать в ВУЗ</a:t>
            </a:r>
            <a:endParaRPr lang="ru-RU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00928" y="4658412"/>
            <a:ext cx="3960440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</a:t>
            </a:r>
            <a:r>
              <a:rPr lang="ru-RU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ают право поступать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 ВУЗ. Это аттестаты о полном специальном образовании, приравненные к степени бакалавра. </a:t>
            </a:r>
            <a:endParaRPr lang="ru-RU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9570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08720"/>
            <a:ext cx="74888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Гимназии и лицеи в </a:t>
            </a:r>
            <a:r>
              <a:rPr lang="ru-RU" sz="2800" dirty="0"/>
              <a:t>современном мире дает универсальное, многостороннее образование, благодаря чему ребенок имеет больше шансов проявить свой личностный потенциал. Ее задача гуманная – обеспечить обучающемуся возможность выбирать, куда, в какое учебное заведение идти дальше.</a:t>
            </a:r>
          </a:p>
        </p:txBody>
      </p:sp>
    </p:spTree>
    <p:extLst>
      <p:ext uri="{BB962C8B-B14F-4D97-AF65-F5344CB8AC3E}">
        <p14:creationId xmlns:p14="http://schemas.microsoft.com/office/powerpoint/2010/main" val="136520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2073705"/>
            <a:ext cx="6480720" cy="1938992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Спасибо за внимание!</a:t>
            </a:r>
            <a:endParaRPr lang="ru-RU" sz="6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7495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476672"/>
            <a:ext cx="792088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Учреждения основного общего образования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112814" y="2055091"/>
            <a:ext cx="2376264" cy="216024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лицеи</a:t>
            </a:r>
          </a:p>
        </p:txBody>
      </p:sp>
      <p:sp>
        <p:nvSpPr>
          <p:cNvPr id="7" name="Овал 6"/>
          <p:cNvSpPr/>
          <p:nvPr/>
        </p:nvSpPr>
        <p:spPr>
          <a:xfrm>
            <a:off x="1716547" y="2037569"/>
            <a:ext cx="2376264" cy="216024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гимназии</a:t>
            </a:r>
          </a:p>
        </p:txBody>
      </p:sp>
      <p:sp>
        <p:nvSpPr>
          <p:cNvPr id="8" name="Овал 7"/>
          <p:cNvSpPr/>
          <p:nvPr/>
        </p:nvSpPr>
        <p:spPr>
          <a:xfrm>
            <a:off x="2840593" y="3933056"/>
            <a:ext cx="2544442" cy="223224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</a:t>
            </a:r>
            <a:r>
              <a:rPr lang="ru-RU" dirty="0" smtClean="0"/>
              <a:t>бщеобразовательные школы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339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1656" y="1268760"/>
            <a:ext cx="7920880" cy="23698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b="1" dirty="0"/>
              <a:t>Гимназии</a:t>
            </a:r>
            <a:r>
              <a:rPr lang="ru-RU" sz="2800" dirty="0"/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профильные заведение, дающие углубленные знания, согласно специализации. Иными словами, гимназия – это та же школа, однако с более высоким уровнем преподавания. </a:t>
            </a:r>
          </a:p>
        </p:txBody>
      </p:sp>
    </p:spTree>
    <p:extLst>
      <p:ext uri="{BB962C8B-B14F-4D97-AF65-F5344CB8AC3E}">
        <p14:creationId xmlns:p14="http://schemas.microsoft.com/office/powerpoint/2010/main" val="96465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1196752"/>
            <a:ext cx="7920880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b="1" dirty="0"/>
              <a:t>Лицей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600" dirty="0" smtClean="0"/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однопрофильное заведение, которое имеет договор с конкретным высшим учебным заведением. 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5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568952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О</a:t>
            </a:r>
            <a:r>
              <a:rPr lang="ru-RU" sz="2800" b="1" dirty="0" smtClean="0"/>
              <a:t>бщие черты гимназии и лицея</a:t>
            </a:r>
            <a:endParaRPr lang="ru-RU" sz="2800" b="1" dirty="0"/>
          </a:p>
          <a:p>
            <a:endParaRPr lang="ru-RU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    и гимназия, и лицей являются общеобразовательными учреждениями, обучение в которых проводится по федеральным образовательным стандартам;</a:t>
            </a:r>
          </a:p>
          <a:p>
            <a:r>
              <a:rPr lang="ru-RU" sz="2000" dirty="0"/>
              <a:t>    </a:t>
            </a:r>
            <a:endParaRPr lang="ru-RU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выпускники </a:t>
            </a:r>
            <a:r>
              <a:rPr lang="ru-RU" sz="2000" dirty="0"/>
              <a:t>этих заведений получают аттестаты единого образца, как и выпускники средней школы;</a:t>
            </a:r>
          </a:p>
          <a:p>
            <a:r>
              <a:rPr lang="ru-RU" sz="2000" dirty="0"/>
              <a:t>    </a:t>
            </a:r>
            <a:endParaRPr lang="ru-RU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и </a:t>
            </a:r>
            <a:r>
              <a:rPr lang="ru-RU" sz="2000" dirty="0"/>
              <a:t>в гимназию, и в лицей преподавательский состав набирается на конкурсной основе;</a:t>
            </a:r>
          </a:p>
          <a:p>
            <a:r>
              <a:rPr lang="ru-RU" sz="2000" dirty="0"/>
              <a:t>    </a:t>
            </a:r>
            <a:endParaRPr lang="ru-RU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и </a:t>
            </a:r>
            <a:r>
              <a:rPr lang="ru-RU" sz="2000" dirty="0"/>
              <a:t>у первого, и у второго общеобразовательного учреждения обычно имеются спонсоры, которые помогают поддерживать материально-техническую базу на высоком уровне;</a:t>
            </a:r>
          </a:p>
          <a:p>
            <a:r>
              <a:rPr lang="ru-RU" sz="2000" dirty="0"/>
              <a:t>    </a:t>
            </a:r>
            <a:endParaRPr lang="ru-RU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и </a:t>
            </a:r>
            <a:r>
              <a:rPr lang="ru-RU" sz="2000" dirty="0"/>
              <a:t>в гимназии, и в лицее предметы изучаются углубленно.</a:t>
            </a:r>
          </a:p>
          <a:p>
            <a:r>
              <a:rPr lang="ru-RU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649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48440" y="1692429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/>
              <a:t>Главная задача лицея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не просто дать хорошие знания ученикам </a:t>
            </a:r>
            <a:r>
              <a:rPr lang="ru-RU" dirty="0" smtClean="0"/>
              <a:t>, а </a:t>
            </a:r>
            <a:r>
              <a:rPr lang="ru-RU" dirty="0"/>
              <a:t>подготовить их к поступлению на конкретную специальность или даже в определенный вуз. </a:t>
            </a:r>
            <a:endParaRPr lang="ru-RU" dirty="0" smtClean="0"/>
          </a:p>
          <a:p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643863"/>
            <a:ext cx="3600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Главной задачей гимназии </a:t>
            </a:r>
            <a:r>
              <a:rPr lang="ru-RU" dirty="0"/>
              <a:t>является всесторонние развитие личности, помощь в поиске индивидуального пути, определение с выбором будущей специальности.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411760" y="620687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Отличия гимназий </a:t>
            </a:r>
            <a:r>
              <a:rPr lang="ru-RU" sz="2400" b="1" dirty="0"/>
              <a:t>и </a:t>
            </a:r>
            <a:r>
              <a:rPr lang="ru-RU" sz="2400" b="1" dirty="0" smtClean="0"/>
              <a:t>лицеев</a:t>
            </a:r>
            <a:endParaRPr lang="ru-RU" sz="2400" b="1" dirty="0"/>
          </a:p>
          <a:p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591925"/>
            <a:ext cx="4427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1</a:t>
            </a:r>
            <a:endParaRPr lang="ru-RU" sz="3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6169" y="3933056"/>
            <a:ext cx="4427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2</a:t>
            </a:r>
            <a:endParaRPr lang="ru-RU" sz="3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02135" y="4054200"/>
            <a:ext cx="324036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В </a:t>
            </a:r>
            <a:r>
              <a:rPr lang="ru-RU" sz="2000" dirty="0"/>
              <a:t>государственный лицей можно поступить только после 7-8 класса средней школы</a:t>
            </a:r>
            <a:r>
              <a:rPr lang="ru-RU" sz="2000" dirty="0" smtClean="0"/>
              <a:t>;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30135" y="4054200"/>
            <a:ext cx="359784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В </a:t>
            </a:r>
            <a:r>
              <a:rPr lang="ru-RU" sz="2000" dirty="0"/>
              <a:t>гимназию может поступить любой одаренный </a:t>
            </a:r>
            <a:r>
              <a:rPr lang="ru-RU" sz="2000" dirty="0" smtClean="0"/>
              <a:t>ребенок;</a:t>
            </a:r>
            <a:endParaRPr lang="ru-RU" sz="2000" dirty="0"/>
          </a:p>
        </p:txBody>
      </p:sp>
      <p:cxnSp>
        <p:nvCxnSpPr>
          <p:cNvPr id="10" name="Прямая соединительная линия 9"/>
          <p:cNvCxnSpPr>
            <a:stCxn id="4" idx="2"/>
          </p:cNvCxnSpPr>
          <p:nvPr/>
        </p:nvCxnSpPr>
        <p:spPr>
          <a:xfrm>
            <a:off x="4697760" y="1451684"/>
            <a:ext cx="0" cy="471362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72375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30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46169" y="548680"/>
            <a:ext cx="4427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3</a:t>
            </a:r>
            <a:endParaRPr lang="ru-RU" sz="3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3110" y="2276872"/>
            <a:ext cx="4427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4</a:t>
            </a:r>
            <a:endParaRPr lang="ru-RU" sz="3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697760" y="548680"/>
            <a:ext cx="0" cy="56166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-72008" y="206084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5129808" y="731887"/>
            <a:ext cx="34563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В </a:t>
            </a:r>
            <a:r>
              <a:rPr lang="ru-RU" sz="2000" dirty="0"/>
              <a:t>лицее практика имеет приоритетное значение</a:t>
            </a:r>
            <a:r>
              <a:rPr lang="ru-RU" sz="2000" dirty="0" smtClean="0"/>
              <a:t>;</a:t>
            </a:r>
            <a:endParaRPr lang="ru-RU" sz="2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68019" y="733345"/>
            <a:ext cx="36596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В </a:t>
            </a:r>
            <a:r>
              <a:rPr lang="ru-RU" sz="2000" dirty="0"/>
              <a:t>гимназии учащиеся получают в основном теоретические знания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935963" y="2291453"/>
            <a:ext cx="40679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Занятия </a:t>
            </a:r>
            <a:r>
              <a:rPr lang="ru-RU" sz="2000" dirty="0"/>
              <a:t>в лицее часто проводят преподаватели вуза, с которым заключен договор</a:t>
            </a:r>
            <a:r>
              <a:rPr lang="ru-RU" sz="2000" dirty="0" smtClean="0"/>
              <a:t>;</a:t>
            </a:r>
            <a:endParaRPr lang="ru-RU" sz="20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868019" y="2399175"/>
            <a:ext cx="4067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Занятия в гимназии проводят учителя школы;</a:t>
            </a:r>
            <a:endParaRPr lang="ru-RU" sz="2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20553" y="3933056"/>
            <a:ext cx="4427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5</a:t>
            </a:r>
            <a:endParaRPr lang="ru-RU" sz="3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68019" y="3979222"/>
            <a:ext cx="357725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Гимназия </a:t>
            </a:r>
            <a:r>
              <a:rPr lang="ru-RU" sz="2000" dirty="0"/>
              <a:t>в первую очередь дает крепкие, углубленные теоретические знания и готовит ученика к поступлению в </a:t>
            </a:r>
            <a:r>
              <a:rPr lang="ru-RU" sz="2000" dirty="0" smtClean="0"/>
              <a:t>ВУЗ</a:t>
            </a:r>
            <a:r>
              <a:rPr lang="ru-RU" sz="2000" dirty="0"/>
              <a:t>.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799099" y="3998002"/>
            <a:ext cx="37986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Выпускники </a:t>
            </a:r>
            <a:r>
              <a:rPr lang="ru-RU" sz="2000" dirty="0"/>
              <a:t>лицея имеют привилегированное положение при поступлении в «родной» вуз перед выпускниками других учебных </a:t>
            </a:r>
            <a:r>
              <a:rPr lang="ru-RU" sz="2000" dirty="0" smtClean="0"/>
              <a:t>заведений</a:t>
            </a:r>
            <a:r>
              <a:rPr lang="ru-RU" sz="2000" dirty="0"/>
              <a:t>.</a:t>
            </a: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0" y="3573016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505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74846"/>
            <a:ext cx="8496944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Лицейское </a:t>
            </a:r>
            <a:r>
              <a:rPr lang="ru-RU" sz="2800" b="1" dirty="0"/>
              <a:t>и </a:t>
            </a:r>
            <a:r>
              <a:rPr lang="ru-RU" sz="2800" b="1" dirty="0" smtClean="0"/>
              <a:t>гимназическое образование </a:t>
            </a:r>
            <a:r>
              <a:rPr lang="ru-RU" sz="2800" b="1" dirty="0"/>
              <a:t>в </a:t>
            </a:r>
            <a:r>
              <a:rPr lang="ru-RU" sz="2800" b="1" dirty="0" smtClean="0"/>
              <a:t>Финляндии 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44824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По окончании основной школы учащиеся имеют возможность продолжить учебу в </a:t>
            </a:r>
            <a:r>
              <a:rPr lang="ru-RU" sz="2400" b="1" dirty="0"/>
              <a:t>гимназии</a:t>
            </a:r>
            <a:r>
              <a:rPr lang="ru-RU" sz="2400" dirty="0"/>
              <a:t> (3 года), дающей законченное среднее общее образование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2480" y="4005064"/>
            <a:ext cx="78003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После школы можно продолжить учебу  в </a:t>
            </a:r>
            <a:r>
              <a:rPr lang="ru-RU" sz="2400" b="1" dirty="0"/>
              <a:t>лицеи</a:t>
            </a:r>
            <a:r>
              <a:rPr lang="ru-RU" sz="2400" dirty="0"/>
              <a:t>, где акцент делается на подготовку к поступлению в высшее учебное заведение.</a:t>
            </a:r>
          </a:p>
        </p:txBody>
      </p:sp>
    </p:spTree>
    <p:extLst>
      <p:ext uri="{BB962C8B-B14F-4D97-AF65-F5344CB8AC3E}">
        <p14:creationId xmlns:p14="http://schemas.microsoft.com/office/powerpoint/2010/main" val="259845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4714" y="404664"/>
            <a:ext cx="8496944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Лицейское </a:t>
            </a:r>
            <a:r>
              <a:rPr lang="ru-RU" sz="2800" b="1" dirty="0"/>
              <a:t>и </a:t>
            </a:r>
            <a:r>
              <a:rPr lang="ru-RU" sz="2800" b="1" dirty="0" smtClean="0"/>
              <a:t>гимназическое образование </a:t>
            </a:r>
            <a:r>
              <a:rPr lang="ru-RU" sz="2800" b="1" dirty="0"/>
              <a:t>в </a:t>
            </a:r>
            <a:r>
              <a:rPr lang="ru-RU" sz="2800" b="1" dirty="0" smtClean="0"/>
              <a:t>Польше 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22324" y="1528953"/>
            <a:ext cx="759933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•	Базовая школа (6 лет). </a:t>
            </a:r>
            <a:endParaRPr lang="ru-RU" sz="2400" dirty="0" smtClean="0"/>
          </a:p>
          <a:p>
            <a:endParaRPr lang="ru-RU" sz="2400" dirty="0"/>
          </a:p>
          <a:p>
            <a:r>
              <a:rPr lang="ru-RU" sz="2400" dirty="0" smtClean="0"/>
              <a:t>•</a:t>
            </a:r>
            <a:r>
              <a:rPr lang="ru-RU" sz="2400" dirty="0"/>
              <a:t>	</a:t>
            </a:r>
            <a:r>
              <a:rPr lang="ru-RU" sz="2400" b="1" dirty="0"/>
              <a:t>Гимназия</a:t>
            </a:r>
            <a:r>
              <a:rPr lang="ru-RU" sz="2400" dirty="0"/>
              <a:t> (3 года). </a:t>
            </a:r>
            <a:endParaRPr lang="ru-RU" sz="2400" dirty="0" smtClean="0"/>
          </a:p>
          <a:p>
            <a:r>
              <a:rPr lang="ru-RU" sz="2400" dirty="0" smtClean="0"/>
              <a:t>Все </a:t>
            </a:r>
            <a:r>
              <a:rPr lang="ru-RU" sz="2400" dirty="0"/>
              <a:t>занятия проводятся в том же здании, но количество дисциплин, конечно, возрастает. По результатам экзаменов ученики получают рекомендации о дальнейшем образовании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r>
              <a:rPr lang="ru-RU" sz="2400" dirty="0"/>
              <a:t>•	</a:t>
            </a:r>
            <a:r>
              <a:rPr lang="ru-RU" sz="2400" b="1" dirty="0"/>
              <a:t>Лицеи</a:t>
            </a:r>
            <a:r>
              <a:rPr lang="ru-RU" sz="2400" dirty="0"/>
              <a:t>, техникумы (3 года). </a:t>
            </a:r>
            <a:r>
              <a:rPr lang="ru-RU" sz="2400" dirty="0" smtClean="0"/>
              <a:t>(</a:t>
            </a:r>
            <a:r>
              <a:rPr lang="ru-RU" sz="2400" dirty="0"/>
              <a:t>классическое образование, позволяющее поступить в общеобразовательный вуз);  </a:t>
            </a:r>
          </a:p>
        </p:txBody>
      </p:sp>
    </p:spTree>
    <p:extLst>
      <p:ext uri="{BB962C8B-B14F-4D97-AF65-F5344CB8AC3E}">
        <p14:creationId xmlns:p14="http://schemas.microsoft.com/office/powerpoint/2010/main" val="221099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443</TotalTime>
  <Words>485</Words>
  <Application>Microsoft Office PowerPoint</Application>
  <PresentationFormat>Экран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Бэйба))))</dc:creator>
  <cp:lastModifiedBy>Бэйба))))</cp:lastModifiedBy>
  <cp:revision>17</cp:revision>
  <dcterms:created xsi:type="dcterms:W3CDTF">2017-06-05T11:53:48Z</dcterms:created>
  <dcterms:modified xsi:type="dcterms:W3CDTF">2017-06-15T18:14:48Z</dcterms:modified>
</cp:coreProperties>
</file>