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sldIdLst>
    <p:sldId id="256" r:id="rId2"/>
    <p:sldId id="257" r:id="rId3"/>
    <p:sldId id="258" r:id="rId4"/>
    <p:sldId id="259" r:id="rId5"/>
    <p:sldId id="265" r:id="rId6"/>
    <p:sldId id="264" r:id="rId7"/>
    <p:sldId id="263" r:id="rId8"/>
    <p:sldId id="262" r:id="rId9"/>
    <p:sldId id="261" r:id="rId10"/>
    <p:sldId id="268" r:id="rId11"/>
    <p:sldId id="260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1" autoAdjust="0"/>
    <p:restoredTop sz="94660"/>
  </p:normalViewPr>
  <p:slideViewPr>
    <p:cSldViewPr>
      <p:cViewPr varScale="1">
        <p:scale>
          <a:sx n="78" d="100"/>
          <a:sy n="78" d="100"/>
        </p:scale>
        <p:origin x="25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Уровень заинтересованности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Лист1!$A$2:$A$4</c:f>
              <c:strCache>
                <c:ptCount val="3"/>
                <c:pt idx="0">
                  <c:v>Всегда весёлый (35%)</c:v>
                </c:pt>
                <c:pt idx="1">
                  <c:v>Всегда грустный (45%)</c:v>
                </c:pt>
                <c:pt idx="2">
                  <c:v>То грустный, то весёлый (20%)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35</c:v>
                </c:pt>
                <c:pt idx="1">
                  <c:v>45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D4-4EF4-BC9E-E145580F08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Уровень заинтересованности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48D-428A-8BEE-1E0361446EA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48D-428A-8BEE-1E0361446EA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48D-428A-8BEE-1E0361446EA4}"/>
              </c:ext>
            </c:extLst>
          </c:dPt>
          <c:cat>
            <c:strRef>
              <c:f>Лист1!$A$2:$A$4</c:f>
              <c:strCache>
                <c:ptCount val="3"/>
                <c:pt idx="0">
                  <c:v>Весёлый (65%)</c:v>
                </c:pt>
                <c:pt idx="1">
                  <c:v>Грустный (25%)</c:v>
                </c:pt>
                <c:pt idx="2">
                  <c:v>Без эмоций (10%)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65</c:v>
                </c:pt>
                <c:pt idx="1">
                  <c:v>25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48D-428A-8BEE-1E0361446E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056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368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7366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5753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5875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167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984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1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262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41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06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402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48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420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516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653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416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  <p:sldLayoutId id="2147483859" r:id="rId14"/>
    <p:sldLayoutId id="2147483860" r:id="rId15"/>
    <p:sldLayoutId id="214748386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0"/>
            <a:ext cx="8003315" cy="4300710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br>
              <a:rPr lang="ru-RU" dirty="0"/>
            </a:br>
            <a:r>
              <a:rPr lang="ru-RU" dirty="0"/>
              <a:t>                                                                            </a:t>
            </a:r>
            <a:br>
              <a:rPr lang="ru-RU" dirty="0"/>
            </a:br>
            <a:r>
              <a:rPr lang="ru-RU" i="1" dirty="0"/>
              <a:t>Методика обучения признакам равенства треугольников в разделе «Планиметрия» 7 класса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8064" y="4712648"/>
            <a:ext cx="6600451" cy="112628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Выполнила: слушатель 2 года обучения</a:t>
            </a:r>
            <a:br>
              <a:rPr lang="ru-RU" dirty="0"/>
            </a:br>
            <a:r>
              <a:rPr lang="ru-RU" dirty="0"/>
              <a:t>Белова Юлия Германовна</a:t>
            </a:r>
            <a:br>
              <a:rPr lang="ru-RU" dirty="0"/>
            </a:br>
            <a:r>
              <a:rPr lang="ru-RU" dirty="0"/>
              <a:t>Руководитель:   </a:t>
            </a:r>
            <a:br>
              <a:rPr lang="ru-RU" dirty="0"/>
            </a:br>
            <a:r>
              <a:rPr lang="ru-RU" dirty="0"/>
              <a:t>кандидат физико-математических наук, 					</a:t>
            </a:r>
            <a:br>
              <a:rPr lang="ru-RU" dirty="0"/>
            </a:br>
            <a:r>
              <a:rPr lang="ru-RU" dirty="0"/>
              <a:t>доцент </a:t>
            </a:r>
            <a:br>
              <a:rPr lang="ru-RU" dirty="0"/>
            </a:br>
            <a:r>
              <a:rPr lang="ru-RU" dirty="0"/>
              <a:t>Щербакова Светлана Юрьевна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703570" y="6250869"/>
            <a:ext cx="1468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/>
              <a:t>Тверь, 2017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9041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16823" cy="128089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Глава 2. Система уроков по обучению признакам равенства треугольников на уроках геометрии в 7 классе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21993" y="2415093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Меню: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3838" y="4783912"/>
            <a:ext cx="3749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Салат из аксиом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4173" y="2387454"/>
            <a:ext cx="4870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B050"/>
                </a:solidFill>
              </a:rPr>
              <a:t>Суп из признаков равенства треугольников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8" y="3253574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Рагу из треугольников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47864" y="3891927"/>
            <a:ext cx="5955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C000"/>
                </a:solidFill>
              </a:rPr>
              <a:t>Коктейль из углов треугольника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12059" y="5045522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3399"/>
                </a:solidFill>
              </a:rPr>
              <a:t>Тест заварной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3837" y="5949280"/>
            <a:ext cx="86911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Домашние рецепты геометрической кухни</a:t>
            </a:r>
          </a:p>
        </p:txBody>
      </p:sp>
    </p:spTree>
    <p:extLst>
      <p:ext uri="{BB962C8B-B14F-4D97-AF65-F5344CB8AC3E}">
        <p14:creationId xmlns:p14="http://schemas.microsoft.com/office/powerpoint/2010/main" val="901924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5601" y="27564"/>
            <a:ext cx="7808399" cy="128089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Глава 2. Система уроков по обучению признакам равенства треугольников на уроках геометрии в 7 классе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060848"/>
            <a:ext cx="6591985" cy="3777622"/>
          </a:xfrm>
        </p:spPr>
        <p:txBody>
          <a:bodyPr/>
          <a:lstStyle/>
          <a:p>
            <a:r>
              <a:rPr lang="ru-RU" dirty="0"/>
              <a:t>В конце урока также была исследована заинтересованность обучающихся в изучении геометрии. Результаты получились достаточно интересными: 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07426937"/>
              </p:ext>
            </p:extLst>
          </p:nvPr>
        </p:nvGraphicFramePr>
        <p:xfrm>
          <a:off x="2771800" y="2916354"/>
          <a:ext cx="6096000" cy="3693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7608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Заключение.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8741" y="1905000"/>
            <a:ext cx="7488832" cy="432048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ru-RU" sz="2000" dirty="0"/>
              <a:t>Итак, в соответствии с поставленными задачами:</a:t>
            </a:r>
          </a:p>
          <a:p>
            <a:pPr lvl="1"/>
            <a:r>
              <a:rPr lang="ru-RU" sz="2000" dirty="0"/>
              <a:t>была изучена литература по данной теме, в том числе учебные пособия, утверждённые министерством образования.</a:t>
            </a:r>
          </a:p>
          <a:p>
            <a:pPr lvl="1"/>
            <a:r>
              <a:rPr lang="ru-RU" sz="2000" dirty="0"/>
              <a:t>проанализированы используемые методы обучения признакам равенства треугольников.</a:t>
            </a:r>
          </a:p>
          <a:p>
            <a:pPr lvl="1" fontAlgn="base"/>
            <a:r>
              <a:rPr lang="ru-RU" sz="2000" dirty="0"/>
              <a:t>разработаны и апробированы конспекты уроков, методы обучения.</a:t>
            </a:r>
          </a:p>
          <a:p>
            <a:pPr marL="457200" lvl="1" indent="0" fontAlgn="base">
              <a:buNone/>
            </a:pPr>
            <a:r>
              <a:rPr lang="ru-RU" sz="2000" dirty="0"/>
              <a:t>Гипотеза была подтверждена проведёнными исследованиями. </a:t>
            </a:r>
          </a:p>
        </p:txBody>
      </p:sp>
      <p:pic>
        <p:nvPicPr>
          <p:cNvPr id="7" name="Рисунок 6" descr="https://videouroki.net/videouroki/conspekty/geom7/11-trietii-priznak-ravienstva-trieughol-nikov.files/image00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88640"/>
            <a:ext cx="2200275" cy="1438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7303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8136904" cy="4680520"/>
          </a:xfrm>
        </p:spPr>
        <p:txBody>
          <a:bodyPr>
            <a:noAutofit/>
          </a:bodyPr>
          <a:lstStyle/>
          <a:p>
            <a:pPr algn="ctr"/>
            <a:br>
              <a:rPr lang="ru-RU" sz="7200" dirty="0">
                <a:solidFill>
                  <a:srgbClr val="0070C0"/>
                </a:solidFill>
              </a:rPr>
            </a:br>
            <a:r>
              <a:rPr lang="ru-RU" sz="7200" dirty="0">
                <a:solidFill>
                  <a:srgbClr val="0070C0"/>
                </a:solidFill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55659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556307"/>
            <a:ext cx="6589199" cy="856469"/>
          </a:xfrm>
        </p:spPr>
        <p:txBody>
          <a:bodyPr/>
          <a:lstStyle/>
          <a:p>
            <a:r>
              <a:rPr lang="ru-RU" dirty="0"/>
              <a:t>Содержание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4541"/>
            <a:ext cx="8712967" cy="55446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sz="1400" dirty="0"/>
          </a:p>
          <a:p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Глава 1. Теоретическое обоснование обучения признакам равенства треугольников в разделе «Планиметрия» 7 класса общеобразовательной школы</a:t>
            </a:r>
          </a:p>
          <a:p>
            <a:pPr lvl="1"/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</a:rPr>
              <a:t>Логико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– дидактический анализ определений признаков равенства треугольников</a:t>
            </a:r>
          </a:p>
          <a:p>
            <a:pPr lvl="1"/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Методические приёмы, используемые при обучении признакам равенства треугольников</a:t>
            </a:r>
          </a:p>
          <a:p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Глава 2. Система работы при обучении признакам равенства треугольников на уроках геометрии в 7 классе</a:t>
            </a:r>
          </a:p>
          <a:p>
            <a:pPr lvl="1"/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Система уроков по обучению признакам равенства треугольников на уроках геометрии в 7 классе</a:t>
            </a:r>
          </a:p>
          <a:p>
            <a:pPr lvl="2"/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Первый признак равенства треугольников</a:t>
            </a:r>
          </a:p>
          <a:p>
            <a:pPr lvl="2"/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Второй признак равенства треугольников</a:t>
            </a:r>
          </a:p>
          <a:p>
            <a:pPr lvl="2"/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Третий признак равенства треугольников</a:t>
            </a:r>
          </a:p>
        </p:txBody>
      </p:sp>
    </p:spTree>
    <p:extLst>
      <p:ext uri="{BB962C8B-B14F-4D97-AF65-F5344CB8AC3E}">
        <p14:creationId xmlns:p14="http://schemas.microsoft.com/office/powerpoint/2010/main" val="197479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548680"/>
            <a:ext cx="7704856" cy="1680079"/>
          </a:xfrm>
        </p:spPr>
        <p:txBody>
          <a:bodyPr>
            <a:noAutofit/>
          </a:bodyPr>
          <a:lstStyle/>
          <a:p>
            <a:r>
              <a:rPr lang="ru-RU" sz="2000" dirty="0"/>
              <a:t>Актуальность обусловлена необходимостью разработки и использовании новых методических приёмов обучению признакам равенства треугольников.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060848"/>
            <a:ext cx="7416823" cy="4210414"/>
          </a:xfrm>
        </p:spPr>
        <p:txBody>
          <a:bodyPr>
            <a:normAutofit fontScale="92500" lnSpcReduction="20000"/>
          </a:bodyPr>
          <a:lstStyle/>
          <a:p>
            <a:r>
              <a:rPr lang="ru-RU" sz="3200" dirty="0"/>
              <a:t>Объект исследования: обучение признакам равенства треугольников.</a:t>
            </a:r>
          </a:p>
          <a:p>
            <a:r>
              <a:rPr lang="ru-RU" sz="3200" dirty="0"/>
              <a:t>Предмет исследования: </a:t>
            </a:r>
            <a:r>
              <a:rPr lang="ru-RU" sz="3200" i="1" dirty="0"/>
              <a:t>методика обучения признакам равенства треугольников.</a:t>
            </a:r>
          </a:p>
          <a:p>
            <a:r>
              <a:rPr lang="ru-RU" sz="3200" i="1" dirty="0"/>
              <a:t>Цели исследования: разработка и апробирование методов обучения признакам равенства треугольников.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 descr="третий призна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795012"/>
            <a:ext cx="1905000" cy="952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7992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4676" y="692696"/>
            <a:ext cx="8064895" cy="5472608"/>
          </a:xfrm>
        </p:spPr>
        <p:txBody>
          <a:bodyPr>
            <a:normAutofit fontScale="92500"/>
          </a:bodyPr>
          <a:lstStyle/>
          <a:p>
            <a:r>
              <a:rPr lang="ru-RU" sz="2400" dirty="0"/>
              <a:t>Задачи:</a:t>
            </a:r>
          </a:p>
          <a:p>
            <a:pPr lvl="1"/>
            <a:r>
              <a:rPr lang="ru-RU" sz="2400" dirty="0"/>
              <a:t>Изучить литературу по данной теме, в том числе учебные пособия, утверждённые министерством образования.</a:t>
            </a:r>
          </a:p>
          <a:p>
            <a:pPr lvl="1"/>
            <a:r>
              <a:rPr lang="ru-RU" sz="2400" dirty="0"/>
              <a:t>Посмотреть используемые методы обучения признакам равенства треугольников.</a:t>
            </a:r>
          </a:p>
          <a:p>
            <a:pPr lvl="1" fontAlgn="base"/>
            <a:r>
              <a:rPr lang="ru-RU" sz="2400" dirty="0"/>
              <a:t>Разработать конспекты уроков, методы обучения.</a:t>
            </a:r>
          </a:p>
          <a:p>
            <a:pPr lvl="1" fontAlgn="base"/>
            <a:r>
              <a:rPr lang="ru-RU" sz="2400" dirty="0"/>
              <a:t>Апробировать выдвинутую гипотезу.</a:t>
            </a:r>
          </a:p>
          <a:p>
            <a:r>
              <a:rPr lang="ru-RU" sz="2400" dirty="0"/>
              <a:t>Гипотеза: разработанные методы обучения и составленные конспекты позволяют не только обучить признакам равенства треугольников, научить применять полученные знания при решении задач, но и повысить интерес обучающихся к изучению геометрии.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653907" y="-153144"/>
            <a:ext cx="1191289" cy="16916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01668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5979" y="188640"/>
            <a:ext cx="7704856" cy="128089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Глава 1. Теоретическое обоснование обучения признакам равенства треугольников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ru-RU" sz="2700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708920"/>
            <a:ext cx="7992888" cy="3777622"/>
          </a:xfrm>
        </p:spPr>
        <p:txBody>
          <a:bodyPr>
            <a:noAutofit/>
          </a:bodyPr>
          <a:lstStyle/>
          <a:p>
            <a:r>
              <a:rPr lang="ru-RU" sz="2400" dirty="0"/>
              <a:t>На данный момент утверждено большое количество учебных пособий для обучающихся общеобразовательных школ. Было проведено сравнение содержания и порядка изложения материала наиболее известных учебниках: Л. С. </a:t>
            </a:r>
            <a:r>
              <a:rPr lang="ru-RU" sz="2400" dirty="0" err="1"/>
              <a:t>Атанасян</a:t>
            </a:r>
            <a:r>
              <a:rPr lang="ru-RU" sz="2400" dirty="0"/>
              <a:t>, А. В. Погорелов, А. П. Киселёв, И. Ф. Шарыгин. В частности, рассмотрены подходы к определению понятия треугольника, равенства треугольников, доказательству признаков равенства треугольников.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08957" y="1877923"/>
            <a:ext cx="77940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</a:rPr>
              <a:t>Логико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– дидактический анализ определений признаков равенства треугольников </a:t>
            </a:r>
            <a:endParaRPr lang="ru-RU" sz="2400" dirty="0"/>
          </a:p>
        </p:txBody>
      </p:sp>
      <p:pic>
        <p:nvPicPr>
          <p:cNvPr id="1026" name="Picture 2" descr="http://izhevsk.ru/forums/icons/forum_pictures/013101/1310190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8530" y="5527233"/>
            <a:ext cx="904453" cy="1330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lovo.ws/urok/geometr/07/006/cover_bi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84" y="1600979"/>
            <a:ext cx="721444" cy="1107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char.ru/books/257425_Uchebnik_dlya_7-9_klassov_obshcheobrazovatelnyh_uchrezhdenij_dop_komm_Atanasyana_L_S_Butuzova_V_F_-_278_s_Geometriya_Planimetriy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912" y="2304634"/>
            <a:ext cx="706760" cy="1116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912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5802" y="404664"/>
            <a:ext cx="7848871" cy="128089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Методические приёмы, используемые при обучении признакам равенства треугольников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132856"/>
            <a:ext cx="6591985" cy="3777622"/>
          </a:xfrm>
        </p:spPr>
        <p:txBody>
          <a:bodyPr>
            <a:normAutofit/>
          </a:bodyPr>
          <a:lstStyle/>
          <a:p>
            <a:r>
              <a:rPr lang="ru-RU" sz="2400" dirty="0"/>
              <a:t>Были рассмотрены формулировки, доказательства признаков равенства треугольников, решены некоторые типичные задачи на применение признаков. Выявлены методы доказательств, приведены комментарии к организации решения данных задач, методические рекомендации, выявлены моменты, на что необходимо обращать внимание.</a:t>
            </a:r>
          </a:p>
        </p:txBody>
      </p:sp>
      <p:pic>
        <p:nvPicPr>
          <p:cNvPr id="2050" name="Picture 2" descr="http://i.ytimg.com/vi/TAEAcsJAIis/hqdefaul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4402" y="46898"/>
            <a:ext cx="1517915" cy="1138436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mypresentation.ru/documents/c1391ac5a5b5d20fa7e12a209922eb76/img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8" y="5584676"/>
            <a:ext cx="1697765" cy="12733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s://www.metod-kopilka.ru/images/doc/49/43798/img3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1258"/>
            <a:ext cx="1475656" cy="110674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5205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500"/>
                            </p:stCondLst>
                            <p:childTnLst>
                              <p:par>
                                <p:cTn id="28" presetID="21" presetClass="entr" presetSubtype="1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6280" y="0"/>
            <a:ext cx="7488831" cy="128089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Глава 2. Система уроков по обучению признакам равенства треугольников на уроках геометрии в 7 классе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060848"/>
            <a:ext cx="6591985" cy="3777622"/>
          </a:xfrm>
        </p:spPr>
        <p:txBody>
          <a:bodyPr/>
          <a:lstStyle/>
          <a:p>
            <a:r>
              <a:rPr lang="ru-RU" dirty="0"/>
              <a:t>До проведения разработанной системы уроков, было проведено исследование по выявлению заинтересованности обучающихся в изучении геометрии. 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432163338"/>
              </p:ext>
            </p:extLst>
          </p:nvPr>
        </p:nvGraphicFramePr>
        <p:xfrm>
          <a:off x="2771800" y="2956274"/>
          <a:ext cx="6096000" cy="3693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1052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812360" cy="128089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Глава 2. Система уроков по обучению признакам равенства треугольников на уроках геометрии в 7 классе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156" y="2117347"/>
            <a:ext cx="8856984" cy="1656184"/>
          </a:xfrm>
        </p:spPr>
        <p:txBody>
          <a:bodyPr/>
          <a:lstStyle/>
          <a:p>
            <a:r>
              <a:rPr lang="ru-RU" dirty="0"/>
              <a:t>Первый урок – урок 1 типа (изучение и первичное закрепление знаний). Начинается урок с актуализации знаний – обучающиеся отвечают на вопросы учителя. Следует вопрос: всегда ли можно установить равенство треугольников наложением? Выясняется, что нет (на примерах). Идёт переход к 1 признаку равенства треугольников.</a:t>
            </a:r>
          </a:p>
        </p:txBody>
      </p:sp>
      <p:sp>
        <p:nvSpPr>
          <p:cNvPr id="46" name="AutoShape 6"/>
          <p:cNvSpPr>
            <a:spLocks noChangeArrowheads="1"/>
          </p:cNvSpPr>
          <p:nvPr/>
        </p:nvSpPr>
        <p:spPr bwMode="auto">
          <a:xfrm>
            <a:off x="4471492" y="4361904"/>
            <a:ext cx="2374900" cy="2376488"/>
          </a:xfrm>
          <a:prstGeom prst="flowChartExtract">
            <a:avLst/>
          </a:prstGeom>
          <a:solidFill>
            <a:srgbClr val="CCFFCC">
              <a:alpha val="61176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47" name="AutoShape 5"/>
          <p:cNvSpPr>
            <a:spLocks noChangeArrowheads="1"/>
          </p:cNvSpPr>
          <p:nvPr/>
        </p:nvSpPr>
        <p:spPr bwMode="auto">
          <a:xfrm>
            <a:off x="256680" y="4365104"/>
            <a:ext cx="2376487" cy="2376487"/>
          </a:xfrm>
          <a:prstGeom prst="flowChartExtra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85" name="Freeform 88"/>
          <p:cNvSpPr>
            <a:spLocks/>
          </p:cNvSpPr>
          <p:nvPr/>
        </p:nvSpPr>
        <p:spPr bwMode="auto">
          <a:xfrm>
            <a:off x="5673353" y="4013721"/>
            <a:ext cx="1689100" cy="2497137"/>
          </a:xfrm>
          <a:custGeom>
            <a:avLst/>
            <a:gdLst>
              <a:gd name="T0" fmla="*/ 2147483647 w 1188"/>
              <a:gd name="T1" fmla="*/ 2147483647 h 1728"/>
              <a:gd name="T2" fmla="*/ 0 w 1188"/>
              <a:gd name="T3" fmla="*/ 0 h 1728"/>
              <a:gd name="T4" fmla="*/ 0 w 1188"/>
              <a:gd name="T5" fmla="*/ 2147483647 h 1728"/>
              <a:gd name="T6" fmla="*/ 2147483647 w 1188"/>
              <a:gd name="T7" fmla="*/ 2147483647 h 1728"/>
              <a:gd name="T8" fmla="*/ 0 60000 65536"/>
              <a:gd name="T9" fmla="*/ 0 60000 65536"/>
              <a:gd name="T10" fmla="*/ 0 60000 65536"/>
              <a:gd name="T11" fmla="*/ 0 60000 65536"/>
              <a:gd name="T12" fmla="*/ 0 w 1188"/>
              <a:gd name="T13" fmla="*/ 0 h 1728"/>
              <a:gd name="T14" fmla="*/ 1188 w 1188"/>
              <a:gd name="T15" fmla="*/ 1728 h 17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88" h="1728">
                <a:moveTo>
                  <a:pt x="1188" y="1728"/>
                </a:moveTo>
                <a:lnTo>
                  <a:pt x="0" y="0"/>
                </a:lnTo>
                <a:lnTo>
                  <a:pt x="0" y="1728"/>
                </a:lnTo>
                <a:lnTo>
                  <a:pt x="1188" y="1728"/>
                </a:lnTo>
                <a:close/>
              </a:path>
            </a:pathLst>
          </a:custGeom>
          <a:noFill/>
          <a:ln w="28575" cmpd="sng">
            <a:solidFill>
              <a:srgbClr val="FFFF3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6" name="Freeform 139"/>
          <p:cNvSpPr>
            <a:spLocks/>
          </p:cNvSpPr>
          <p:nvPr/>
        </p:nvSpPr>
        <p:spPr bwMode="auto">
          <a:xfrm>
            <a:off x="5674940" y="4010546"/>
            <a:ext cx="1689100" cy="2497137"/>
          </a:xfrm>
          <a:custGeom>
            <a:avLst/>
            <a:gdLst>
              <a:gd name="T0" fmla="*/ 2147483647 w 1188"/>
              <a:gd name="T1" fmla="*/ 2147483647 h 1728"/>
              <a:gd name="T2" fmla="*/ 0 w 1188"/>
              <a:gd name="T3" fmla="*/ 0 h 1728"/>
              <a:gd name="T4" fmla="*/ 0 w 1188"/>
              <a:gd name="T5" fmla="*/ 2147483647 h 1728"/>
              <a:gd name="T6" fmla="*/ 2147483647 w 1188"/>
              <a:gd name="T7" fmla="*/ 2147483647 h 1728"/>
              <a:gd name="T8" fmla="*/ 0 60000 65536"/>
              <a:gd name="T9" fmla="*/ 0 60000 65536"/>
              <a:gd name="T10" fmla="*/ 0 60000 65536"/>
              <a:gd name="T11" fmla="*/ 0 60000 65536"/>
              <a:gd name="T12" fmla="*/ 0 w 1188"/>
              <a:gd name="T13" fmla="*/ 0 h 1728"/>
              <a:gd name="T14" fmla="*/ 1188 w 1188"/>
              <a:gd name="T15" fmla="*/ 1728 h 17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88" h="1728">
                <a:moveTo>
                  <a:pt x="1188" y="1728"/>
                </a:moveTo>
                <a:lnTo>
                  <a:pt x="0" y="0"/>
                </a:lnTo>
                <a:lnTo>
                  <a:pt x="0" y="1728"/>
                </a:lnTo>
                <a:lnTo>
                  <a:pt x="1188" y="1728"/>
                </a:lnTo>
                <a:close/>
              </a:path>
            </a:pathLst>
          </a:custGeom>
          <a:noFill/>
          <a:ln w="28575" cap="flat" cmpd="sng">
            <a:solidFill>
              <a:srgbClr val="FFFF3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7" name="Text Box 85"/>
          <p:cNvSpPr txBox="1">
            <a:spLocks noChangeArrowheads="1"/>
          </p:cNvSpPr>
          <p:nvPr/>
        </p:nvSpPr>
        <p:spPr bwMode="auto">
          <a:xfrm>
            <a:off x="5511428" y="3518421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 b="1" i="1">
                <a:latin typeface="Times New Roman" panose="02020603050405020304" pitchFamily="18" charset="0"/>
              </a:rPr>
              <a:t>B</a:t>
            </a:r>
            <a:endParaRPr lang="ru-RU" altLang="ru-RU" sz="2400" b="1" i="1">
              <a:latin typeface="Times New Roman" panose="02020603050405020304" pitchFamily="18" charset="0"/>
            </a:endParaRPr>
          </a:p>
        </p:txBody>
      </p:sp>
      <p:sp>
        <p:nvSpPr>
          <p:cNvPr id="88" name="Text Box 86"/>
          <p:cNvSpPr txBox="1">
            <a:spLocks noChangeArrowheads="1"/>
          </p:cNvSpPr>
          <p:nvPr/>
        </p:nvSpPr>
        <p:spPr bwMode="auto">
          <a:xfrm>
            <a:off x="7229103" y="6461646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 b="1" i="1">
                <a:latin typeface="Times New Roman" panose="02020603050405020304" pitchFamily="18" charset="0"/>
              </a:rPr>
              <a:t>A</a:t>
            </a:r>
            <a:endParaRPr lang="ru-RU" altLang="ru-RU" sz="2400" b="1" i="1">
              <a:latin typeface="Times New Roman" panose="02020603050405020304" pitchFamily="18" charset="0"/>
            </a:endParaRPr>
          </a:p>
        </p:txBody>
      </p:sp>
      <p:sp>
        <p:nvSpPr>
          <p:cNvPr id="89" name="Text Box 100"/>
          <p:cNvSpPr txBox="1">
            <a:spLocks noChangeArrowheads="1"/>
          </p:cNvSpPr>
          <p:nvPr/>
        </p:nvSpPr>
        <p:spPr bwMode="auto">
          <a:xfrm>
            <a:off x="5357440" y="6480696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 b="1" i="1">
                <a:latin typeface="Times New Roman" panose="02020603050405020304" pitchFamily="18" charset="0"/>
              </a:rPr>
              <a:t>C</a:t>
            </a:r>
            <a:endParaRPr lang="ru-RU" altLang="ru-RU" sz="2400" b="1" i="1">
              <a:latin typeface="Times New Roman" panose="02020603050405020304" pitchFamily="18" charset="0"/>
            </a:endParaRPr>
          </a:p>
        </p:txBody>
      </p:sp>
      <p:graphicFrame>
        <p:nvGraphicFramePr>
          <p:cNvPr id="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571694"/>
              </p:ext>
            </p:extLst>
          </p:nvPr>
        </p:nvGraphicFramePr>
        <p:xfrm>
          <a:off x="5938465" y="6209233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Формула" r:id="rId3" imgW="114151" imgH="215619" progId="Equation.3">
                  <p:embed/>
                </p:oleObj>
              </mc:Choice>
              <mc:Fallback>
                <p:oleObj name="Формула" r:id="rId3" imgW="114151" imgH="215619" progId="Equation.3">
                  <p:embed/>
                  <p:pic>
                    <p:nvPicPr>
                      <p:cNvPr id="820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8465" y="6209233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Line 113"/>
          <p:cNvSpPr>
            <a:spLocks noChangeShapeType="1"/>
          </p:cNvSpPr>
          <p:nvPr/>
        </p:nvSpPr>
        <p:spPr bwMode="auto">
          <a:xfrm>
            <a:off x="5587628" y="5361508"/>
            <a:ext cx="179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44000" tIns="108000" rIns="144000" bIns="108000" anchor="ctr">
            <a:spAutoFit/>
          </a:bodyPr>
          <a:lstStyle/>
          <a:p>
            <a:endParaRPr lang="ru-RU"/>
          </a:p>
        </p:txBody>
      </p:sp>
      <p:sp>
        <p:nvSpPr>
          <p:cNvPr id="92" name="Line 115"/>
          <p:cNvSpPr>
            <a:spLocks noChangeShapeType="1"/>
          </p:cNvSpPr>
          <p:nvPr/>
        </p:nvSpPr>
        <p:spPr bwMode="auto">
          <a:xfrm rot="2492934" flipV="1">
            <a:off x="7713290" y="4080396"/>
            <a:ext cx="204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44000" tIns="108000" rIns="144000" bIns="108000" anchor="ctr">
            <a:spAutoFit/>
          </a:bodyPr>
          <a:lstStyle/>
          <a:p>
            <a:endParaRPr lang="ru-RU"/>
          </a:p>
        </p:txBody>
      </p:sp>
      <p:grpSp>
        <p:nvGrpSpPr>
          <p:cNvPr id="93" name="Group 193"/>
          <p:cNvGrpSpPr>
            <a:grpSpLocks/>
          </p:cNvGrpSpPr>
          <p:nvPr/>
        </p:nvGrpSpPr>
        <p:grpSpPr bwMode="auto">
          <a:xfrm rot="596165">
            <a:off x="8473703" y="4494733"/>
            <a:ext cx="146050" cy="198438"/>
            <a:chOff x="4888" y="1806"/>
            <a:chExt cx="92" cy="125"/>
          </a:xfrm>
        </p:grpSpPr>
        <p:sp>
          <p:nvSpPr>
            <p:cNvPr id="94" name="Line 117"/>
            <p:cNvSpPr>
              <a:spLocks noChangeShapeType="1"/>
            </p:cNvSpPr>
            <p:nvPr/>
          </p:nvSpPr>
          <p:spPr bwMode="auto">
            <a:xfrm rot="2492934" flipH="1">
              <a:off x="4888" y="1806"/>
              <a:ext cx="91" cy="8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44000" tIns="108000" rIns="144000" bIns="108000" anchor="ctr">
              <a:spAutoFit/>
            </a:bodyPr>
            <a:lstStyle/>
            <a:p>
              <a:endParaRPr lang="ru-RU"/>
            </a:p>
          </p:txBody>
        </p:sp>
        <p:sp>
          <p:nvSpPr>
            <p:cNvPr id="95" name="Line 159"/>
            <p:cNvSpPr>
              <a:spLocks noChangeShapeType="1"/>
            </p:cNvSpPr>
            <p:nvPr/>
          </p:nvSpPr>
          <p:spPr bwMode="auto">
            <a:xfrm rot="2492934" flipH="1">
              <a:off x="4889" y="1849"/>
              <a:ext cx="91" cy="8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44000" tIns="108000" rIns="144000" bIns="108000" anchor="ctr">
              <a:spAutoFit/>
            </a:bodyPr>
            <a:lstStyle/>
            <a:p>
              <a:endParaRPr lang="ru-RU"/>
            </a:p>
          </p:txBody>
        </p:sp>
      </p:grpSp>
      <p:grpSp>
        <p:nvGrpSpPr>
          <p:cNvPr id="96" name="Group 194"/>
          <p:cNvGrpSpPr>
            <a:grpSpLocks/>
          </p:cNvGrpSpPr>
          <p:nvPr/>
        </p:nvGrpSpPr>
        <p:grpSpPr bwMode="auto">
          <a:xfrm>
            <a:off x="6506790" y="5310708"/>
            <a:ext cx="222250" cy="171450"/>
            <a:chOff x="3652" y="2302"/>
            <a:chExt cx="140" cy="108"/>
          </a:xfrm>
        </p:grpSpPr>
        <p:sp>
          <p:nvSpPr>
            <p:cNvPr id="97" name="Line 94"/>
            <p:cNvSpPr>
              <a:spLocks noChangeShapeType="1"/>
            </p:cNvSpPr>
            <p:nvPr/>
          </p:nvSpPr>
          <p:spPr bwMode="auto">
            <a:xfrm rot="5400000">
              <a:off x="3671" y="2283"/>
              <a:ext cx="76" cy="1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44000" tIns="108000" rIns="144000" bIns="108000" anchor="ctr">
              <a:spAutoFit/>
            </a:bodyPr>
            <a:lstStyle/>
            <a:p>
              <a:endParaRPr lang="ru-RU"/>
            </a:p>
          </p:txBody>
        </p:sp>
        <p:sp>
          <p:nvSpPr>
            <p:cNvPr id="98" name="Line 160"/>
            <p:cNvSpPr>
              <a:spLocks noChangeShapeType="1"/>
            </p:cNvSpPr>
            <p:nvPr/>
          </p:nvSpPr>
          <p:spPr bwMode="auto">
            <a:xfrm rot="5400000">
              <a:off x="3697" y="2315"/>
              <a:ext cx="76" cy="1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44000" tIns="108000" rIns="144000" bIns="108000" anchor="ctr">
              <a:spAutoFit/>
            </a:bodyPr>
            <a:lstStyle/>
            <a:p>
              <a:endParaRPr lang="ru-RU"/>
            </a:p>
          </p:txBody>
        </p:sp>
      </p:grpSp>
      <p:sp>
        <p:nvSpPr>
          <p:cNvPr id="99" name="Text Box 101"/>
          <p:cNvSpPr txBox="1">
            <a:spLocks noChangeArrowheads="1"/>
          </p:cNvSpPr>
          <p:nvPr/>
        </p:nvSpPr>
        <p:spPr bwMode="auto">
          <a:xfrm>
            <a:off x="8532440" y="2492896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 b="1" i="1">
                <a:latin typeface="Times New Roman" panose="02020603050405020304" pitchFamily="18" charset="0"/>
              </a:rPr>
              <a:t>B</a:t>
            </a:r>
            <a:r>
              <a:rPr lang="en-US" altLang="ru-RU" sz="2400" b="1" baseline="-25000">
                <a:latin typeface="Times New Roman" panose="02020603050405020304" pitchFamily="18" charset="0"/>
              </a:rPr>
              <a:t>1</a:t>
            </a:r>
            <a:endParaRPr lang="ru-RU" altLang="ru-RU" sz="2400" b="1" baseline="-25000">
              <a:latin typeface="Times New Roman" panose="02020603050405020304" pitchFamily="18" charset="0"/>
            </a:endParaRPr>
          </a:p>
        </p:txBody>
      </p:sp>
      <p:sp>
        <p:nvSpPr>
          <p:cNvPr id="100" name="Text Box 102"/>
          <p:cNvSpPr txBox="1">
            <a:spLocks noChangeArrowheads="1"/>
          </p:cNvSpPr>
          <p:nvPr/>
        </p:nvSpPr>
        <p:spPr bwMode="auto">
          <a:xfrm>
            <a:off x="8291140" y="5852046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 b="1" i="1">
                <a:latin typeface="Times New Roman" panose="02020603050405020304" pitchFamily="18" charset="0"/>
              </a:rPr>
              <a:t>A</a:t>
            </a:r>
            <a:r>
              <a:rPr lang="en-US" altLang="ru-RU" sz="2400" b="1" baseline="-25000">
                <a:latin typeface="Times New Roman" panose="02020603050405020304" pitchFamily="18" charset="0"/>
              </a:rPr>
              <a:t>1</a:t>
            </a:r>
            <a:endParaRPr lang="ru-RU" altLang="ru-RU" sz="2400" b="1" baseline="-25000">
              <a:latin typeface="Times New Roman" panose="02020603050405020304" pitchFamily="18" charset="0"/>
            </a:endParaRPr>
          </a:p>
        </p:txBody>
      </p:sp>
      <p:sp>
        <p:nvSpPr>
          <p:cNvPr id="101" name="Text Box 103"/>
          <p:cNvSpPr txBox="1">
            <a:spLocks noChangeArrowheads="1"/>
          </p:cNvSpPr>
          <p:nvPr/>
        </p:nvSpPr>
        <p:spPr bwMode="auto">
          <a:xfrm>
            <a:off x="6632203" y="4458221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 b="1" i="1">
                <a:latin typeface="Times New Roman" panose="02020603050405020304" pitchFamily="18" charset="0"/>
              </a:rPr>
              <a:t>C</a:t>
            </a:r>
            <a:r>
              <a:rPr lang="en-US" altLang="ru-RU" sz="2400" b="1" baseline="-25000">
                <a:latin typeface="Times New Roman" panose="02020603050405020304" pitchFamily="18" charset="0"/>
              </a:rPr>
              <a:t>1</a:t>
            </a:r>
            <a:endParaRPr lang="ru-RU" altLang="ru-RU" sz="2400" b="1" baseline="-25000">
              <a:latin typeface="Times New Roman" panose="02020603050405020304" pitchFamily="18" charset="0"/>
            </a:endParaRPr>
          </a:p>
        </p:txBody>
      </p:sp>
      <p:grpSp>
        <p:nvGrpSpPr>
          <p:cNvPr id="102" name="Group 197"/>
          <p:cNvGrpSpPr>
            <a:grpSpLocks/>
          </p:cNvGrpSpPr>
          <p:nvPr/>
        </p:nvGrpSpPr>
        <p:grpSpPr bwMode="auto">
          <a:xfrm>
            <a:off x="6413128" y="6418783"/>
            <a:ext cx="114300" cy="179388"/>
            <a:chOff x="3593" y="3000"/>
            <a:chExt cx="72" cy="113"/>
          </a:xfrm>
        </p:grpSpPr>
        <p:sp>
          <p:nvSpPr>
            <p:cNvPr id="103" name="Line 185"/>
            <p:cNvSpPr>
              <a:spLocks noChangeShapeType="1"/>
            </p:cNvSpPr>
            <p:nvPr/>
          </p:nvSpPr>
          <p:spPr bwMode="auto">
            <a:xfrm rot="-5400000">
              <a:off x="3536" y="3057"/>
              <a:ext cx="1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44000" tIns="108000" rIns="144000" bIns="108000" anchor="ctr">
              <a:spAutoFit/>
            </a:bodyPr>
            <a:lstStyle/>
            <a:p>
              <a:endParaRPr lang="ru-RU"/>
            </a:p>
          </p:txBody>
        </p:sp>
        <p:sp>
          <p:nvSpPr>
            <p:cNvPr id="104" name="Line 186"/>
            <p:cNvSpPr>
              <a:spLocks noChangeShapeType="1"/>
            </p:cNvSpPr>
            <p:nvPr/>
          </p:nvSpPr>
          <p:spPr bwMode="auto">
            <a:xfrm rot="-5400000">
              <a:off x="3572" y="3057"/>
              <a:ext cx="1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44000" tIns="108000" rIns="144000" bIns="108000" anchor="ctr">
              <a:spAutoFit/>
            </a:bodyPr>
            <a:lstStyle/>
            <a:p>
              <a:endParaRPr lang="ru-RU"/>
            </a:p>
          </p:txBody>
        </p:sp>
        <p:sp>
          <p:nvSpPr>
            <p:cNvPr id="105" name="Line 187"/>
            <p:cNvSpPr>
              <a:spLocks noChangeShapeType="1"/>
            </p:cNvSpPr>
            <p:nvPr/>
          </p:nvSpPr>
          <p:spPr bwMode="auto">
            <a:xfrm rot="-5400000">
              <a:off x="3608" y="3057"/>
              <a:ext cx="1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44000" tIns="108000" rIns="144000" bIns="108000" anchor="ctr">
              <a:spAutoFit/>
            </a:bodyPr>
            <a:lstStyle/>
            <a:p>
              <a:endParaRPr lang="ru-RU"/>
            </a:p>
          </p:txBody>
        </p:sp>
      </p:grpSp>
      <p:grpSp>
        <p:nvGrpSpPr>
          <p:cNvPr id="106" name="Group 192"/>
          <p:cNvGrpSpPr>
            <a:grpSpLocks/>
          </p:cNvGrpSpPr>
          <p:nvPr/>
        </p:nvGrpSpPr>
        <p:grpSpPr bwMode="auto">
          <a:xfrm>
            <a:off x="7672015" y="5312296"/>
            <a:ext cx="84138" cy="280987"/>
            <a:chOff x="4358" y="2279"/>
            <a:chExt cx="53" cy="177"/>
          </a:xfrm>
        </p:grpSpPr>
        <p:sp>
          <p:nvSpPr>
            <p:cNvPr id="107" name="Line 188"/>
            <p:cNvSpPr>
              <a:spLocks noChangeShapeType="1"/>
            </p:cNvSpPr>
            <p:nvPr/>
          </p:nvSpPr>
          <p:spPr bwMode="auto">
            <a:xfrm rot="18692934" flipV="1">
              <a:off x="4293" y="2344"/>
              <a:ext cx="12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44000" tIns="108000" rIns="144000" bIns="108000" anchor="ctr">
              <a:spAutoFit/>
            </a:bodyPr>
            <a:lstStyle/>
            <a:p>
              <a:endParaRPr lang="ru-RU"/>
            </a:p>
          </p:txBody>
        </p:sp>
        <p:sp>
          <p:nvSpPr>
            <p:cNvPr id="108" name="Line 189"/>
            <p:cNvSpPr>
              <a:spLocks noChangeShapeType="1"/>
            </p:cNvSpPr>
            <p:nvPr/>
          </p:nvSpPr>
          <p:spPr bwMode="auto">
            <a:xfrm rot="18692934" flipV="1">
              <a:off x="4321" y="2369"/>
              <a:ext cx="12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44000" tIns="108000" rIns="144000" bIns="108000" anchor="ctr">
              <a:spAutoFit/>
            </a:bodyPr>
            <a:lstStyle/>
            <a:p>
              <a:endParaRPr lang="ru-RU"/>
            </a:p>
          </p:txBody>
        </p:sp>
        <p:sp>
          <p:nvSpPr>
            <p:cNvPr id="109" name="Line 190"/>
            <p:cNvSpPr>
              <a:spLocks noChangeShapeType="1"/>
            </p:cNvSpPr>
            <p:nvPr/>
          </p:nvSpPr>
          <p:spPr bwMode="auto">
            <a:xfrm rot="18692934" flipV="1">
              <a:off x="4346" y="2392"/>
              <a:ext cx="12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44000" tIns="108000" rIns="144000" bIns="108000" anchor="ctr">
              <a:spAutoFit/>
            </a:bodyPr>
            <a:lstStyle/>
            <a:p>
              <a:endParaRPr lang="ru-RU"/>
            </a:p>
          </p:txBody>
        </p:sp>
      </p:grpSp>
      <p:sp>
        <p:nvSpPr>
          <p:cNvPr id="110" name="Arc 204"/>
          <p:cNvSpPr>
            <a:spLocks/>
          </p:cNvSpPr>
          <p:nvPr/>
        </p:nvSpPr>
        <p:spPr bwMode="auto">
          <a:xfrm flipH="1">
            <a:off x="6963990" y="6190183"/>
            <a:ext cx="371475" cy="309563"/>
          </a:xfrm>
          <a:custGeom>
            <a:avLst/>
            <a:gdLst>
              <a:gd name="T0" fmla="*/ 1038724122 w 21600"/>
              <a:gd name="T1" fmla="*/ 0 h 18043"/>
              <a:gd name="T2" fmla="*/ 1889544322 w 21600"/>
              <a:gd name="T3" fmla="*/ 1563398271 h 18043"/>
              <a:gd name="T4" fmla="*/ 0 w 21600"/>
              <a:gd name="T5" fmla="*/ 1563398271 h 18043"/>
              <a:gd name="T6" fmla="*/ 0 60000 65536"/>
              <a:gd name="T7" fmla="*/ 0 60000 65536"/>
              <a:gd name="T8" fmla="*/ 0 60000 65536"/>
              <a:gd name="T9" fmla="*/ 0 w 21600"/>
              <a:gd name="T10" fmla="*/ 0 h 18043"/>
              <a:gd name="T11" fmla="*/ 21600 w 21600"/>
              <a:gd name="T12" fmla="*/ 18043 h 1804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043" fill="none" extrusionOk="0">
                <a:moveTo>
                  <a:pt x="11874" y="-1"/>
                </a:moveTo>
                <a:cubicBezTo>
                  <a:pt x="17945" y="3994"/>
                  <a:pt x="21600" y="10775"/>
                  <a:pt x="21600" y="18043"/>
                </a:cubicBezTo>
              </a:path>
              <a:path w="21600" h="18043" stroke="0" extrusionOk="0">
                <a:moveTo>
                  <a:pt x="11874" y="-1"/>
                </a:moveTo>
                <a:cubicBezTo>
                  <a:pt x="17945" y="3994"/>
                  <a:pt x="21600" y="10775"/>
                  <a:pt x="21600" y="18043"/>
                </a:cubicBezTo>
                <a:lnTo>
                  <a:pt x="0" y="18043"/>
                </a:lnTo>
                <a:lnTo>
                  <a:pt x="11874" y="-1"/>
                </a:lnTo>
                <a:close/>
              </a:path>
            </a:pathLst>
          </a:custGeom>
          <a:noFill/>
          <a:ln w="381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44000" tIns="108000" rIns="144000" bIns="108000" anchor="ctr">
            <a:spAutoFit/>
          </a:bodyPr>
          <a:lstStyle/>
          <a:p>
            <a:endParaRPr lang="ru-RU"/>
          </a:p>
        </p:txBody>
      </p:sp>
      <p:sp>
        <p:nvSpPr>
          <p:cNvPr id="111" name="Arc 205"/>
          <p:cNvSpPr>
            <a:spLocks/>
          </p:cNvSpPr>
          <p:nvPr/>
        </p:nvSpPr>
        <p:spPr bwMode="auto">
          <a:xfrm rot="2117455" flipH="1">
            <a:off x="8145090" y="5569471"/>
            <a:ext cx="371475" cy="309562"/>
          </a:xfrm>
          <a:custGeom>
            <a:avLst/>
            <a:gdLst>
              <a:gd name="T0" fmla="*/ 1038724122 w 21600"/>
              <a:gd name="T1" fmla="*/ 0 h 18043"/>
              <a:gd name="T2" fmla="*/ 1889544322 w 21600"/>
              <a:gd name="T3" fmla="*/ 1563378757 h 18043"/>
              <a:gd name="T4" fmla="*/ 0 w 21600"/>
              <a:gd name="T5" fmla="*/ 1563378757 h 18043"/>
              <a:gd name="T6" fmla="*/ 0 60000 65536"/>
              <a:gd name="T7" fmla="*/ 0 60000 65536"/>
              <a:gd name="T8" fmla="*/ 0 60000 65536"/>
              <a:gd name="T9" fmla="*/ 0 w 21600"/>
              <a:gd name="T10" fmla="*/ 0 h 18043"/>
              <a:gd name="T11" fmla="*/ 21600 w 21600"/>
              <a:gd name="T12" fmla="*/ 18043 h 1804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043" fill="none" extrusionOk="0">
                <a:moveTo>
                  <a:pt x="11874" y="-1"/>
                </a:moveTo>
                <a:cubicBezTo>
                  <a:pt x="17945" y="3994"/>
                  <a:pt x="21600" y="10775"/>
                  <a:pt x="21600" y="18043"/>
                </a:cubicBezTo>
              </a:path>
              <a:path w="21600" h="18043" stroke="0" extrusionOk="0">
                <a:moveTo>
                  <a:pt x="11874" y="-1"/>
                </a:moveTo>
                <a:cubicBezTo>
                  <a:pt x="17945" y="3994"/>
                  <a:pt x="21600" y="10775"/>
                  <a:pt x="21600" y="18043"/>
                </a:cubicBezTo>
                <a:lnTo>
                  <a:pt x="0" y="18043"/>
                </a:lnTo>
                <a:lnTo>
                  <a:pt x="11874" y="-1"/>
                </a:lnTo>
                <a:close/>
              </a:path>
            </a:pathLst>
          </a:custGeom>
          <a:noFill/>
          <a:ln w="381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44000" tIns="108000" rIns="144000" bIns="108000" anchor="ctr">
            <a:spAutoFit/>
          </a:bodyPr>
          <a:lstStyle/>
          <a:p>
            <a:endParaRPr lang="ru-RU"/>
          </a:p>
        </p:txBody>
      </p:sp>
      <p:sp>
        <p:nvSpPr>
          <p:cNvPr id="112" name="Arc 206"/>
          <p:cNvSpPr>
            <a:spLocks/>
          </p:cNvSpPr>
          <p:nvPr/>
        </p:nvSpPr>
        <p:spPr bwMode="auto">
          <a:xfrm rot="14169932" flipH="1">
            <a:off x="5348709" y="4133577"/>
            <a:ext cx="639762" cy="292100"/>
          </a:xfrm>
          <a:custGeom>
            <a:avLst/>
            <a:gdLst>
              <a:gd name="T0" fmla="*/ 2147483647 w 21600"/>
              <a:gd name="T1" fmla="*/ 0 h 10752"/>
              <a:gd name="T2" fmla="*/ 2147483647 w 21600"/>
              <a:gd name="T3" fmla="*/ 2147483647 h 10752"/>
              <a:gd name="T4" fmla="*/ 0 w 21600"/>
              <a:gd name="T5" fmla="*/ 2147483647 h 10752"/>
              <a:gd name="T6" fmla="*/ 0 60000 65536"/>
              <a:gd name="T7" fmla="*/ 0 60000 65536"/>
              <a:gd name="T8" fmla="*/ 0 60000 65536"/>
              <a:gd name="T9" fmla="*/ 0 w 21600"/>
              <a:gd name="T10" fmla="*/ 0 h 10752"/>
              <a:gd name="T11" fmla="*/ 21600 w 21600"/>
              <a:gd name="T12" fmla="*/ 10752 h 107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0752" fill="none" extrusionOk="0">
                <a:moveTo>
                  <a:pt x="18733" y="0"/>
                </a:moveTo>
                <a:cubicBezTo>
                  <a:pt x="20611" y="3272"/>
                  <a:pt x="21600" y="6979"/>
                  <a:pt x="21600" y="10752"/>
                </a:cubicBezTo>
              </a:path>
              <a:path w="21600" h="10752" stroke="0" extrusionOk="0">
                <a:moveTo>
                  <a:pt x="18733" y="0"/>
                </a:moveTo>
                <a:cubicBezTo>
                  <a:pt x="20611" y="3272"/>
                  <a:pt x="21600" y="6979"/>
                  <a:pt x="21600" y="10752"/>
                </a:cubicBezTo>
                <a:lnTo>
                  <a:pt x="0" y="10752"/>
                </a:lnTo>
                <a:lnTo>
                  <a:pt x="18733" y="0"/>
                </a:lnTo>
                <a:close/>
              </a:path>
            </a:pathLst>
          </a:custGeom>
          <a:noFill/>
          <a:ln w="76200" cmpd="dbl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lIns="144000" tIns="108000" rIns="144000" bIns="108000" anchor="ctr">
            <a:spAutoFit/>
          </a:bodyPr>
          <a:lstStyle/>
          <a:p>
            <a:endParaRPr lang="ru-RU"/>
          </a:p>
        </p:txBody>
      </p:sp>
      <p:sp>
        <p:nvSpPr>
          <p:cNvPr id="113" name="Arc 208"/>
          <p:cNvSpPr>
            <a:spLocks/>
          </p:cNvSpPr>
          <p:nvPr/>
        </p:nvSpPr>
        <p:spPr bwMode="auto">
          <a:xfrm rot="14449943" flipH="1">
            <a:off x="8398296" y="3163615"/>
            <a:ext cx="407987" cy="374650"/>
          </a:xfrm>
          <a:custGeom>
            <a:avLst/>
            <a:gdLst>
              <a:gd name="T0" fmla="*/ 2060319616 w 17971"/>
              <a:gd name="T1" fmla="*/ 0 h 20159"/>
              <a:gd name="T2" fmla="*/ 2147483647 w 17971"/>
              <a:gd name="T3" fmla="*/ 975366940 h 20159"/>
              <a:gd name="T4" fmla="*/ 0 w 17971"/>
              <a:gd name="T5" fmla="*/ 2147483647 h 20159"/>
              <a:gd name="T6" fmla="*/ 0 60000 65536"/>
              <a:gd name="T7" fmla="*/ 0 60000 65536"/>
              <a:gd name="T8" fmla="*/ 0 60000 65536"/>
              <a:gd name="T9" fmla="*/ 0 w 17971"/>
              <a:gd name="T10" fmla="*/ 0 h 20159"/>
              <a:gd name="T11" fmla="*/ 17971 w 17971"/>
              <a:gd name="T12" fmla="*/ 20159 h 201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971" h="20159" fill="none" extrusionOk="0">
                <a:moveTo>
                  <a:pt x="7756" y="-1"/>
                </a:moveTo>
                <a:cubicBezTo>
                  <a:pt x="11924" y="1603"/>
                  <a:pt x="15493" y="4459"/>
                  <a:pt x="17971" y="8175"/>
                </a:cubicBezTo>
              </a:path>
              <a:path w="17971" h="20159" stroke="0" extrusionOk="0">
                <a:moveTo>
                  <a:pt x="7756" y="-1"/>
                </a:moveTo>
                <a:cubicBezTo>
                  <a:pt x="11924" y="1603"/>
                  <a:pt x="15493" y="4459"/>
                  <a:pt x="17971" y="8175"/>
                </a:cubicBezTo>
                <a:lnTo>
                  <a:pt x="0" y="20159"/>
                </a:lnTo>
                <a:lnTo>
                  <a:pt x="7756" y="-1"/>
                </a:lnTo>
                <a:close/>
              </a:path>
            </a:pathLst>
          </a:custGeom>
          <a:noFill/>
          <a:ln w="76200" cmpd="dbl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44000" tIns="108000" rIns="144000" bIns="108000" anchor="ctr">
            <a:spAutoFit/>
          </a:bodyPr>
          <a:lstStyle/>
          <a:p>
            <a:endParaRPr lang="ru-RU"/>
          </a:p>
        </p:txBody>
      </p:sp>
      <p:sp>
        <p:nvSpPr>
          <p:cNvPr id="114" name="Arc 211"/>
          <p:cNvSpPr>
            <a:spLocks/>
          </p:cNvSpPr>
          <p:nvPr/>
        </p:nvSpPr>
        <p:spPr bwMode="auto">
          <a:xfrm>
            <a:off x="5667003" y="6139383"/>
            <a:ext cx="371475" cy="369888"/>
          </a:xfrm>
          <a:custGeom>
            <a:avLst/>
            <a:gdLst>
              <a:gd name="T0" fmla="*/ 72692464 w 21600"/>
              <a:gd name="T1" fmla="*/ 0 h 21584"/>
              <a:gd name="T2" fmla="*/ 1889544322 w 21600"/>
              <a:gd name="T3" fmla="*/ 1861594207 h 21584"/>
              <a:gd name="T4" fmla="*/ 0 w 21600"/>
              <a:gd name="T5" fmla="*/ 1861594207 h 21584"/>
              <a:gd name="T6" fmla="*/ 0 60000 65536"/>
              <a:gd name="T7" fmla="*/ 0 60000 65536"/>
              <a:gd name="T8" fmla="*/ 0 60000 65536"/>
              <a:gd name="T9" fmla="*/ 0 w 21600"/>
              <a:gd name="T10" fmla="*/ 0 h 21584"/>
              <a:gd name="T11" fmla="*/ 21600 w 21600"/>
              <a:gd name="T12" fmla="*/ 21584 h 215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84" fill="none" extrusionOk="0">
                <a:moveTo>
                  <a:pt x="831" y="-1"/>
                </a:moveTo>
                <a:cubicBezTo>
                  <a:pt x="12428" y="446"/>
                  <a:pt x="21600" y="9977"/>
                  <a:pt x="21600" y="21584"/>
                </a:cubicBezTo>
              </a:path>
              <a:path w="21600" h="21584" stroke="0" extrusionOk="0">
                <a:moveTo>
                  <a:pt x="831" y="-1"/>
                </a:moveTo>
                <a:cubicBezTo>
                  <a:pt x="12428" y="446"/>
                  <a:pt x="21600" y="9977"/>
                  <a:pt x="21600" y="21584"/>
                </a:cubicBezTo>
                <a:lnTo>
                  <a:pt x="0" y="21584"/>
                </a:lnTo>
                <a:lnTo>
                  <a:pt x="831" y="-1"/>
                </a:lnTo>
                <a:close/>
              </a:path>
            </a:pathLst>
          </a:custGeom>
          <a:noFill/>
          <a:ln w="114300" cmpd="tri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44000" tIns="108000" rIns="144000" bIns="108000" anchor="ctr">
            <a:spAutoFit/>
          </a:bodyPr>
          <a:lstStyle/>
          <a:p>
            <a:endParaRPr lang="ru-RU"/>
          </a:p>
        </p:txBody>
      </p:sp>
      <p:sp>
        <p:nvSpPr>
          <p:cNvPr id="115" name="Arc 212"/>
          <p:cNvSpPr>
            <a:spLocks/>
          </p:cNvSpPr>
          <p:nvPr/>
        </p:nvSpPr>
        <p:spPr bwMode="auto">
          <a:xfrm rot="2386445">
            <a:off x="7192590" y="4683646"/>
            <a:ext cx="371475" cy="369887"/>
          </a:xfrm>
          <a:custGeom>
            <a:avLst/>
            <a:gdLst>
              <a:gd name="T0" fmla="*/ 72692464 w 21600"/>
              <a:gd name="T1" fmla="*/ 0 h 21584"/>
              <a:gd name="T2" fmla="*/ 1889544322 w 21600"/>
              <a:gd name="T3" fmla="*/ 1861574745 h 21584"/>
              <a:gd name="T4" fmla="*/ 0 w 21600"/>
              <a:gd name="T5" fmla="*/ 1861574745 h 21584"/>
              <a:gd name="T6" fmla="*/ 0 60000 65536"/>
              <a:gd name="T7" fmla="*/ 0 60000 65536"/>
              <a:gd name="T8" fmla="*/ 0 60000 65536"/>
              <a:gd name="T9" fmla="*/ 0 w 21600"/>
              <a:gd name="T10" fmla="*/ 0 h 21584"/>
              <a:gd name="T11" fmla="*/ 21600 w 21600"/>
              <a:gd name="T12" fmla="*/ 21584 h 215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84" fill="none" extrusionOk="0">
                <a:moveTo>
                  <a:pt x="831" y="-1"/>
                </a:moveTo>
                <a:cubicBezTo>
                  <a:pt x="12428" y="446"/>
                  <a:pt x="21600" y="9977"/>
                  <a:pt x="21600" y="21584"/>
                </a:cubicBezTo>
              </a:path>
              <a:path w="21600" h="21584" stroke="0" extrusionOk="0">
                <a:moveTo>
                  <a:pt x="831" y="-1"/>
                </a:moveTo>
                <a:cubicBezTo>
                  <a:pt x="12428" y="446"/>
                  <a:pt x="21600" y="9977"/>
                  <a:pt x="21600" y="21584"/>
                </a:cubicBezTo>
                <a:lnTo>
                  <a:pt x="0" y="21584"/>
                </a:lnTo>
                <a:lnTo>
                  <a:pt x="831" y="-1"/>
                </a:lnTo>
                <a:close/>
              </a:path>
            </a:pathLst>
          </a:custGeom>
          <a:noFill/>
          <a:ln w="114300" cmpd="tri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44000" tIns="108000" rIns="144000" bIns="108000" anchor="ctr">
            <a:spAutoFit/>
          </a:bodyPr>
          <a:lstStyle/>
          <a:p>
            <a:endParaRPr lang="ru-RU"/>
          </a:p>
        </p:txBody>
      </p:sp>
      <p:cxnSp>
        <p:nvCxnSpPr>
          <p:cNvPr id="116" name="Прямая соединительная линия 115"/>
          <p:cNvCxnSpPr>
            <a:stCxn id="86" idx="2"/>
          </p:cNvCxnSpPr>
          <p:nvPr/>
        </p:nvCxnSpPr>
        <p:spPr>
          <a:xfrm>
            <a:off x="5674940" y="4012133"/>
            <a:ext cx="1677988" cy="250190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 rot="5400000">
            <a:off x="7031459" y="4335190"/>
            <a:ext cx="3000375" cy="35718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 rot="5400000">
            <a:off x="4396210" y="5255939"/>
            <a:ext cx="2500312" cy="15875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 rot="5400000">
            <a:off x="6960021" y="3120753"/>
            <a:ext cx="1857375" cy="1643062"/>
          </a:xfrm>
          <a:prstGeom prst="line">
            <a:avLst/>
          </a:prstGeom>
          <a:ln w="444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 rot="10800000">
            <a:off x="5638428" y="6514033"/>
            <a:ext cx="1730375" cy="0"/>
          </a:xfrm>
          <a:prstGeom prst="lin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rot="10800000">
            <a:off x="7067178" y="4870971"/>
            <a:ext cx="1301750" cy="1143000"/>
          </a:xfrm>
          <a:prstGeom prst="lin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8869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4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35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20972 -0.00463 L -0.45972 -0.00463 " pathEditMode="relative" rAng="0" ptsTypes="AA">
                                      <p:cBhvr>
                                        <p:cTn id="26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500"/>
                            </p:stCondLst>
                            <p:childTnLst>
                              <p:par>
                                <p:cTn id="33" presetID="53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000"/>
                            </p:stCondLst>
                            <p:childTnLst>
                              <p:par>
                                <p:cTn id="39" presetID="53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500"/>
                            </p:stCondLst>
                            <p:childTnLst>
                              <p:par>
                                <p:cTn id="50" presetID="53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000"/>
                            </p:stCondLst>
                            <p:childTnLst>
                              <p:par>
                                <p:cTn id="56" presetID="53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9500"/>
                            </p:stCondLst>
                            <p:childTnLst>
                              <p:par>
                                <p:cTn id="62" presetID="53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2000"/>
                            </p:stCondLst>
                            <p:childTnLst>
                              <p:par>
                                <p:cTn id="73" presetID="53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4500"/>
                            </p:stCondLst>
                            <p:childTnLst>
                              <p:par>
                                <p:cTn id="79" presetID="53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7000"/>
                            </p:stCondLst>
                            <p:childTnLst>
                              <p:par>
                                <p:cTn id="85" presetID="53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9500"/>
                            </p:stCondLst>
                            <p:childTnLst>
                              <p:par>
                                <p:cTn id="96" presetID="53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7" presetID="53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4500"/>
                            </p:stCondLst>
                            <p:childTnLst>
                              <p:par>
                                <p:cTn id="118" presetID="53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3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  <p:bldP spid="4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850"/>
            <a:ext cx="7560840" cy="128089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Глава 2. Система уроков по обучению признакам равенства треугольников на уроках геометрии в 7 классе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7956" y="2384713"/>
            <a:ext cx="8156532" cy="1994301"/>
          </a:xfrm>
        </p:spPr>
        <p:txBody>
          <a:bodyPr/>
          <a:lstStyle/>
          <a:p>
            <a:r>
              <a:rPr lang="ru-RU" dirty="0"/>
              <a:t>На последующих уроках обучающиеся изучают второй и третий признаки равенства треугольников, начиная постепенно применять полученные знания на практике. Далее идёт обобщающий урок, основная цель которого отработать навык решения задач на доказательство с использованием признаков равенства треугольников.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7664" y="5126044"/>
            <a:ext cx="64721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</a:rPr>
              <a:t>Геометрическое кафе</a:t>
            </a:r>
          </a:p>
        </p:txBody>
      </p:sp>
    </p:spTree>
    <p:extLst>
      <p:ext uri="{BB962C8B-B14F-4D97-AF65-F5344CB8AC3E}">
        <p14:creationId xmlns:p14="http://schemas.microsoft.com/office/powerpoint/2010/main" val="33623070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229</TotalTime>
  <Words>624</Words>
  <Application>Microsoft Office PowerPoint</Application>
  <PresentationFormat>Экран (4:3)</PresentationFormat>
  <Paragraphs>60</Paragraphs>
  <Slides>13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Wingdings 3</vt:lpstr>
      <vt:lpstr>Легкий дым</vt:lpstr>
      <vt:lpstr>Microsoft Equation 3.0</vt:lpstr>
      <vt:lpstr>                                                                                   Методика обучения признакам равенства треугольников в разделе «Планиметрия» 7 класса</vt:lpstr>
      <vt:lpstr>Содержание</vt:lpstr>
      <vt:lpstr>Актуальность обусловлена необходимостью разработки и использовании новых методических приёмов обучению признакам равенства треугольников.</vt:lpstr>
      <vt:lpstr>Презентация PowerPoint</vt:lpstr>
      <vt:lpstr>Глава 1. Теоретическое обоснование обучения признакам равенства треугольников  </vt:lpstr>
      <vt:lpstr>Методические приёмы, используемые при обучении признакам равенства треугольников </vt:lpstr>
      <vt:lpstr>Глава 2. Система уроков по обучению признакам равенства треугольников на уроках геометрии в 7 классе  </vt:lpstr>
      <vt:lpstr>Глава 2. Система уроков по обучению признакам равенства треугольников на уроках геометрии в 7 классе</vt:lpstr>
      <vt:lpstr>Глава 2. Система уроков по обучению признакам равенства треугольников на уроках геометрии в 7 классе</vt:lpstr>
      <vt:lpstr>Глава 2. Система уроков по обучению признакам равенства треугольников на уроках геометрии в 7 классе</vt:lpstr>
      <vt:lpstr>Глава 2. Система уроков по обучению признакам равенства треугольников на уроках геометрии в 7 классе</vt:lpstr>
      <vt:lpstr>Заключение.</vt:lpstr>
      <vt:lpstr> 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изучения признаков равенства треугольников в разделе «Планиметрия» 7 класса</dc:title>
  <dc:creator>Джульетта</dc:creator>
  <cp:lastModifiedBy>Белова Юлия Германовна</cp:lastModifiedBy>
  <cp:revision>25</cp:revision>
  <dcterms:created xsi:type="dcterms:W3CDTF">2017-05-15T17:52:03Z</dcterms:created>
  <dcterms:modified xsi:type="dcterms:W3CDTF">2017-05-16T21:35:28Z</dcterms:modified>
</cp:coreProperties>
</file>