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9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7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0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84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3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9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5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1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8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6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9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0C65E3-EC34-467C-99BB-19E795DDE9A7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1316-1354-4CF6-A204-396C26C4F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16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9FD941AB0A5CCDD1C3F40B2D192A35C59998781AE1A551E67E5D994ECx2YC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Упрощенные процедуры банкротства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Пешехонов Д.А., 44 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1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87" y="344418"/>
            <a:ext cx="11705322" cy="1400530"/>
          </a:xfrm>
        </p:spPr>
        <p:txBody>
          <a:bodyPr/>
          <a:lstStyle/>
          <a:p>
            <a:r>
              <a:rPr lang="ru-RU" dirty="0" smtClean="0"/>
              <a:t>Виды упрощенных процедур банкротства: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9766" y="1201999"/>
            <a:ext cx="6183792" cy="45056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Банкротство ликвидируемого должника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66389" y="1201999"/>
            <a:ext cx="4396341" cy="42002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Банкротство отсутствующего должника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6" y="2743200"/>
            <a:ext cx="5437067" cy="3657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487">
            <a:off x="6604645" y="2726131"/>
            <a:ext cx="5279147" cy="46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Банкротство ликвидируемого должника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91169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Признаки ликвидируемого должника:</a:t>
            </a:r>
          </a:p>
          <a:p>
            <a:r>
              <a:rPr lang="ru-RU" sz="2800" dirty="0"/>
              <a:t>это </a:t>
            </a:r>
            <a:r>
              <a:rPr lang="ru-RU" sz="2800" dirty="0" smtClean="0"/>
              <a:t>организация</a:t>
            </a:r>
          </a:p>
          <a:p>
            <a:r>
              <a:rPr lang="ru-RU" sz="2800" dirty="0" smtClean="0"/>
              <a:t>принято </a:t>
            </a:r>
            <a:r>
              <a:rPr lang="ru-RU" sz="2800" dirty="0"/>
              <a:t>решение о ликвидации и образована ликвидационная комиссия (назначен ликвидатор).</a:t>
            </a:r>
          </a:p>
          <a:p>
            <a:r>
              <a:rPr lang="ru-RU" sz="2800" dirty="0" smtClean="0"/>
              <a:t>неплатежеспособность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24172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Банкротство ликвидируемого </a:t>
            </a:r>
            <a:r>
              <a:rPr lang="ru-RU" dirty="0" smtClean="0"/>
              <a:t>должника. 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16147"/>
            <a:ext cx="10066436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Ликвидируемый должник </a:t>
            </a:r>
            <a:r>
              <a:rPr lang="ru-RU" sz="2800" dirty="0"/>
              <a:t>- это организация, в отношении которой принято решение о ликвидации, создана ликвидационная комиссия (назначен ликвидатор) и которая оказалась не способной удовлетворить требования кредиторов по денежным обязательствам и (или) исполнить обязанность по уплате обязательных платежей в течение срока, установленного </a:t>
            </a:r>
            <a:r>
              <a:rPr lang="ru-RU" sz="2800" dirty="0">
                <a:hlinkClick r:id="rId2"/>
              </a:rPr>
              <a:t>Законом</a:t>
            </a:r>
            <a:r>
              <a:rPr lang="ru-RU" sz="2800" dirty="0"/>
              <a:t> о </a:t>
            </a:r>
            <a:r>
              <a:rPr lang="ru-RU" sz="2800" dirty="0" smtClean="0"/>
              <a:t>несостоятельности (банкротстве).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Банкротство ликвидируемого </a:t>
            </a:r>
            <a:r>
              <a:rPr lang="ru-RU" dirty="0" smtClean="0"/>
              <a:t>должника. Особенности: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782001"/>
            <a:ext cx="10960432" cy="485569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</a:t>
            </a:r>
            <a:r>
              <a:rPr lang="ru-RU" sz="2400" dirty="0"/>
              <a:t>качестве субъектов-инициаторов могут выступать:</a:t>
            </a:r>
            <a:r>
              <a:rPr lang="ru-RU" sz="2400" b="1" dirty="0"/>
              <a:t> </a:t>
            </a:r>
            <a:r>
              <a:rPr lang="ru-RU" sz="2400" dirty="0"/>
              <a:t>конкурсный</a:t>
            </a:r>
            <a:r>
              <a:rPr lang="ru-RU" sz="2400" b="1" dirty="0"/>
              <a:t> </a:t>
            </a:r>
            <a:r>
              <a:rPr lang="ru-RU" sz="2400" dirty="0"/>
              <a:t>кредитор; уполномоченный орган; ликвидационная комиссия (ликвидатор).</a:t>
            </a:r>
          </a:p>
          <a:p>
            <a:pPr algn="just"/>
            <a:r>
              <a:rPr lang="ru-RU" sz="2400" dirty="0"/>
              <a:t> </a:t>
            </a:r>
            <a:r>
              <a:rPr lang="ru-RU" sz="2400" spc="-150" dirty="0"/>
              <a:t>не применяются процедуры наблюдения, финансового оздоровления </a:t>
            </a:r>
            <a:r>
              <a:rPr lang="ru-RU" sz="2400" dirty="0"/>
              <a:t>и внешнего </a:t>
            </a:r>
            <a:r>
              <a:rPr lang="ru-RU" sz="2400" dirty="0" smtClean="0"/>
              <a:t>управления</a:t>
            </a:r>
          </a:p>
          <a:p>
            <a:pPr algn="just"/>
            <a:r>
              <a:rPr lang="ru-RU" sz="2400" spc="-100" dirty="0"/>
              <a:t>за неисполнение указанной обязанности установлена субсидиарная </a:t>
            </a:r>
            <a:r>
              <a:rPr lang="ru-RU" sz="2400" dirty="0"/>
              <a:t>ответственность членов ликвидационной комиссии (ликвидатора) за неудовлетворенные требования кредиторов по денежным обязательствам и уплате обязательных платежей.</a:t>
            </a:r>
          </a:p>
          <a:p>
            <a:pPr algn="just"/>
            <a:r>
              <a:rPr lang="ru-RU" sz="2400" dirty="0"/>
              <a:t>а</a:t>
            </a:r>
            <a:r>
              <a:rPr lang="ru-RU" sz="2400" dirty="0" smtClean="0"/>
              <a:t>налогичный порядок по отношению к обычному рассмотрения дела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56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Банкротство отсутствующего должника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969478"/>
            <a:ext cx="11142615" cy="454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Признаки отсутствующего должника:</a:t>
            </a:r>
          </a:p>
          <a:p>
            <a:r>
              <a:rPr lang="ru-RU" dirty="0"/>
              <a:t>фактическое </a:t>
            </a:r>
            <a:r>
              <a:rPr lang="ru-RU" dirty="0" smtClean="0"/>
              <a:t>п</a:t>
            </a:r>
            <a:r>
              <a:rPr lang="ru-RU" dirty="0"/>
              <a:t>рекращение </a:t>
            </a:r>
            <a:r>
              <a:rPr lang="ru-RU" dirty="0" smtClean="0"/>
              <a:t>деятельности;</a:t>
            </a:r>
          </a:p>
          <a:p>
            <a:r>
              <a:rPr lang="ru-RU" dirty="0"/>
              <a:t>должник - физическое лицо отсутствует в </a:t>
            </a:r>
            <a:r>
              <a:rPr lang="ru-RU" dirty="0" smtClean="0"/>
              <a:t>месте </a:t>
            </a:r>
            <a:r>
              <a:rPr lang="ru-RU" dirty="0"/>
              <a:t>его постоянного жительства, или руководитель юридического лица отсутствует, или установить место их нахождения не представляется </a:t>
            </a:r>
            <a:r>
              <a:rPr lang="ru-RU" dirty="0" smtClean="0"/>
              <a:t>возможным;</a:t>
            </a:r>
          </a:p>
          <a:p>
            <a:r>
              <a:rPr lang="ru-RU" dirty="0"/>
              <a:t>д</a:t>
            </a:r>
            <a:r>
              <a:rPr lang="ru-RU" dirty="0" smtClean="0"/>
              <a:t>ля юридических лиц применятся признаки «недействующего лица»:</a:t>
            </a:r>
          </a:p>
          <a:p>
            <a:r>
              <a:rPr lang="ru-RU" dirty="0" smtClean="0"/>
              <a:t>1) </a:t>
            </a:r>
            <a:r>
              <a:rPr lang="ru-RU" dirty="0"/>
              <a:t>непредставление отчетности, предусмотренной законодательством о налогах и сборах в течение 12 месяцев, предшествующих моменту принятия решения регистрирующим органом об исключении юридического лица из реестра;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отсутствие операций хотя бы по одному банковскому счету в течение 12 месяцев, предшествующих моменту принятия решения регистрирующим органом об исключении юридического лица из реестра. </a:t>
            </a:r>
          </a:p>
        </p:txBody>
      </p:sp>
    </p:spTree>
    <p:extLst>
      <p:ext uri="{BB962C8B-B14F-4D97-AF65-F5344CB8AC3E}">
        <p14:creationId xmlns:p14="http://schemas.microsoft.com/office/powerpoint/2010/main" val="13079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Банкротство отсутствующего должника. Особенности: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724633" cy="419548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к</a:t>
            </a:r>
            <a:r>
              <a:rPr lang="ru-RU" sz="2400" dirty="0" smtClean="0"/>
              <a:t>руг </a:t>
            </a:r>
            <a:r>
              <a:rPr lang="ru-RU" sz="2400" dirty="0"/>
              <a:t>субъектов – </a:t>
            </a:r>
            <a:r>
              <a:rPr lang="ru-RU" sz="2400" dirty="0" smtClean="0"/>
              <a:t>инициаторов: конкурсный кредитор, уполномоченный орган независимо </a:t>
            </a:r>
            <a:r>
              <a:rPr lang="ru-RU" sz="2400" dirty="0"/>
              <a:t>от размера задолженности </a:t>
            </a:r>
            <a:r>
              <a:rPr lang="ru-RU" sz="2400" dirty="0" smtClean="0"/>
              <a:t>должника (</a:t>
            </a:r>
            <a:r>
              <a:rPr lang="ru-RU" sz="2400" dirty="0"/>
              <a:t>только при наличии средств, необходимых для финансирования процедур, применяемых в деле о </a:t>
            </a:r>
            <a:r>
              <a:rPr lang="ru-RU" sz="2400" dirty="0" smtClean="0"/>
              <a:t>банкротстве);</a:t>
            </a:r>
          </a:p>
          <a:p>
            <a:pPr algn="just"/>
            <a:r>
              <a:rPr lang="ru-RU" sz="2400" dirty="0" smtClean="0"/>
              <a:t>применяются процедуры конкурсного производства и мирового соглашения;</a:t>
            </a:r>
          </a:p>
          <a:p>
            <a:pPr algn="just"/>
            <a:r>
              <a:rPr lang="ru-RU" sz="2400" spc="-100" dirty="0" smtClean="0"/>
              <a:t>в </a:t>
            </a:r>
            <a:r>
              <a:rPr lang="ru-RU" sz="2400" spc="-100" dirty="0"/>
              <a:t>упрощенной процедуре не производится дополнительное </a:t>
            </a:r>
            <a:r>
              <a:rPr lang="ru-RU" sz="2400" dirty="0"/>
              <a:t>страхование ответственности конкурсного управляющего.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48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331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Упрощенные процедуры банкротства</vt:lpstr>
      <vt:lpstr>Виды упрощенных процедур банкротства:</vt:lpstr>
      <vt:lpstr>Банкротство ликвидируемого должника</vt:lpstr>
      <vt:lpstr>Банкротство ликвидируемого должника. Определение</vt:lpstr>
      <vt:lpstr>Банкротство ликвидируемого должника. Особенности:</vt:lpstr>
      <vt:lpstr>Банкротство отсутствующего должника</vt:lpstr>
      <vt:lpstr>Банкротство отсутствующего должника. Особенности: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Упрощенные процедуры банкротства</dc:title>
  <dc:creator>Дова</dc:creator>
  <cp:lastModifiedBy>Дова</cp:lastModifiedBy>
  <cp:revision>11</cp:revision>
  <dcterms:created xsi:type="dcterms:W3CDTF">2018-03-05T18:09:29Z</dcterms:created>
  <dcterms:modified xsi:type="dcterms:W3CDTF">2018-03-16T22:35:03Z</dcterms:modified>
</cp:coreProperties>
</file>