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4"/>
    <p:restoredTop sz="94523"/>
  </p:normalViewPr>
  <p:slideViewPr>
    <p:cSldViewPr snapToGrid="0" snapToObjects="1">
      <p:cViewPr varScale="1">
        <p:scale>
          <a:sx n="83" d="100"/>
          <a:sy n="83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1C461-527F-2448-91F5-7C3229E8D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52" y="1420151"/>
            <a:ext cx="9443633" cy="29071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Международно-правовой опыт государственного управления в сфере обращения отходов производства и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13336047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742354-FADC-FB45-8364-84BC8A0E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69"/>
            <a:ext cx="12192000" cy="68786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095F2-DEAD-8747-9C9D-93BFFB30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2271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наилучших имеющихся технологий 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1542FA7-0137-8845-AD33-811CE66E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54" y="4020702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ущерба для окружающей природной среды экономичным способом.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70DD8BD1-8139-6F4F-8E5A-85586CFEF484}"/>
              </a:ext>
            </a:extLst>
          </p:cNvPr>
          <p:cNvSpPr/>
          <p:nvPr/>
        </p:nvSpPr>
        <p:spPr>
          <a:xfrm>
            <a:off x="5318804" y="1191999"/>
            <a:ext cx="1257300" cy="115932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F3FCCA-301B-CA44-B781-CB9C12C9E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452" y="1692729"/>
            <a:ext cx="5513614" cy="3124200"/>
          </a:xfr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E9F1062-F5D4-ED4B-991E-A501B93009C3}"/>
              </a:ext>
            </a:extLst>
          </p:cNvPr>
          <p:cNvSpPr/>
          <p:nvPr/>
        </p:nvSpPr>
        <p:spPr>
          <a:xfrm>
            <a:off x="8686799" y="416379"/>
            <a:ext cx="3118758" cy="17389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Рамочная директива об отходах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E0D8F0F-78E8-B94C-BDFF-06A4A580B24F}"/>
              </a:ext>
            </a:extLst>
          </p:cNvPr>
          <p:cNvSpPr/>
          <p:nvPr/>
        </p:nvSpPr>
        <p:spPr>
          <a:xfrm>
            <a:off x="8686799" y="4816929"/>
            <a:ext cx="2939144" cy="17961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об опасных отходах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8575ED8-3FBD-2B48-A12F-81B02AE9F508}"/>
              </a:ext>
            </a:extLst>
          </p:cNvPr>
          <p:cNvSpPr/>
          <p:nvPr/>
        </p:nvSpPr>
        <p:spPr>
          <a:xfrm>
            <a:off x="251504" y="302079"/>
            <a:ext cx="2694215" cy="17961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каталог по отходам, а также перечень специальных отходов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6180334-DC83-A842-B094-9CFCAE3142C4}"/>
              </a:ext>
            </a:extLst>
          </p:cNvPr>
          <p:cNvSpPr/>
          <p:nvPr/>
        </p:nvSpPr>
        <p:spPr>
          <a:xfrm>
            <a:off x="251503" y="4920342"/>
            <a:ext cx="2694215" cy="1578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 перевозке отходов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9215347-C177-EF49-9B65-10DCE9C0E7D8}"/>
              </a:ext>
            </a:extLst>
          </p:cNvPr>
          <p:cNvSpPr/>
          <p:nvPr/>
        </p:nvSpPr>
        <p:spPr>
          <a:xfrm>
            <a:off x="4036444" y="4920342"/>
            <a:ext cx="3559628" cy="17961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о сжигании отходов и о полигонах</a:t>
            </a:r>
          </a:p>
        </p:txBody>
      </p:sp>
    </p:spTree>
    <p:extLst>
      <p:ext uri="{BB962C8B-B14F-4D97-AF65-F5344CB8AC3E}">
        <p14:creationId xmlns:p14="http://schemas.microsoft.com/office/powerpoint/2010/main" val="88133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>
            <a:extLst>
              <a:ext uri="{FF2B5EF4-FFF2-40B4-BE49-F238E27FC236}">
                <a16:creationId xmlns:a16="http://schemas.microsoft.com/office/drawing/2014/main" id="{6B724B2A-C42D-5545-9CDE-A3BCA47F1BDC}"/>
              </a:ext>
            </a:extLst>
          </p:cNvPr>
          <p:cNvSpPr/>
          <p:nvPr/>
        </p:nvSpPr>
        <p:spPr>
          <a:xfrm>
            <a:off x="2547257" y="700994"/>
            <a:ext cx="7200900" cy="5339443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Рамочная директива 75/442/ЕЕС от 15 июля 1975 года «Об отходах»</a:t>
            </a:r>
          </a:p>
        </p:txBody>
      </p:sp>
    </p:spTree>
    <p:extLst>
      <p:ext uri="{BB962C8B-B14F-4D97-AF65-F5344CB8AC3E}">
        <p14:creationId xmlns:p14="http://schemas.microsoft.com/office/powerpoint/2010/main" val="409656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CD5ED7-F362-4C49-87A1-7498FF1F6E64}"/>
              </a:ext>
            </a:extLst>
          </p:cNvPr>
          <p:cNvSpPr/>
          <p:nvPr/>
        </p:nvSpPr>
        <p:spPr>
          <a:xfrm>
            <a:off x="604157" y="636814"/>
            <a:ext cx="11299372" cy="5714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отхода;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8D0708-B097-3846-B458-0165B81E7ECF}"/>
              </a:ext>
            </a:extLst>
          </p:cNvPr>
          <p:cNvSpPr/>
          <p:nvPr/>
        </p:nvSpPr>
        <p:spPr>
          <a:xfrm>
            <a:off x="604157" y="1959431"/>
            <a:ext cx="11299372" cy="76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компетентные органы несут ответственность за контроль за сбором и размещением отходов;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F4BB80-3659-3F45-8C7A-510D8E46071E}"/>
              </a:ext>
            </a:extLst>
          </p:cNvPr>
          <p:cNvSpPr/>
          <p:nvPr/>
        </p:nvSpPr>
        <p:spPr>
          <a:xfrm>
            <a:off x="604157" y="3690259"/>
            <a:ext cx="11299372" cy="816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отходов, сваливание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несанкционируемый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выброс отходов запрещены;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C58F55-D73B-D74C-9211-9EA2AF4A9637}"/>
              </a:ext>
            </a:extLst>
          </p:cNvPr>
          <p:cNvSpPr/>
          <p:nvPr/>
        </p:nvSpPr>
        <p:spPr>
          <a:xfrm>
            <a:off x="604157" y="5257803"/>
            <a:ext cx="11299372" cy="9307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компетентные органы должны составлять планы по обращению с отходами.</a:t>
            </a:r>
          </a:p>
        </p:txBody>
      </p:sp>
    </p:spTree>
    <p:extLst>
      <p:ext uri="{BB962C8B-B14F-4D97-AF65-F5344CB8AC3E}">
        <p14:creationId xmlns:p14="http://schemas.microsoft.com/office/powerpoint/2010/main" val="418204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>
            <a:extLst>
              <a:ext uri="{FF2B5EF4-FFF2-40B4-BE49-F238E27FC236}">
                <a16:creationId xmlns:a16="http://schemas.microsoft.com/office/drawing/2014/main" id="{931175AF-1C2D-CA44-9D71-4A98E9EEE4BE}"/>
              </a:ext>
            </a:extLst>
          </p:cNvPr>
          <p:cNvSpPr/>
          <p:nvPr/>
        </p:nvSpPr>
        <p:spPr>
          <a:xfrm>
            <a:off x="800100" y="1338942"/>
            <a:ext cx="9960428" cy="3216729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91/689/ЕЕС от 12 декабря 1991 года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опасных отходах»</a:t>
            </a:r>
          </a:p>
        </p:txBody>
      </p:sp>
    </p:spTree>
    <p:extLst>
      <p:ext uri="{BB962C8B-B14F-4D97-AF65-F5344CB8AC3E}">
        <p14:creationId xmlns:p14="http://schemas.microsoft.com/office/powerpoint/2010/main" val="182681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D078F8F-3056-3A47-A5AD-914E48DDF66B}"/>
              </a:ext>
            </a:extLst>
          </p:cNvPr>
          <p:cNvSpPr/>
          <p:nvPr/>
        </p:nvSpPr>
        <p:spPr>
          <a:xfrm>
            <a:off x="604157" y="538843"/>
            <a:ext cx="11217729" cy="8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опасных отходов должно быть основано на их химических свойствах;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ECFC597-58CD-C443-89CE-229AD79899E2}"/>
              </a:ext>
            </a:extLst>
          </p:cNvPr>
          <p:cNvSpPr/>
          <p:nvPr/>
        </p:nvSpPr>
        <p:spPr>
          <a:xfrm>
            <a:off x="604156" y="1663137"/>
            <a:ext cx="11217729" cy="892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опасные отходы должны подвергаться учету;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7419913-178B-3941-8970-D1E68F3D1BF6}"/>
              </a:ext>
            </a:extLst>
          </p:cNvPr>
          <p:cNvSpPr/>
          <p:nvPr/>
        </p:nvSpPr>
        <p:spPr>
          <a:xfrm>
            <a:off x="604156" y="2879959"/>
            <a:ext cx="11217729" cy="892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категории опасных отходов должны храниться отдельно друг от друга;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52E1A91-1D21-C640-B2FE-D260324268BB}"/>
              </a:ext>
            </a:extLst>
          </p:cNvPr>
          <p:cNvSpPr/>
          <p:nvPr/>
        </p:nvSpPr>
        <p:spPr>
          <a:xfrm>
            <a:off x="604156" y="4096781"/>
            <a:ext cx="11217729" cy="892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выдачи разрешающих документов должен учитывать деятельность по их восстановлению;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E379B65-4878-124A-AF26-05ADA1A526D7}"/>
              </a:ext>
            </a:extLst>
          </p:cNvPr>
          <p:cNvSpPr/>
          <p:nvPr/>
        </p:nvSpPr>
        <p:spPr>
          <a:xfrm>
            <a:off x="604156" y="5522809"/>
            <a:ext cx="11217729" cy="892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компетентные власти должны публиковать планы по обращению с опасными отходами.</a:t>
            </a:r>
          </a:p>
        </p:txBody>
      </p:sp>
    </p:spTree>
    <p:extLst>
      <p:ext uri="{BB962C8B-B14F-4D97-AF65-F5344CB8AC3E}">
        <p14:creationId xmlns:p14="http://schemas.microsoft.com/office/powerpoint/2010/main" val="12978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>
            <a:extLst>
              <a:ext uri="{FF2B5EF4-FFF2-40B4-BE49-F238E27FC236}">
                <a16:creationId xmlns:a16="http://schemas.microsoft.com/office/drawing/2014/main" id="{C71453D4-2DAC-2040-8EBF-309549FBC7A7}"/>
              </a:ext>
            </a:extLst>
          </p:cNvPr>
          <p:cNvSpPr/>
          <p:nvPr/>
        </p:nvSpPr>
        <p:spPr>
          <a:xfrm>
            <a:off x="6721098" y="3262394"/>
            <a:ext cx="5470902" cy="34716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Директива 2000/76/ЕС от 4 декабря 2000 года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сжигании отходов»</a:t>
            </a:r>
          </a:p>
          <a:p>
            <a:pPr algn="ctr"/>
            <a:endParaRPr lang="ru-RU" dirty="0"/>
          </a:p>
        </p:txBody>
      </p:sp>
      <p:sp>
        <p:nvSpPr>
          <p:cNvPr id="7" name="Горизонтальный свиток 6">
            <a:extLst>
              <a:ext uri="{FF2B5EF4-FFF2-40B4-BE49-F238E27FC236}">
                <a16:creationId xmlns:a16="http://schemas.microsoft.com/office/drawing/2014/main" id="{D7CC4435-31C9-EC4E-9B7C-5034716A7A77}"/>
              </a:ext>
            </a:extLst>
          </p:cNvPr>
          <p:cNvSpPr/>
          <p:nvPr/>
        </p:nvSpPr>
        <p:spPr>
          <a:xfrm>
            <a:off x="0" y="371959"/>
            <a:ext cx="5470902" cy="34716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1999/31/ЕС от 26 апреля 1999 года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полигонах отходов»</a:t>
            </a:r>
          </a:p>
        </p:txBody>
      </p:sp>
    </p:spTree>
    <p:extLst>
      <p:ext uri="{BB962C8B-B14F-4D97-AF65-F5344CB8AC3E}">
        <p14:creationId xmlns:p14="http://schemas.microsoft.com/office/powerpoint/2010/main" val="36791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7308D-E1E5-BC40-9B76-36A7E5B2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79554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Европейский каталог отходов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6D3FF4-1D92-DC4E-B43E-C8AA2CBAB084}"/>
              </a:ext>
            </a:extLst>
          </p:cNvPr>
          <p:cNvSpPr/>
          <p:nvPr/>
        </p:nvSpPr>
        <p:spPr>
          <a:xfrm>
            <a:off x="375557" y="1469571"/>
            <a:ext cx="2220686" cy="12736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диоксида титана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128AC0-F8F6-394C-A144-591AC07FAF01}"/>
              </a:ext>
            </a:extLst>
          </p:cNvPr>
          <p:cNvSpPr/>
          <p:nvPr/>
        </p:nvSpPr>
        <p:spPr>
          <a:xfrm>
            <a:off x="4756262" y="1045027"/>
            <a:ext cx="2220686" cy="12736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упаковки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636E19-372D-9C4B-96D9-FA045E404EC9}"/>
              </a:ext>
            </a:extLst>
          </p:cNvPr>
          <p:cNvSpPr/>
          <p:nvPr/>
        </p:nvSpPr>
        <p:spPr>
          <a:xfrm>
            <a:off x="4756262" y="3152206"/>
            <a:ext cx="2220686" cy="12736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отработанные нефтепродукты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77A00D-44AC-0142-8B03-A0456EA8F480}"/>
              </a:ext>
            </a:extLst>
          </p:cNvPr>
          <p:cNvSpPr/>
          <p:nvPr/>
        </p:nvSpPr>
        <p:spPr>
          <a:xfrm>
            <a:off x="375557" y="4218214"/>
            <a:ext cx="2220686" cy="12736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батарейки, аккумуляторы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1909B9-0D35-1D4E-A0D2-193048807AFB}"/>
              </a:ext>
            </a:extLst>
          </p:cNvPr>
          <p:cNvSpPr/>
          <p:nvPr/>
        </p:nvSpPr>
        <p:spPr>
          <a:xfrm>
            <a:off x="4756262" y="5099957"/>
            <a:ext cx="2220686" cy="12736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сточных вод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8A3659-1217-F647-A1A5-11FAB419A71E}"/>
              </a:ext>
            </a:extLst>
          </p:cNvPr>
          <p:cNvSpPr/>
          <p:nvPr/>
        </p:nvSpPr>
        <p:spPr>
          <a:xfrm>
            <a:off x="8637814" y="1524000"/>
            <a:ext cx="317704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средства, вышедшие из эксплуатации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4A37BD-65D4-1846-B5D3-D4C4727B21D1}"/>
              </a:ext>
            </a:extLst>
          </p:cNvPr>
          <p:cNvSpPr/>
          <p:nvPr/>
        </p:nvSpPr>
        <p:spPr>
          <a:xfrm>
            <a:off x="8637814" y="4272643"/>
            <a:ext cx="317704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электрического и электронного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41883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0C54CF90-0B12-0E4C-9D94-E659F5D91656}"/>
              </a:ext>
            </a:extLst>
          </p:cNvPr>
          <p:cNvSpPr/>
          <p:nvPr/>
        </p:nvSpPr>
        <p:spPr>
          <a:xfrm rot="18332329">
            <a:off x="9464146" y="430719"/>
            <a:ext cx="345838" cy="251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1BBB136F-2E50-2D4C-82F8-7A129A00F8C6}"/>
              </a:ext>
            </a:extLst>
          </p:cNvPr>
          <p:cNvSpPr/>
          <p:nvPr/>
        </p:nvSpPr>
        <p:spPr>
          <a:xfrm rot="3559970">
            <a:off x="2332274" y="298176"/>
            <a:ext cx="357524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нак завершения 3">
            <a:extLst>
              <a:ext uri="{FF2B5EF4-FFF2-40B4-BE49-F238E27FC236}">
                <a16:creationId xmlns:a16="http://schemas.microsoft.com/office/drawing/2014/main" id="{0C5902F4-F4EF-D949-915F-28BD73E878E4}"/>
              </a:ext>
            </a:extLst>
          </p:cNvPr>
          <p:cNvSpPr/>
          <p:nvPr/>
        </p:nvSpPr>
        <p:spPr>
          <a:xfrm>
            <a:off x="1518557" y="163286"/>
            <a:ext cx="9486900" cy="130628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зарубежных стран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E70D73B-2F98-114A-921C-6833006B6294}"/>
              </a:ext>
            </a:extLst>
          </p:cNvPr>
          <p:cNvSpPr/>
          <p:nvPr/>
        </p:nvSpPr>
        <p:spPr>
          <a:xfrm>
            <a:off x="252204" y="2417345"/>
            <a:ext cx="3029839" cy="11344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акты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BB74EDF-8315-C54C-99EA-408C53791481}"/>
              </a:ext>
            </a:extLst>
          </p:cNvPr>
          <p:cNvSpPr/>
          <p:nvPr/>
        </p:nvSpPr>
        <p:spPr>
          <a:xfrm>
            <a:off x="8931729" y="2511772"/>
            <a:ext cx="2787747" cy="11344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 акты</a:t>
            </a:r>
          </a:p>
        </p:txBody>
      </p:sp>
    </p:spTree>
    <p:extLst>
      <p:ext uri="{BB962C8B-B14F-4D97-AF65-F5344CB8AC3E}">
        <p14:creationId xmlns:p14="http://schemas.microsoft.com/office/powerpoint/2010/main" val="82750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2AE11B-7A2B-F941-A3CE-AFA671B2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04"/>
            <a:ext cx="12195854" cy="68709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401ED-E666-C849-9506-F48C4F19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44868"/>
            <a:ext cx="9905998" cy="147857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1F249-DB29-9B46-8C08-3C576BC36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633" y="57853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Использование вторичного сырья :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chemeClr val="bg1"/>
                </a:solidFill>
              </a:rPr>
              <a:t>Закон «Об утилизации твердых отходов» 1965 года;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2)Закон «О сохранении природных ресурсов и переработке отходов» 1976 года. </a:t>
            </a: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383E9C2B-D2F5-3C44-ACF9-04C4C6C7B3B7}"/>
              </a:ext>
            </a:extLst>
          </p:cNvPr>
          <p:cNvSpPr/>
          <p:nvPr/>
        </p:nvSpPr>
        <p:spPr>
          <a:xfrm>
            <a:off x="3886199" y="4430488"/>
            <a:ext cx="4833257" cy="211726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Уполномочивают правительство </a:t>
            </a:r>
          </a:p>
        </p:txBody>
      </p:sp>
    </p:spTree>
    <p:extLst>
      <p:ext uri="{BB962C8B-B14F-4D97-AF65-F5344CB8AC3E}">
        <p14:creationId xmlns:p14="http://schemas.microsoft.com/office/powerpoint/2010/main" val="75803265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E18C33-85B4-D04F-806E-F59BEA373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93"/>
          <a:stretch/>
        </p:blipFill>
        <p:spPr>
          <a:xfrm>
            <a:off x="7035799" y="300466"/>
            <a:ext cx="4877904" cy="2664176"/>
          </a:xfrm>
          <a:custGeom>
            <a:avLst/>
            <a:gdLst>
              <a:gd name="connsiteX0" fmla="*/ 166465 w 3425199"/>
              <a:gd name="connsiteY0" fmla="*/ 0 h 2337870"/>
              <a:gd name="connsiteX1" fmla="*/ 3425199 w 3425199"/>
              <a:gd name="connsiteY1" fmla="*/ 0 h 2337870"/>
              <a:gd name="connsiteX2" fmla="*/ 3425199 w 3425199"/>
              <a:gd name="connsiteY2" fmla="*/ 2337870 h 2337870"/>
              <a:gd name="connsiteX3" fmla="*/ 0 w 3425199"/>
              <a:gd name="connsiteY3" fmla="*/ 2337870 h 2337870"/>
              <a:gd name="connsiteX4" fmla="*/ 0 w 3425199"/>
              <a:gd name="connsiteY4" fmla="*/ 166465 h 2337870"/>
              <a:gd name="connsiteX5" fmla="*/ 166465 w 3425199"/>
              <a:gd name="connsiteY5" fmla="*/ 0 h 23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id="{E2F0DEDB-E8E7-B240-A59E-B3267EC14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1" r="31527" b="-1"/>
          <a:stretch/>
        </p:blipFill>
        <p:spPr>
          <a:xfrm>
            <a:off x="7035799" y="3282695"/>
            <a:ext cx="1870701" cy="2679543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1B82F-2AE9-1241-BA50-C119DFAB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99" y="1950606"/>
            <a:ext cx="4848571" cy="2664177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1. большое внимание мирового сообщества;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2.Международные соглашения направленные на решение возникших проблем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8208712-1DE3-724B-B638-69184E5CC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52162" y="3282695"/>
            <a:ext cx="2661541" cy="2679543"/>
          </a:xfrm>
        </p:spPr>
      </p:pic>
    </p:spTree>
    <p:extLst>
      <p:ext uri="{BB962C8B-B14F-4D97-AF65-F5344CB8AC3E}">
        <p14:creationId xmlns:p14="http://schemas.microsoft.com/office/powerpoint/2010/main" val="320600500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нак завершения 3">
            <a:extLst>
              <a:ext uri="{FF2B5EF4-FFF2-40B4-BE49-F238E27FC236}">
                <a16:creationId xmlns:a16="http://schemas.microsoft.com/office/drawing/2014/main" id="{A3731811-86C1-E14D-ABF7-8F2B1CD2D956}"/>
              </a:ext>
            </a:extLst>
          </p:cNvPr>
          <p:cNvSpPr/>
          <p:nvPr/>
        </p:nvSpPr>
        <p:spPr>
          <a:xfrm>
            <a:off x="702127" y="729342"/>
            <a:ext cx="3951515" cy="1387929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техническую и финансовую помощь правительствам штатов</a:t>
            </a:r>
          </a:p>
        </p:txBody>
      </p:sp>
      <p:sp>
        <p:nvSpPr>
          <p:cNvPr id="5" name="Знак завершения 4">
            <a:extLst>
              <a:ext uri="{FF2B5EF4-FFF2-40B4-BE49-F238E27FC236}">
                <a16:creationId xmlns:a16="http://schemas.microsoft.com/office/drawing/2014/main" id="{F42EA477-0BC7-CE45-922B-206D36E2ADD2}"/>
              </a:ext>
            </a:extLst>
          </p:cNvPr>
          <p:cNvSpPr/>
          <p:nvPr/>
        </p:nvSpPr>
        <p:spPr>
          <a:xfrm>
            <a:off x="702128" y="3671206"/>
            <a:ext cx="4152901" cy="151855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научно-исследовательских работ по созданию новых, систем сбора, сортировки и переработки твердых отходов</a:t>
            </a:r>
          </a:p>
        </p:txBody>
      </p:sp>
      <p:sp>
        <p:nvSpPr>
          <p:cNvPr id="6" name="Знак завершения 5">
            <a:extLst>
              <a:ext uri="{FF2B5EF4-FFF2-40B4-BE49-F238E27FC236}">
                <a16:creationId xmlns:a16="http://schemas.microsoft.com/office/drawing/2014/main" id="{CC1DF4FE-81B2-2C48-AF60-4A606273FDB1}"/>
              </a:ext>
            </a:extLst>
          </p:cNvPr>
          <p:cNvSpPr/>
          <p:nvPr/>
        </p:nvSpPr>
        <p:spPr>
          <a:xfrm>
            <a:off x="6596744" y="748391"/>
            <a:ext cx="3657600" cy="1349829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создание, использование и пропаганду природоохранительных систем</a:t>
            </a:r>
          </a:p>
        </p:txBody>
      </p:sp>
      <p:sp>
        <p:nvSpPr>
          <p:cNvPr id="8" name="Знак завершения 7">
            <a:extLst>
              <a:ext uri="{FF2B5EF4-FFF2-40B4-BE49-F238E27FC236}">
                <a16:creationId xmlns:a16="http://schemas.microsoft.com/office/drawing/2014/main" id="{6369F2D7-6C30-4F41-AFAE-81265BC4332A}"/>
              </a:ext>
            </a:extLst>
          </p:cNvPr>
          <p:cNvSpPr/>
          <p:nvPr/>
        </p:nvSpPr>
        <p:spPr>
          <a:xfrm>
            <a:off x="6596744" y="3671206"/>
            <a:ext cx="3657600" cy="137432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усилий в организации переработки твердых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288563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73B820B-BC39-E34F-B66F-9DD07BD23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26"/>
            <a:ext cx="12266611" cy="685017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5F9A6-A176-F44F-BFFC-7E238517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28539"/>
            <a:ext cx="9905998" cy="147857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 Франции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BB169C-4A5A-4D43-B341-C5C6D58E85CB}"/>
              </a:ext>
            </a:extLst>
          </p:cNvPr>
          <p:cNvSpPr/>
          <p:nvPr/>
        </p:nvSpPr>
        <p:spPr>
          <a:xfrm>
            <a:off x="1764618" y="994892"/>
            <a:ext cx="8737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Регламентирующим использование вторичного сырья, контроль за образованием отходов и предотвращением загрязнения ими окружающей среды ---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ликвидации отходов и рекуперации материалов», принятый в 1975 году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0E77AC5-94C4-584B-B8CC-490F66F6105E}"/>
              </a:ext>
            </a:extLst>
          </p:cNvPr>
          <p:cNvSpPr/>
          <p:nvPr/>
        </p:nvSpPr>
        <p:spPr>
          <a:xfrm>
            <a:off x="0" y="5127171"/>
            <a:ext cx="2661558" cy="17308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Постановление Правительства «О ликвидации отходов и рекуперации материалов»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785EE43-2FFB-404F-B45E-4B066130AD9D}"/>
              </a:ext>
            </a:extLst>
          </p:cNvPr>
          <p:cNvSpPr/>
          <p:nvPr/>
        </p:nvSpPr>
        <p:spPr>
          <a:xfrm>
            <a:off x="9530442" y="5127170"/>
            <a:ext cx="2661558" cy="17308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Постановление Правительства «Об условиях сбора и удаления использованных смазочных масел»</a:t>
            </a:r>
          </a:p>
        </p:txBody>
      </p:sp>
    </p:spTree>
    <p:extLst>
      <p:ext uri="{BB962C8B-B14F-4D97-AF65-F5344CB8AC3E}">
        <p14:creationId xmlns:p14="http://schemas.microsoft.com/office/powerpoint/2010/main" val="26781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14CEE6-C1F7-304E-912B-41DE582D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03"/>
            <a:ext cx="12192000" cy="69305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AFE59-C817-5743-AB41-40D8D05C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043" y="-132596"/>
            <a:ext cx="10394268" cy="1478570"/>
          </a:xfrm>
        </p:spPr>
        <p:txBody>
          <a:bodyPr/>
          <a:lstStyle/>
          <a:p>
            <a:r>
              <a:rPr lang="ru-RU" dirty="0"/>
              <a:t>Законодательство Германии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07C865-0870-8C4C-B52B-E54782ACFD02}"/>
              </a:ext>
            </a:extLst>
          </p:cNvPr>
          <p:cNvSpPr/>
          <p:nvPr/>
        </p:nvSpPr>
        <p:spPr>
          <a:xfrm>
            <a:off x="3048001" y="13459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замкнутых циклах производства и об отходах» 1996 года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30A6EC42-AB52-4B4B-9B37-F0BEA46A4443}"/>
              </a:ext>
            </a:extLst>
          </p:cNvPr>
          <p:cNvSpPr/>
          <p:nvPr/>
        </p:nvSpPr>
        <p:spPr>
          <a:xfrm>
            <a:off x="5486400" y="2176971"/>
            <a:ext cx="1012371" cy="71318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DFF1C6-FAD3-9049-9FF4-7834FE58CCF5}"/>
              </a:ext>
            </a:extLst>
          </p:cNvPr>
          <p:cNvSpPr/>
          <p:nvPr/>
        </p:nvSpPr>
        <p:spPr>
          <a:xfrm>
            <a:off x="3048001" y="273471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правовых основ для повышения эффективности использования сырьевых ресурсов, их экономии, внедрению малоотходных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7522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D5BB5-D015-664C-9620-92A8F77D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181582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Основные принципы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A83A76F-AB6F-C443-9F10-05F30676944B}"/>
              </a:ext>
            </a:extLst>
          </p:cNvPr>
          <p:cNvSpPr/>
          <p:nvPr/>
        </p:nvSpPr>
        <p:spPr>
          <a:xfrm>
            <a:off x="408214" y="1480456"/>
            <a:ext cx="3396344" cy="1703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полномочий по защите окружающей среды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E6B4BDD-F0D1-604D-A52E-0FE982802A74}"/>
              </a:ext>
            </a:extLst>
          </p:cNvPr>
          <p:cNvSpPr/>
          <p:nvPr/>
        </p:nvSpPr>
        <p:spPr>
          <a:xfrm>
            <a:off x="3804558" y="3184071"/>
            <a:ext cx="3739244" cy="16491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объемов отходов путем предотвращения их образования и вторичного использования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57A731E-B6CD-1242-A1E3-CEAD5FFAA27D}"/>
              </a:ext>
            </a:extLst>
          </p:cNvPr>
          <p:cNvSpPr/>
          <p:nvPr/>
        </p:nvSpPr>
        <p:spPr>
          <a:xfrm>
            <a:off x="7380514" y="4833257"/>
            <a:ext cx="4201886" cy="1703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неиспользуемые отходы должны быть обезврежены и размещены экологически приемлемым способом с использованием сложнейших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5603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943FA-9C49-F542-BDE4-C705FABB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2251375"/>
            <a:ext cx="9905998" cy="1478570"/>
          </a:xfrm>
        </p:spPr>
        <p:txBody>
          <a:bodyPr>
            <a:norm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ВНИМАНИЕ!!!!</a:t>
            </a:r>
          </a:p>
        </p:txBody>
      </p:sp>
    </p:spTree>
    <p:extLst>
      <p:ext uri="{BB962C8B-B14F-4D97-AF65-F5344CB8AC3E}">
        <p14:creationId xmlns:p14="http://schemas.microsoft.com/office/powerpoint/2010/main" val="7428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6DEC8F-8C7F-C64E-91A8-90109EC5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CFF6A01E-55C3-2C46-B081-DD7FD3C07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50082" y="-95194"/>
            <a:ext cx="15072760" cy="7261307"/>
          </a:xfrm>
        </p:spPr>
      </p:pic>
      <p:sp>
        <p:nvSpPr>
          <p:cNvPr id="10" name="Магнитный диск 9">
            <a:extLst>
              <a:ext uri="{FF2B5EF4-FFF2-40B4-BE49-F238E27FC236}">
                <a16:creationId xmlns:a16="http://schemas.microsoft.com/office/drawing/2014/main" id="{18923207-5F91-7441-A8D1-5672BA62D2D5}"/>
              </a:ext>
            </a:extLst>
          </p:cNvPr>
          <p:cNvSpPr/>
          <p:nvPr/>
        </p:nvSpPr>
        <p:spPr>
          <a:xfrm>
            <a:off x="3538330" y="3535459"/>
            <a:ext cx="4303644" cy="910203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1. Управление на </a:t>
            </a:r>
          </a:p>
          <a:p>
            <a:pPr algn="ctr"/>
            <a:r>
              <a:rPr lang="ru-RU" dirty="0"/>
              <a:t>уровне Европейского Союза</a:t>
            </a:r>
          </a:p>
        </p:txBody>
      </p:sp>
      <p:sp>
        <p:nvSpPr>
          <p:cNvPr id="11" name="Магнитный диск 10">
            <a:extLst>
              <a:ext uri="{FF2B5EF4-FFF2-40B4-BE49-F238E27FC236}">
                <a16:creationId xmlns:a16="http://schemas.microsoft.com/office/drawing/2014/main" id="{B822BFF7-AA1D-1349-A15B-62C7295A52F3}"/>
              </a:ext>
            </a:extLst>
          </p:cNvPr>
          <p:cNvSpPr/>
          <p:nvPr/>
        </p:nvSpPr>
        <p:spPr>
          <a:xfrm>
            <a:off x="3720947" y="2835967"/>
            <a:ext cx="3938409" cy="910203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2. Управление на </a:t>
            </a:r>
          </a:p>
          <a:p>
            <a:pPr algn="ctr"/>
            <a:r>
              <a:rPr lang="ru-RU" dirty="0"/>
              <a:t>уровне каждой из стран ЕС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3FCD9A3-4C69-1E43-B478-4918AD38B05E}"/>
              </a:ext>
            </a:extLst>
          </p:cNvPr>
          <p:cNvSpPr/>
          <p:nvPr/>
        </p:nvSpPr>
        <p:spPr>
          <a:xfrm>
            <a:off x="5254521" y="5734878"/>
            <a:ext cx="1325183" cy="13040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dirty="0"/>
              <a:t>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36F0040-3DC9-2848-94B0-64D98A318956}"/>
              </a:ext>
            </a:extLst>
          </p:cNvPr>
          <p:cNvSpPr/>
          <p:nvPr/>
        </p:nvSpPr>
        <p:spPr>
          <a:xfrm>
            <a:off x="9511747" y="2747672"/>
            <a:ext cx="1848678" cy="16200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Директивы ЕС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7668430-AB2F-514A-BCBC-8B64928E9901}"/>
              </a:ext>
            </a:extLst>
          </p:cNvPr>
          <p:cNvSpPr/>
          <p:nvPr/>
        </p:nvSpPr>
        <p:spPr>
          <a:xfrm>
            <a:off x="198782" y="2703167"/>
            <a:ext cx="1977887" cy="16645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Инструкции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8B3CEDE-23F7-3643-B7E6-9BF5AD89D484}"/>
              </a:ext>
            </a:extLst>
          </p:cNvPr>
          <p:cNvSpPr/>
          <p:nvPr/>
        </p:nvSpPr>
        <p:spPr>
          <a:xfrm>
            <a:off x="4943129" y="0"/>
            <a:ext cx="1199254" cy="11927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</p:txBody>
      </p:sp>
    </p:spTree>
    <p:extLst>
      <p:ext uri="{BB962C8B-B14F-4D97-AF65-F5344CB8AC3E}">
        <p14:creationId xmlns:p14="http://schemas.microsoft.com/office/powerpoint/2010/main" val="36055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D241E2D-6F46-9C43-8D6B-BB4506941DA1}"/>
              </a:ext>
            </a:extLst>
          </p:cNvPr>
          <p:cNvSpPr/>
          <p:nvPr/>
        </p:nvSpPr>
        <p:spPr>
          <a:xfrm>
            <a:off x="298172" y="2498013"/>
            <a:ext cx="11608906" cy="5433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Снижение объемов образования отходов;</a:t>
            </a:r>
          </a:p>
        </p:txBody>
      </p:sp>
      <p:sp>
        <p:nvSpPr>
          <p:cNvPr id="5" name="Выноска со стрелкой вниз 4">
            <a:extLst>
              <a:ext uri="{FF2B5EF4-FFF2-40B4-BE49-F238E27FC236}">
                <a16:creationId xmlns:a16="http://schemas.microsoft.com/office/drawing/2014/main" id="{EFB8ABD7-88F4-044C-8B9E-7A0D2B29582D}"/>
              </a:ext>
            </a:extLst>
          </p:cNvPr>
          <p:cNvSpPr/>
          <p:nvPr/>
        </p:nvSpPr>
        <p:spPr>
          <a:xfrm>
            <a:off x="3273285" y="106018"/>
            <a:ext cx="5658680" cy="123245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стратегические цели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DB0DD89-3760-C44E-A42C-3BDC88030B23}"/>
              </a:ext>
            </a:extLst>
          </p:cNvPr>
          <p:cNvSpPr/>
          <p:nvPr/>
        </p:nvSpPr>
        <p:spPr>
          <a:xfrm>
            <a:off x="298172" y="1504109"/>
            <a:ext cx="11608906" cy="5168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Использование отходов в производственных процессах;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25D5AA8-2685-4A4F-8A0F-E341F3F256F6}"/>
              </a:ext>
            </a:extLst>
          </p:cNvPr>
          <p:cNvSpPr/>
          <p:nvPr/>
        </p:nvSpPr>
        <p:spPr>
          <a:xfrm>
            <a:off x="298172" y="5817689"/>
            <a:ext cx="11608906" cy="4638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Унификация методов обращения с отходами.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CF11071-97D5-EA43-BE2C-CD0B6785DB8C}"/>
              </a:ext>
            </a:extLst>
          </p:cNvPr>
          <p:cNvSpPr/>
          <p:nvPr/>
        </p:nvSpPr>
        <p:spPr>
          <a:xfrm>
            <a:off x="298172" y="4717757"/>
            <a:ext cx="11608906" cy="490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Сведение к минимуму отходов, размещаемых на полигонах;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E0918B3-9352-9E45-A037-DA654AF7C58A}"/>
              </a:ext>
            </a:extLst>
          </p:cNvPr>
          <p:cNvSpPr/>
          <p:nvPr/>
        </p:nvSpPr>
        <p:spPr>
          <a:xfrm>
            <a:off x="298172" y="3518424"/>
            <a:ext cx="11608906" cy="5698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Выделение из общего потока отходов отдельных фракций;</a:t>
            </a:r>
          </a:p>
        </p:txBody>
      </p:sp>
    </p:spTree>
    <p:extLst>
      <p:ext uri="{BB962C8B-B14F-4D97-AF65-F5344CB8AC3E}">
        <p14:creationId xmlns:p14="http://schemas.microsoft.com/office/powerpoint/2010/main" val="500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A396E3-22AA-E240-A9A4-2BBE022DD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631" y="0"/>
            <a:ext cx="12242631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C677F-A4FE-CE41-A9B7-5B61F178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631" y="-312211"/>
            <a:ext cx="11250386" cy="2287967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70-80 года – период формирования нормативно-правовой  базы государственного регулирования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7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C1CCB-CF7A-4E49-9A79-D8FF9EE9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50DDE7-C383-2943-958D-7A2AE3554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39198"/>
            <a:ext cx="5927272" cy="34800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8A4617-D049-A749-A355-0D34ED47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271" y="0"/>
            <a:ext cx="6264729" cy="344082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35AEB8-DBFF-BC49-9C3D-CD85128DD338}"/>
              </a:ext>
            </a:extLst>
          </p:cNvPr>
          <p:cNvSpPr/>
          <p:nvPr/>
        </p:nvSpPr>
        <p:spPr>
          <a:xfrm>
            <a:off x="6092825" y="118180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США «Об устранении твердых отходов» (1965)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AA1495-24C6-C04F-A34C-34EA8626AFEB}"/>
              </a:ext>
            </a:extLst>
          </p:cNvPr>
          <p:cNvSpPr/>
          <p:nvPr/>
        </p:nvSpPr>
        <p:spPr>
          <a:xfrm>
            <a:off x="-168729" y="96181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Италии «О заготовке, обработке и устранении бытовых отходов» (1941)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низ 9">
            <a:extLst>
              <a:ext uri="{FF2B5EF4-FFF2-40B4-BE49-F238E27FC236}">
                <a16:creationId xmlns:a16="http://schemas.microsoft.com/office/drawing/2014/main" id="{3F2D0CAE-5957-E047-A75E-EBF0B50C28C4}"/>
              </a:ext>
            </a:extLst>
          </p:cNvPr>
          <p:cNvSpPr/>
          <p:nvPr/>
        </p:nvSpPr>
        <p:spPr>
          <a:xfrm>
            <a:off x="1291543" y="3410614"/>
            <a:ext cx="9421586" cy="86991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80- х годов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2305B59-E352-014D-A3C7-8870AE1955FF}"/>
              </a:ext>
            </a:extLst>
          </p:cNvPr>
          <p:cNvSpPr/>
          <p:nvPr/>
        </p:nvSpPr>
        <p:spPr>
          <a:xfrm>
            <a:off x="965654" y="4280528"/>
            <a:ext cx="10515600" cy="2057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Принятие специальных законодательных актов, регламентирующие нормативно-правовые условия сбора, удаления, захоронения и использования отходов.</a:t>
            </a:r>
          </a:p>
        </p:txBody>
      </p:sp>
    </p:spTree>
    <p:extLst>
      <p:ext uri="{BB962C8B-B14F-4D97-AF65-F5344CB8AC3E}">
        <p14:creationId xmlns:p14="http://schemas.microsoft.com/office/powerpoint/2010/main" val="412758188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500E37-2DB5-4D42-BB22-AE9B601A0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BF387-266E-8C48-ACAE-4F639DBD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71" y="3002489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1. приоритетность использования методов «обращения» с отходами; 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2. отходы должны размещаться как можно ближе к источнику образования;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</a:t>
            </a:r>
            <a:br>
              <a:rPr lang="ru-RU" dirty="0"/>
            </a:br>
            <a:r>
              <a:rPr lang="ru-RU" dirty="0"/>
              <a:t>3. реализация принципа ответственности производителя за образующиеся отходы; </a:t>
            </a:r>
            <a:br>
              <a:rPr lang="ru-RU" dirty="0"/>
            </a:br>
            <a:br>
              <a:rPr lang="ru-RU" dirty="0"/>
            </a:br>
            <a:r>
              <a:rPr lang="ru-RU" dirty="0"/>
              <a:t>4. использование для переработки наилучших имеющихся технологий.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7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69929E-C08C-DA49-9BE0-AF72141A4397}"/>
              </a:ext>
            </a:extLst>
          </p:cNvPr>
          <p:cNvSpPr/>
          <p:nvPr/>
        </p:nvSpPr>
        <p:spPr>
          <a:xfrm>
            <a:off x="1371600" y="212271"/>
            <a:ext cx="9960429" cy="10613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Приоритетность использования методов «обращения» с отходами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0B96600-3385-9741-9C17-26726C25410F}"/>
              </a:ext>
            </a:extLst>
          </p:cNvPr>
          <p:cNvSpPr/>
          <p:nvPr/>
        </p:nvSpPr>
        <p:spPr>
          <a:xfrm>
            <a:off x="1045029" y="1632857"/>
            <a:ext cx="10662557" cy="669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методов, предотвращающих образование отходов;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5A5E571-870F-E54C-91B9-75E8FD4B146F}"/>
              </a:ext>
            </a:extLst>
          </p:cNvPr>
          <p:cNvSpPr/>
          <p:nvPr/>
        </p:nvSpPr>
        <p:spPr>
          <a:xfrm>
            <a:off x="1020534" y="2460171"/>
            <a:ext cx="10662557" cy="669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методов, сокращающие максимально объем образования отходов;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28D9C28-0DDA-A04F-907F-2325A56FAEA5}"/>
              </a:ext>
            </a:extLst>
          </p:cNvPr>
          <p:cNvSpPr/>
          <p:nvPr/>
        </p:nvSpPr>
        <p:spPr>
          <a:xfrm>
            <a:off x="1045029" y="3366407"/>
            <a:ext cx="10662557" cy="669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вторичного использования отходов;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6D56A5C-93A1-9440-B1B0-A3124AC9FC70}"/>
              </a:ext>
            </a:extLst>
          </p:cNvPr>
          <p:cNvSpPr/>
          <p:nvPr/>
        </p:nvSpPr>
        <p:spPr>
          <a:xfrm>
            <a:off x="1020534" y="4272643"/>
            <a:ext cx="10662557" cy="669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обезвреживания;</a:t>
            </a:r>
          </a:p>
        </p:txBody>
      </p:sp>
      <p:sp>
        <p:nvSpPr>
          <p:cNvPr id="12" name="Выноска со стрелкой вверх 11">
            <a:extLst>
              <a:ext uri="{FF2B5EF4-FFF2-40B4-BE49-F238E27FC236}">
                <a16:creationId xmlns:a16="http://schemas.microsoft.com/office/drawing/2014/main" id="{2579249F-3D8F-C34C-9766-4BCC5DF0A4EA}"/>
              </a:ext>
            </a:extLst>
          </p:cNvPr>
          <p:cNvSpPr/>
          <p:nvPr/>
        </p:nvSpPr>
        <p:spPr>
          <a:xfrm>
            <a:off x="2930978" y="4942115"/>
            <a:ext cx="6890657" cy="1426028"/>
          </a:xfrm>
          <a:prstGeom prst="up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Размещение отходов на полигоне</a:t>
            </a:r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FD2701D6-9E34-1345-92E8-3FC0A1977E4B}"/>
              </a:ext>
            </a:extLst>
          </p:cNvPr>
          <p:cNvSpPr/>
          <p:nvPr/>
        </p:nvSpPr>
        <p:spPr>
          <a:xfrm>
            <a:off x="285749" y="1643743"/>
            <a:ext cx="734785" cy="6477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9FA285EB-A534-8A4D-BD86-D36619B18D54}"/>
              </a:ext>
            </a:extLst>
          </p:cNvPr>
          <p:cNvSpPr/>
          <p:nvPr/>
        </p:nvSpPr>
        <p:spPr>
          <a:xfrm>
            <a:off x="231318" y="2517322"/>
            <a:ext cx="734785" cy="6477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B0D46800-761B-034F-B380-6208FE37C739}"/>
              </a:ext>
            </a:extLst>
          </p:cNvPr>
          <p:cNvSpPr/>
          <p:nvPr/>
        </p:nvSpPr>
        <p:spPr>
          <a:xfrm>
            <a:off x="231319" y="3393622"/>
            <a:ext cx="734785" cy="6477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1127CDB6-00FD-834B-8723-18C2184AABE9}"/>
              </a:ext>
            </a:extLst>
          </p:cNvPr>
          <p:cNvSpPr/>
          <p:nvPr/>
        </p:nvSpPr>
        <p:spPr>
          <a:xfrm>
            <a:off x="236764" y="4294415"/>
            <a:ext cx="734785" cy="6477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6669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F8F12-8F4B-284E-AFB9-F00AF1F7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56" y="2169733"/>
            <a:ext cx="5079773" cy="28921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ответственность производителя </a:t>
            </a:r>
            <a:r>
              <a:rPr lang="ru-RU" dirty="0">
                <a:solidFill>
                  <a:schemeClr val="bg1"/>
                </a:solidFill>
              </a:rPr>
              <a:t>за продукцию</a:t>
            </a:r>
            <a:r>
              <a:rPr lang="ru-RU" dirty="0"/>
              <a:t>, которая в процессе потребления превращается в отходы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83CDC6-EC69-1C4E-A702-786970294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214" y="0"/>
            <a:ext cx="6449786" cy="6858000"/>
          </a:xfrm>
        </p:spPr>
      </p:pic>
    </p:spTree>
    <p:extLst>
      <p:ext uri="{BB962C8B-B14F-4D97-AF65-F5344CB8AC3E}">
        <p14:creationId xmlns:p14="http://schemas.microsoft.com/office/powerpoint/2010/main" val="15152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134</TotalTime>
  <Words>601</Words>
  <Application>Microsoft Macintosh PowerPoint</Application>
  <PresentationFormat>Широкоэкранный</PresentationFormat>
  <Paragraphs>86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Trebuchet MS</vt:lpstr>
      <vt:lpstr>Tw Cen MT</vt:lpstr>
      <vt:lpstr>Контур</vt:lpstr>
      <vt:lpstr>Международно-правовой опыт государственного управления в сфере обращения отходов производства и потребления</vt:lpstr>
      <vt:lpstr>1. большое внимание мирового сообщества;     2.Международные соглашения направленные на решение возникших проблем </vt:lpstr>
      <vt:lpstr>Презентация PowerPoint</vt:lpstr>
      <vt:lpstr>Презентация PowerPoint</vt:lpstr>
      <vt:lpstr>70-80 года – период формирования нормативно-правовой  базы государственного регулирования  </vt:lpstr>
      <vt:lpstr>Презентация PowerPoint</vt:lpstr>
      <vt:lpstr>1. приоритетность использования методов «обращения» с отходами;   2. отходы должны размещаться как можно ближе к источнику образования;               3. реализация принципа ответственности производителя за образующиеся отходы;   4. использование для переработки наилучших имеющихся технологий. </vt:lpstr>
      <vt:lpstr>Презентация PowerPoint</vt:lpstr>
      <vt:lpstr>ответственность производителя за продукцию, которая в процессе потребления превращается в отходы</vt:lpstr>
      <vt:lpstr>Использование наилучших имеющихся технологий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Европейский каталог отходов</vt:lpstr>
      <vt:lpstr>Презентация PowerPoint</vt:lpstr>
      <vt:lpstr>Законодательство США</vt:lpstr>
      <vt:lpstr>Презентация PowerPoint</vt:lpstr>
      <vt:lpstr>Законодательство Франции</vt:lpstr>
      <vt:lpstr>Законодательство Германии</vt:lpstr>
      <vt:lpstr>Основные принципы</vt:lpstr>
      <vt:lpstr>ВНИМАНИЕ!!!!</vt:lpstr>
      <vt:lpstr>Презентация PowerPoint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Международно-правовой опыт государственного управления в сфере обращения отходов производства и потребления</dc:title>
  <dc:creator>Исмаилов Рамиль Намик оглы</dc:creator>
  <cp:lastModifiedBy>Исмаилов Рамиль Намик оглы</cp:lastModifiedBy>
  <cp:revision>18</cp:revision>
  <dcterms:created xsi:type="dcterms:W3CDTF">2018-04-22T19:16:30Z</dcterms:created>
  <dcterms:modified xsi:type="dcterms:W3CDTF">2018-04-22T21:55:26Z</dcterms:modified>
</cp:coreProperties>
</file>