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4" r:id="rId16"/>
    <p:sldId id="270" r:id="rId17"/>
    <p:sldId id="272" r:id="rId18"/>
    <p:sldId id="273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62"/>
    <p:restoredTop sz="94727"/>
  </p:normalViewPr>
  <p:slideViewPr>
    <p:cSldViewPr snapToGrid="0" snapToObjects="1">
      <p:cViewPr varScale="1">
        <p:scale>
          <a:sx n="98" d="100"/>
          <a:sy n="98" d="100"/>
        </p:scale>
        <p:origin x="2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87BFE3-CF5A-E64F-AECF-D25A9ECD7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903111"/>
            <a:ext cx="7766936" cy="2596444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Создание Римской средиземноморской державы (</a:t>
            </a:r>
            <a:r>
              <a:rPr lang="en-US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III—I </a:t>
            </a:r>
            <a:r>
              <a:rPr lang="ru-RU" sz="4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вв. до н. э.)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B2E63CF-B01F-B547-B9FD-4826A67D0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3333" y="5732878"/>
            <a:ext cx="5040670" cy="769523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Над презентации работали: Артемьев Павел, Гурин Александр,  Дубяго Павел, Кулак Глеб.</a:t>
            </a:r>
          </a:p>
          <a:p>
            <a:pPr>
              <a:defRPr/>
            </a:pPr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59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D53C1-7597-1747-9E21-B776860F1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80622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III-</a:t>
            </a:r>
            <a:r>
              <a:rPr lang="ru-RU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ая</a:t>
            </a:r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Пуническая война 149-146 г. г. до н. э. В 149 г. н. э.</a:t>
            </a:r>
            <a:b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ru-RU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3658F6-3404-3B4D-8599-F6BE84495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7079" y="1501422"/>
            <a:ext cx="5250743" cy="5000978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 Африку была отправлена большая армия. Чтобы спасти Карфаген жители решили сдаться без всяких условий. Они выдали римлянам </a:t>
            </a:r>
          </a:p>
          <a:p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300 заложников и все припасы. Затем от жителей потребовали оставить город, который римляне имели намерение разрушить. Карфагеняне могли селиться не ближе 27 км от моря. Узнав требование римлян жители стали готовиться к обороне. После того как была разбита полевая армия, город был блокирован с суши и моря. В 147 г. до н.э. началась осада города. Марк Порций </a:t>
            </a:r>
            <a:r>
              <a:rPr lang="ru-RU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Катон</a:t>
            </a:r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«А впрочем, я думаю, Карфаген надо разрушить».</a:t>
            </a:r>
          </a:p>
          <a:p>
            <a:endParaRPr lang="ru-RU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802304-8AC4-CC41-A529-CD5A026C3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501422"/>
            <a:ext cx="3756379" cy="41669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CE71B1-13DD-4843-9718-319BE8FE6963}"/>
              </a:ext>
            </a:extLst>
          </p:cNvPr>
          <p:cNvSpPr txBox="1"/>
          <p:nvPr/>
        </p:nvSpPr>
        <p:spPr>
          <a:xfrm>
            <a:off x="677334" y="5825292"/>
            <a:ext cx="34205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Марк Порций </a:t>
            </a:r>
            <a:r>
              <a:rPr lang="ru-RU" sz="17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Катон</a:t>
            </a:r>
            <a:r>
              <a:rPr lang="ru-RU" sz="1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Старший</a:t>
            </a:r>
          </a:p>
          <a:p>
            <a:endParaRPr lang="ru-RU" sz="17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771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547ABA-F747-D644-A157-6BA61A2C6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01599"/>
            <a:ext cx="9234310" cy="15127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Социально-политическая борьба в римском обществе в период между 1-й и 2-й Пуническими войнами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069EE2-DA0D-AA49-B3AB-0F31BAA41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155" y="1900944"/>
            <a:ext cx="8596668" cy="4161189"/>
          </a:xfrm>
        </p:spPr>
        <p:txBody>
          <a:bodyPr>
            <a:noAutofit/>
          </a:bodyPr>
          <a:lstStyle/>
          <a:p>
            <a:r>
              <a:rPr lang="ru-RU" sz="19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Нобилитет – олигархическая верхушка общества, представители самых знатных патрицианских и самых богатых плебейских родов, крупные землевладельцы и рабовладельцы. Только они могли быть членами сената и избираться на все ответственные должности в государстве. </a:t>
            </a:r>
          </a:p>
          <a:p>
            <a:r>
              <a:rPr lang="ru-RU" sz="19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Всадничество</a:t>
            </a:r>
            <a:r>
              <a:rPr lang="ru-RU" sz="19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торгово-финансовая знать, контролировавшая внешнюю и внутреннюю торговлю, ростовщические операции и откуп налогов. </a:t>
            </a:r>
          </a:p>
          <a:p>
            <a:r>
              <a:rPr lang="ru-RU" sz="19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Плебс –граждане, городские и сельские жители, крестьяне-собственники, мелкие ремесленники и торговцы. </a:t>
            </a:r>
          </a:p>
          <a:p>
            <a:r>
              <a:rPr lang="ru-RU" sz="19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Люмпен-пролетарии –люди, не имевшие собственного хозяйства и жившие на содержание от государства, но сохранявшие гражданские права.</a:t>
            </a:r>
          </a:p>
          <a:p>
            <a:endParaRPr lang="ru-RU" sz="19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985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45D62D-A747-9C4D-8F31-600C7024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80623"/>
            <a:ext cx="8596668" cy="9369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Вторая Македонская война(200 до н. э. — 197 до н. э.)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A2819FC-40F3-F141-8C93-215545E60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960" y="1384940"/>
            <a:ext cx="6193820" cy="495256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EFE43B0-83AF-45A9-95C7-6062B94CCB10}"/>
              </a:ext>
            </a:extLst>
          </p:cNvPr>
          <p:cNvSpPr/>
          <p:nvPr/>
        </p:nvSpPr>
        <p:spPr>
          <a:xfrm>
            <a:off x="6715511" y="1311616"/>
            <a:ext cx="365417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Поводы и причины к войне</a:t>
            </a:r>
            <a:r>
              <a:rPr lang="en-US" dirty="0"/>
              <a:t>:</a:t>
            </a:r>
            <a:endParaRPr lang="ru-RU" dirty="0"/>
          </a:p>
          <a:p>
            <a:r>
              <a:rPr lang="ru-RU" dirty="0"/>
              <a:t>Рим проводит политику уничтожения эллинистических государств по одному.</a:t>
            </a:r>
            <a:endParaRPr lang="en-US" dirty="0"/>
          </a:p>
          <a:p>
            <a:r>
              <a:rPr lang="en-US" dirty="0"/>
              <a:t>C</a:t>
            </a:r>
            <a:r>
              <a:rPr lang="ru-RU" dirty="0" err="1"/>
              <a:t>оюз</a:t>
            </a:r>
            <a:r>
              <a:rPr lang="ru-RU" dirty="0"/>
              <a:t> с Пергамом и Родосом против Македонии (Филипп 5).</a:t>
            </a:r>
          </a:p>
          <a:p>
            <a:r>
              <a:rPr lang="ru-RU" dirty="0"/>
              <a:t>Ход войны.</a:t>
            </a:r>
          </a:p>
          <a:p>
            <a:r>
              <a:rPr lang="ru-RU" dirty="0"/>
              <a:t>201 – </a:t>
            </a:r>
            <a:r>
              <a:rPr lang="ru-RU" dirty="0" err="1"/>
              <a:t>антимакедонский</a:t>
            </a:r>
            <a:r>
              <a:rPr lang="ru-RU" dirty="0"/>
              <a:t> союз с Пергамом и Родосом, нейтралитет Селевкидов.</a:t>
            </a:r>
          </a:p>
          <a:p>
            <a:r>
              <a:rPr lang="ru-RU" dirty="0"/>
              <a:t>200 – высадка римлян в Греции; малоуспешна до тех пор пока…</a:t>
            </a:r>
          </a:p>
          <a:p>
            <a:r>
              <a:rPr lang="ru-RU" dirty="0"/>
              <a:t>199 – вовлечение в войну Ахейского и </a:t>
            </a:r>
            <a:r>
              <a:rPr lang="ru-RU" dirty="0" err="1"/>
              <a:t>Этолийского</a:t>
            </a:r>
            <a:r>
              <a:rPr lang="ru-RU" dirty="0"/>
              <a:t> союзов.</a:t>
            </a:r>
          </a:p>
          <a:p>
            <a:r>
              <a:rPr lang="ru-RU" dirty="0"/>
              <a:t>197 – битва при </a:t>
            </a:r>
            <a:r>
              <a:rPr lang="ru-RU" dirty="0" err="1"/>
              <a:t>Киноскефалах</a:t>
            </a:r>
            <a:r>
              <a:rPr lang="ru-RU" dirty="0"/>
              <a:t> (</a:t>
            </a:r>
            <a:r>
              <a:rPr lang="ru-RU" dirty="0" err="1"/>
              <a:t>Фламинин</a:t>
            </a:r>
            <a:r>
              <a:rPr lang="ru-RU" dirty="0"/>
              <a:t> – Филипп V)</a:t>
            </a:r>
          </a:p>
        </p:txBody>
      </p:sp>
    </p:spTree>
    <p:extLst>
      <p:ext uri="{BB962C8B-B14F-4D97-AF65-F5344CB8AC3E}">
        <p14:creationId xmlns:p14="http://schemas.microsoft.com/office/powerpoint/2010/main" val="1499895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6967C-881D-0742-B1E0-114106B8C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3200"/>
            <a:ext cx="8596668" cy="778933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Итоги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9C8C51-804B-4149-AFD8-F67C13365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1" y="1174045"/>
            <a:ext cx="9414932" cy="5441244"/>
          </a:xfrm>
        </p:spPr>
        <p:txBody>
          <a:bodyPr>
            <a:noAutofit/>
          </a:bodyPr>
          <a:lstStyle/>
          <a:p>
            <a:r>
              <a:rPr lang="ru-RU" sz="19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итогам было заключено перемирие на 4 месяца, в дальнейшем был заключён мирный договор на следующих условиях: </a:t>
            </a:r>
          </a:p>
          <a:p>
            <a:pPr>
              <a:buFont typeface="Wingdings" pitchFamily="2" charset="2"/>
              <a:buChar char="v"/>
            </a:pPr>
            <a:r>
              <a:rPr lang="ru-RU" sz="19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уплаты Филиппом 1 тыс. талантов контрибуции (500 — немедленно, остаток — равными взносами в течение 10 лет), а до утверждения договора сенатом — ещё 200. Сын царя </a:t>
            </a:r>
            <a:r>
              <a:rPr lang="ru-RU" sz="19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Деметрий</a:t>
            </a:r>
            <a:r>
              <a:rPr lang="ru-RU" sz="19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отправляется в Рим в качестве заложник. </a:t>
            </a:r>
          </a:p>
          <a:p>
            <a:pPr>
              <a:buFont typeface="Wingdings" pitchFamily="2" charset="2"/>
              <a:buChar char="v"/>
            </a:pPr>
            <a:r>
              <a:rPr lang="ru-RU" sz="19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отказа от всех завоеваний, </a:t>
            </a:r>
          </a:p>
          <a:p>
            <a:pPr>
              <a:buFont typeface="Wingdings" pitchFamily="2" charset="2"/>
              <a:buChar char="v"/>
            </a:pPr>
            <a:r>
              <a:rPr lang="ru-RU" sz="19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вывод воинских контингентов из Греции и выдача боевого флота кроме пяти судов, </a:t>
            </a:r>
          </a:p>
          <a:p>
            <a:pPr>
              <a:buFont typeface="Wingdings" pitchFamily="2" charset="2"/>
              <a:buChar char="v"/>
            </a:pPr>
            <a:r>
              <a:rPr lang="ru-RU" sz="19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возврат пленных, </a:t>
            </a:r>
            <a:r>
              <a:rPr lang="ru-RU" sz="19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заложникоов</a:t>
            </a:r>
            <a:r>
              <a:rPr lang="ru-RU" sz="19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 перебежчиков. </a:t>
            </a:r>
          </a:p>
          <a:p>
            <a:pPr>
              <a:buFont typeface="Wingdings" pitchFamily="2" charset="2"/>
              <a:buChar char="v"/>
            </a:pPr>
            <a:r>
              <a:rPr lang="ru-RU" sz="19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македонская армия сокращалась до пяти тысяч солдат, в ней не должно быть боевых слонов, </a:t>
            </a:r>
          </a:p>
          <a:p>
            <a:pPr>
              <a:buFont typeface="Wingdings" pitchFamily="2" charset="2"/>
              <a:buChar char="v"/>
            </a:pPr>
            <a:r>
              <a:rPr lang="ru-RU" sz="19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Македония не имеет права объявлять войны без согласия Сената.</a:t>
            </a:r>
          </a:p>
          <a:p>
            <a:endParaRPr lang="ru-RU" sz="19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003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7115C0-A0EA-A44D-B04A-E949F7D0E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80622"/>
            <a:ext cx="9403644" cy="13208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Политическая борьба между </a:t>
            </a:r>
            <a:r>
              <a:rPr lang="ru-RU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Сципионом</a:t>
            </a:r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 Марком </a:t>
            </a:r>
            <a:r>
              <a:rPr lang="ru-RU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Катоном</a:t>
            </a:r>
            <a:endParaRPr lang="ru-RU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3345D8-EACF-F242-88E2-854D618D2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" y="1487378"/>
            <a:ext cx="3657599" cy="42530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D8398C-5737-B640-9F62-49627BC26A24}"/>
              </a:ext>
            </a:extLst>
          </p:cNvPr>
          <p:cNvSpPr txBox="1"/>
          <p:nvPr/>
        </p:nvSpPr>
        <p:spPr>
          <a:xfrm>
            <a:off x="677334" y="5858933"/>
            <a:ext cx="3657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Публий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Корнелий </a:t>
            </a:r>
            <a:r>
              <a:rPr lang="ru-RU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Сципион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Африканский Старший 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CF35B9-6EBA-6C4D-A3C6-5404FDA4F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420" y="1501422"/>
            <a:ext cx="3151011" cy="42389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91D5E0-73F9-9046-9D4C-3F17C34A6F2D}"/>
              </a:ext>
            </a:extLst>
          </p:cNvPr>
          <p:cNvSpPr txBox="1"/>
          <p:nvPr/>
        </p:nvSpPr>
        <p:spPr>
          <a:xfrm>
            <a:off x="5565419" y="5997432"/>
            <a:ext cx="3151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Марк Порций </a:t>
            </a:r>
            <a:r>
              <a:rPr lang="ru-RU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Катон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64523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CD246-312D-421B-BA21-135522EA3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4451"/>
          </a:xfrm>
        </p:spPr>
        <p:txBody>
          <a:bodyPr/>
          <a:lstStyle/>
          <a:p>
            <a:r>
              <a:rPr lang="ru-RU" sz="3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Третья Македонская война</a:t>
            </a:r>
            <a:r>
              <a:rPr lang="en-US" sz="3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>
                <a:solidFill>
                  <a:prstClr val="black"/>
                </a:solidFill>
              </a:rPr>
              <a:t>171</a:t>
            </a:r>
            <a:r>
              <a:rPr lang="ru-RU" sz="3200" dirty="0">
                <a:solidFill>
                  <a:prstClr val="black"/>
                </a:solidFill>
              </a:rPr>
              <a:t>—</a:t>
            </a:r>
            <a:r>
              <a:rPr lang="en-US" sz="3200" dirty="0">
                <a:solidFill>
                  <a:prstClr val="black"/>
                </a:solidFill>
              </a:rPr>
              <a:t>168</a:t>
            </a:r>
            <a:r>
              <a:rPr lang="ru-RU" sz="3200" dirty="0">
                <a:solidFill>
                  <a:prstClr val="black"/>
                </a:solidFill>
              </a:rPr>
              <a:t> до н. э.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340703-16B4-4F42-B851-C9F93E266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6138"/>
            <a:ext cx="8596668" cy="4116994"/>
          </a:xfrm>
        </p:spPr>
        <p:txBody>
          <a:bodyPr>
            <a:normAutofit/>
          </a:bodyPr>
          <a:lstStyle/>
          <a:p>
            <a:r>
              <a:rPr lang="ru-RU" dirty="0"/>
              <a:t>Силы и планы сторон. Македония побеждена, но не сломлена. Персей, сын Филиппа V – за войну с Римом. Его брат – </a:t>
            </a:r>
            <a:r>
              <a:rPr lang="ru-RU" dirty="0" err="1"/>
              <a:t>Деметрий</a:t>
            </a:r>
            <a:r>
              <a:rPr lang="ru-RU" dirty="0"/>
              <a:t> – против =&gt; убит. Персей обходит условия мира 197 и готовит армию. Риму война сейчас не выгодна =&gt; он ее оттягивает дипломатией.</a:t>
            </a:r>
          </a:p>
          <a:p>
            <a:r>
              <a:rPr lang="ru-RU" dirty="0"/>
              <a:t>Ход войны.</a:t>
            </a:r>
          </a:p>
          <a:p>
            <a:r>
              <a:rPr lang="ru-RU" dirty="0"/>
              <a:t>Сперва Персею везло, все помогали. Потом в Грецию прибыл </a:t>
            </a:r>
            <a:r>
              <a:rPr lang="ru-RU" dirty="0" err="1"/>
              <a:t>Луций</a:t>
            </a:r>
            <a:r>
              <a:rPr lang="ru-RU" dirty="0"/>
              <a:t> </a:t>
            </a:r>
            <a:r>
              <a:rPr lang="ru-RU" dirty="0" err="1"/>
              <a:t>Эмилий</a:t>
            </a:r>
            <a:r>
              <a:rPr lang="ru-RU" dirty="0"/>
              <a:t> Павел и 168 при </a:t>
            </a:r>
            <a:r>
              <a:rPr lang="ru-RU" dirty="0" err="1"/>
              <a:t>Пидне</a:t>
            </a:r>
            <a:r>
              <a:rPr lang="ru-RU" dirty="0"/>
              <a:t> разгромил Македонию. После этой битвы римляне были освобождены от прямых налогов, т.к. добыча очень велика.</a:t>
            </a:r>
          </a:p>
          <a:p>
            <a:r>
              <a:rPr lang="ru-RU" dirty="0"/>
              <a:t>Последствия войны. Македония разделена на 4 округа, платит дань Риму. Фактически, вассал. Союзники Рима щедро вознаграждены. Популистская политика.</a:t>
            </a:r>
          </a:p>
        </p:txBody>
      </p:sp>
    </p:spTree>
    <p:extLst>
      <p:ext uri="{BB962C8B-B14F-4D97-AF65-F5344CB8AC3E}">
        <p14:creationId xmlns:p14="http://schemas.microsoft.com/office/powerpoint/2010/main" val="178079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39EE28-D696-5C42-9974-72F8CEB34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10" y="169333"/>
            <a:ext cx="9507647" cy="1066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Битва при </a:t>
            </a:r>
            <a:r>
              <a:rPr lang="ru-RU" dirty="0" err="1">
                <a:solidFill>
                  <a:schemeClr val="tx1"/>
                </a:solidFill>
              </a:rPr>
              <a:t>Пидне</a:t>
            </a:r>
            <a:r>
              <a:rPr lang="ru-RU" dirty="0">
                <a:solidFill>
                  <a:schemeClr val="tx1"/>
                </a:solidFill>
              </a:rPr>
              <a:t> 168 год до н. э. </a:t>
            </a:r>
            <a:br>
              <a:rPr lang="en-US" dirty="0"/>
            </a:br>
            <a:endParaRPr lang="ru-RU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481277B-F9B6-3449-A4E8-99C7173C1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2125" y="953311"/>
            <a:ext cx="7053615" cy="557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6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0B0228-41C1-454D-B33E-218296D62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248355"/>
            <a:ext cx="9437511" cy="15127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Политическая деятельность Тиберия </a:t>
            </a:r>
            <a:r>
              <a:rPr lang="ru-RU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Гракха</a:t>
            </a:r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Демократическое движение Гая </a:t>
            </a:r>
            <a:r>
              <a:rPr lang="ru-RU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Гракха</a:t>
            </a:r>
            <a:endParaRPr lang="ru-RU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F2C409-5511-664F-B257-DA87BC96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8888" y="1761066"/>
            <a:ext cx="3601156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Аграрный закон Тиберия, по которому определялась высшая норма владения общественной землёй — именно, 500 югеров на человека (югер = 1/4 десятины), а если у владельца есть сыновья, то на долю каждого ещё по 250 югеров — впрочем, не более 1000 югеров на семью.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49125C-0450-F44D-8FC5-448990D15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45" y="1648178"/>
            <a:ext cx="5286200" cy="3594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2803BC-04EB-EF41-BA12-CA9376492B9D}"/>
              </a:ext>
            </a:extLst>
          </p:cNvPr>
          <p:cNvSpPr txBox="1"/>
          <p:nvPr/>
        </p:nvSpPr>
        <p:spPr>
          <a:xfrm>
            <a:off x="1189656" y="5272507"/>
            <a:ext cx="3883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Скульптура «Братья </a:t>
            </a:r>
            <a:r>
              <a:rPr lang="ru-RU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Гракхи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500944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86A12-9B15-7641-BC95-39823366B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52272"/>
          </a:xfrm>
        </p:spPr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Гай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Гракх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Законодательство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B761552-C40A-4A59-A782-4F7DA2219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61873"/>
            <a:ext cx="8596668" cy="467949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Важнейшие законы Гая </a:t>
            </a:r>
            <a:r>
              <a:rPr lang="ru-RU" dirty="0" err="1"/>
              <a:t>Гракха</a:t>
            </a:r>
            <a:r>
              <a:rPr lang="ru-RU" dirty="0"/>
              <a:t> вели к тому, чтобы соединить против аристократии все остальные классы населения:</a:t>
            </a:r>
          </a:p>
          <a:p>
            <a:r>
              <a:rPr lang="ru-RU" dirty="0"/>
              <a:t>хлебный закон (</a:t>
            </a:r>
            <a:r>
              <a:rPr lang="ru-RU" dirty="0" err="1"/>
              <a:t>lex</a:t>
            </a:r>
            <a:r>
              <a:rPr lang="ru-RU" dirty="0"/>
              <a:t> </a:t>
            </a:r>
            <a:r>
              <a:rPr lang="ru-RU" dirty="0" err="1"/>
              <a:t>frumentaria</a:t>
            </a:r>
            <a:r>
              <a:rPr lang="ru-RU" dirty="0"/>
              <a:t>) о дешёвой продаже хлеба бедным гражданам, жившим в Риме;</a:t>
            </a:r>
          </a:p>
          <a:p>
            <a:r>
              <a:rPr lang="ru-RU" dirty="0"/>
              <a:t>дорожный закон (</a:t>
            </a:r>
            <a:r>
              <a:rPr lang="ru-RU" dirty="0" err="1"/>
              <a:t>lex</a:t>
            </a:r>
            <a:r>
              <a:rPr lang="ru-RU" dirty="0"/>
              <a:t> </a:t>
            </a:r>
            <a:r>
              <a:rPr lang="ru-RU" dirty="0" err="1"/>
              <a:t>viaria</a:t>
            </a:r>
            <a:r>
              <a:rPr lang="ru-RU" dirty="0"/>
              <a:t>) о проведении по Италии новых дорог для облегчения сношений мелких землевладельцев, появившихся благодаря аграрному закону Тиберия </a:t>
            </a:r>
            <a:r>
              <a:rPr lang="ru-RU" dirty="0" err="1"/>
              <a:t>Гракха</a:t>
            </a:r>
            <a:r>
              <a:rPr lang="ru-RU" dirty="0"/>
              <a:t>;</a:t>
            </a:r>
          </a:p>
          <a:p>
            <a:r>
              <a:rPr lang="ru-RU" dirty="0"/>
              <a:t>судебный закон (</a:t>
            </a:r>
            <a:r>
              <a:rPr lang="ru-RU" dirty="0" err="1"/>
              <a:t>lex</a:t>
            </a:r>
            <a:r>
              <a:rPr lang="ru-RU" dirty="0"/>
              <a:t> </a:t>
            </a:r>
            <a:r>
              <a:rPr lang="ru-RU" dirty="0" err="1"/>
              <a:t>judiciaria</a:t>
            </a:r>
            <a:r>
              <a:rPr lang="ru-RU" dirty="0"/>
              <a:t>), по которому в списки судей, в которые прежде заносились только сенаторы, включены были также и всадники в равном с сенаторами числе. В связи с этим законом стоит закон товарища </a:t>
            </a:r>
            <a:r>
              <a:rPr lang="ru-RU" dirty="0" err="1"/>
              <a:t>Гракха</a:t>
            </a:r>
            <a:r>
              <a:rPr lang="ru-RU" dirty="0"/>
              <a:t> по трибунату </a:t>
            </a:r>
            <a:r>
              <a:rPr lang="ru-RU" dirty="0" err="1"/>
              <a:t>Ацилия</a:t>
            </a:r>
            <a:r>
              <a:rPr lang="ru-RU" dirty="0"/>
              <a:t> </a:t>
            </a:r>
            <a:r>
              <a:rPr lang="ru-RU" dirty="0" err="1"/>
              <a:t>Глабриона</a:t>
            </a:r>
            <a:r>
              <a:rPr lang="ru-RU" dirty="0"/>
              <a:t> (</a:t>
            </a:r>
            <a:r>
              <a:rPr lang="ru-RU" dirty="0" err="1"/>
              <a:t>lex</a:t>
            </a:r>
            <a:r>
              <a:rPr lang="ru-RU" dirty="0"/>
              <a:t> </a:t>
            </a:r>
            <a:r>
              <a:rPr lang="ru-RU" dirty="0" err="1"/>
              <a:t>repetundarium</a:t>
            </a:r>
            <a:r>
              <a:rPr lang="ru-RU" dirty="0"/>
              <a:t>), по которому в делах о злоупотреблениях провинциальных правителей и вымогательстве судьями могли быть только всадники, а не сенаторы;</a:t>
            </a:r>
          </a:p>
          <a:p>
            <a:r>
              <a:rPr lang="ru-RU" dirty="0"/>
              <a:t>военным законом (</a:t>
            </a:r>
            <a:r>
              <a:rPr lang="ru-RU" dirty="0" err="1"/>
              <a:t>lex</a:t>
            </a:r>
            <a:r>
              <a:rPr lang="ru-RU" dirty="0"/>
              <a:t> </a:t>
            </a:r>
            <a:r>
              <a:rPr lang="ru-RU" dirty="0" err="1"/>
              <a:t>militaris</a:t>
            </a:r>
            <a:r>
              <a:rPr lang="ru-RU" dirty="0"/>
              <a:t>) беднякам облегчались трудности военной службы: стоимость военного обмундирования не вычиталась из солдатского жалованья;</a:t>
            </a:r>
          </a:p>
          <a:p>
            <a:r>
              <a:rPr lang="ru-RU" dirty="0"/>
              <a:t>было предложено основание новых земледельческих колоний на юге Италии(</a:t>
            </a:r>
            <a:r>
              <a:rPr lang="ru-RU" dirty="0" err="1"/>
              <a:t>lex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coloniis</a:t>
            </a:r>
            <a:r>
              <a:rPr lang="ru-RU" dirty="0"/>
              <a:t> </a:t>
            </a:r>
            <a:r>
              <a:rPr lang="ru-RU" dirty="0" err="1"/>
              <a:t>deducendis</a:t>
            </a:r>
            <a:r>
              <a:rPr lang="ru-RU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01054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9D744-2D4A-4709-9305-AA3D6CB45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Linux Libertine"/>
              </a:rPr>
              <a:t>Союзническая война (91—88 до н. э.)</a:t>
            </a:r>
            <a:br>
              <a:rPr lang="ru-RU" dirty="0">
                <a:solidFill>
                  <a:srgbClr val="000000"/>
                </a:solidFill>
                <a:latin typeface="Linux Libertine"/>
              </a:rPr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6B65215-69C2-4791-A4F6-9D80C0023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612748"/>
            <a:ext cx="4138224" cy="486931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13660F8-70F6-4181-9383-BBDA40A12780}"/>
              </a:ext>
            </a:extLst>
          </p:cNvPr>
          <p:cNvSpPr/>
          <p:nvPr/>
        </p:nvSpPr>
        <p:spPr>
          <a:xfrm>
            <a:off x="4987836" y="1394021"/>
            <a:ext cx="49441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Причина : – сложная система гражданств. Италики хотят римского гражданства и противоречие между полноправными и неполноправными гражданами</a:t>
            </a:r>
          </a:p>
          <a:p>
            <a:r>
              <a:rPr lang="ru-RU" dirty="0"/>
              <a:t>Решение.</a:t>
            </a:r>
          </a:p>
          <a:p>
            <a:r>
              <a:rPr lang="ru-RU" dirty="0"/>
              <a:t>Ливий Друз и его предложения: предоставление земли в Сицилии и подальше + расширение сената за счёт всадников до 300 чел., передача дел о наместниках в руки объединённой </a:t>
            </a:r>
            <a:r>
              <a:rPr lang="ru-RU" dirty="0" err="1"/>
              <a:t>сенатско</a:t>
            </a:r>
            <a:r>
              <a:rPr lang="ru-RU" dirty="0"/>
              <a:t>-всаднической комиссии, идея о предоставлении всеобщего гражданства лат и итал. </a:t>
            </a:r>
          </a:p>
          <a:p>
            <a:r>
              <a:rPr lang="ru-RU" dirty="0"/>
              <a:t>Но Друза убивают, но ситуация настолько накалена, что это уже вызывает восстание италиков, не обладавших ни полит. правами, ни правами на землю – конец 91.</a:t>
            </a:r>
          </a:p>
        </p:txBody>
      </p:sp>
    </p:spTree>
    <p:extLst>
      <p:ext uri="{BB962C8B-B14F-4D97-AF65-F5344CB8AC3E}">
        <p14:creationId xmlns:p14="http://schemas.microsoft.com/office/powerpoint/2010/main" val="4199953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182DBF-F15F-9A4C-9DFF-569AF825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364" y="358541"/>
            <a:ext cx="8596668" cy="6816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accent5"/>
                </a:solidFill>
              </a:rPr>
              <a:t>Завоевания Римской республики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A7D8C3B-A477-4F7F-A62A-8B9E887B0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0783" y="1166628"/>
            <a:ext cx="7272855" cy="517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13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5714EB-BFE0-4546-ABA7-8072D8D0C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события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B27B0B-9932-4D5C-8DB5-29189DB53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94612"/>
            <a:ext cx="8304106" cy="47808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/>
              <a:t>264–241 гг. до н. э. – первая война Рима с Карфагеном (Первая Пуническая война) за господство в Средиземноморье. Завершилась победой Рима и утверждением римского господства в Сицилии.</a:t>
            </a:r>
          </a:p>
          <a:p>
            <a:pPr marL="0" indent="0">
              <a:buNone/>
            </a:pPr>
            <a:r>
              <a:rPr lang="ru-RU" sz="1400" dirty="0"/>
              <a:t>218–201 гг. до н. э. – вторая война Рима </a:t>
            </a:r>
            <a:r>
              <a:rPr lang="ru-RU" sz="1400" dirty="0" err="1"/>
              <a:t>сКарфагеном</a:t>
            </a:r>
            <a:r>
              <a:rPr lang="ru-RU" sz="1400" dirty="0"/>
              <a:t> Вторая Пуническая война). Установление римского господства во всем Средиземноморье.</a:t>
            </a:r>
          </a:p>
          <a:p>
            <a:pPr marL="0" indent="0">
              <a:buNone/>
            </a:pPr>
            <a:r>
              <a:rPr lang="ru-RU" sz="1400" dirty="0"/>
              <a:t>168 г. до н. э. – битва при </a:t>
            </a:r>
            <a:r>
              <a:rPr lang="ru-RU" sz="1400" dirty="0" err="1"/>
              <a:t>Пидне</a:t>
            </a:r>
            <a:r>
              <a:rPr lang="ru-RU" sz="1400" dirty="0"/>
              <a:t> между римским и македонским войсками. Уничтожение Македонского царства.</a:t>
            </a:r>
          </a:p>
          <a:p>
            <a:pPr marL="0" indent="0">
              <a:buNone/>
            </a:pPr>
            <a:r>
              <a:rPr lang="ru-RU" sz="1400" dirty="0"/>
              <a:t>146 г. до н. э. – разрушение римлянами Коринфа и подчинение Греции.</a:t>
            </a:r>
          </a:p>
          <a:p>
            <a:pPr marL="0" indent="0">
              <a:buNone/>
            </a:pPr>
            <a:r>
              <a:rPr lang="ru-RU" sz="1400" dirty="0"/>
              <a:t>146 г. до н. э. – разрушение Римом Карфагена в ходе Третьей Пунической войны (149–146 гг. до н. э.).</a:t>
            </a:r>
          </a:p>
          <a:p>
            <a:pPr marL="0" indent="0">
              <a:buNone/>
            </a:pPr>
            <a:r>
              <a:rPr lang="ru-RU" sz="1400" dirty="0"/>
              <a:t>133 г. до н. э. – земельный закон Тиберия </a:t>
            </a:r>
            <a:r>
              <a:rPr lang="ru-RU" sz="1400" dirty="0" err="1"/>
              <a:t>Гракха</a:t>
            </a:r>
            <a:r>
              <a:rPr lang="ru-RU" sz="1400" dirty="0"/>
              <a:t> в Риме ограничение пользования государственной землей, изъятие излишков за особое вознаграждение и передача бедным гражданам небольшими участками без права продажи). Цель реформы: приостановить разорение римского крестьянства социальной и военной основы римского государства).</a:t>
            </a:r>
          </a:p>
          <a:p>
            <a:pPr marL="0" indent="0">
              <a:buNone/>
            </a:pPr>
            <a:r>
              <a:rPr lang="ru-RU" sz="1400" dirty="0"/>
              <a:t>123–122 гг. до н. э. – трибунат Гая </a:t>
            </a:r>
            <a:r>
              <a:rPr lang="ru-RU" sz="1400" dirty="0" err="1"/>
              <a:t>Гракха</a:t>
            </a:r>
            <a:r>
              <a:rPr lang="ru-RU" sz="1400" dirty="0"/>
              <a:t>. Восстановление аграрного законодательства Тиберия </a:t>
            </a:r>
            <a:r>
              <a:rPr lang="ru-RU" sz="1400" dirty="0" err="1"/>
              <a:t>Гракха</a:t>
            </a:r>
            <a:r>
              <a:rPr lang="ru-RU" sz="1400" dirty="0"/>
              <a:t>, возобновление деятельности аграрной комиссии; проведение демократических реформ. Гай </a:t>
            </a:r>
            <a:r>
              <a:rPr lang="ru-RU" sz="1400" dirty="0" err="1"/>
              <a:t>Гракх</a:t>
            </a:r>
            <a:r>
              <a:rPr lang="ru-RU" sz="1400" dirty="0"/>
              <a:t> предложил закон о предоставлении италийским союзникам прав римского гражданства.</a:t>
            </a:r>
          </a:p>
        </p:txBody>
      </p:sp>
    </p:spTree>
    <p:extLst>
      <p:ext uri="{BB962C8B-B14F-4D97-AF65-F5344CB8AC3E}">
        <p14:creationId xmlns:p14="http://schemas.microsoft.com/office/powerpoint/2010/main" val="1378019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542D0A-1801-5943-9E17-D2BC9772B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12" y="366171"/>
            <a:ext cx="8596668" cy="78298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Пунические войны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6977EB-BCAB-42E0-90FE-69101BB9E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513" y="1242657"/>
            <a:ext cx="8596668" cy="3880773"/>
          </a:xfrm>
        </p:spPr>
        <p:txBody>
          <a:bodyPr>
            <a:normAutofit fontScale="92500"/>
          </a:bodyPr>
          <a:lstStyle/>
          <a:p>
            <a:r>
              <a:rPr lang="ru-RU" sz="2400" dirty="0"/>
              <a:t>До 264 г. до н. э. Рим и Карфаген находились в мирных отношениях. Торговля и мореплавание регулировались особыми договорами, которых, по сведениям </a:t>
            </a:r>
            <a:r>
              <a:rPr lang="ru-RU" sz="2400" dirty="0" err="1"/>
              <a:t>Полибия</a:t>
            </a:r>
            <a:r>
              <a:rPr lang="ru-RU" sz="2400" dirty="0"/>
              <a:t>, было три. Третий договор от 280 г. до н. э. касался не только торговых отношений Рима и Карфагена, но и политических. </a:t>
            </a:r>
          </a:p>
          <a:p>
            <a:r>
              <a:rPr lang="ru-RU" sz="2400" dirty="0"/>
              <a:t>Рим и Карфаген вступили в эпоху вражды, выразившуюся в трех Пунических войнах (264–241 гг. до н.э., 218–201 гг. до н.э. 149–146 гг. до н.э.). В результате Карфаген потерял все свои владения. В 146 г. до н.э. римляне разрушили город и всех его жителей обратили в рабство.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714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237B32-576C-1341-A37F-E8A5420EE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60" y="102704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Первая пуническая война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264-241 Г.Г. ДО Н.Э.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56ABDD-5939-5D48-BC2D-E10A94612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6462" y="1515502"/>
            <a:ext cx="3826566" cy="4476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ЦЕЛИ ВОЙНЫ: БОРЬБА ЗА О-В СИЦИЛИЯ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ИТОГИ: Заключен мирный договор между Римом и Карфагеном в 241 г. до н.э.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Карфагеняне уплатили Риму контрибуцию; о-в Сицилия перешел к Риму и стал первой Римской провинцией; позже римляне захватили о-ва Корсику и Сардинию;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254B9D-2BD4-8E42-9215-301E49082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74" y="1690601"/>
            <a:ext cx="5025069" cy="398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27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3DBE7-E8D8-D34A-95EC-6030DBA2B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85" y="192157"/>
            <a:ext cx="9367736" cy="84151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Вторая пуническая война (218-201 Г.Г. ДО Н.Э.)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A17671-0221-EE46-BFC8-268119944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232" y="944217"/>
            <a:ext cx="3992359" cy="49695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900" dirty="0">
                <a:solidFill>
                  <a:schemeClr val="tx1"/>
                </a:solidFill>
              </a:rPr>
              <a:t>ВОЕННЫЕ ПЛАНЫ КАРФАГЕН</a:t>
            </a:r>
            <a:r>
              <a:rPr lang="en-US" sz="1900" dirty="0">
                <a:solidFill>
                  <a:schemeClr val="tx1"/>
                </a:solidFill>
              </a:rPr>
              <a:t>:</a:t>
            </a:r>
            <a:r>
              <a:rPr lang="ru-RU" sz="1900" dirty="0">
                <a:solidFill>
                  <a:schemeClr val="tx1"/>
                </a:solidFill>
              </a:rPr>
              <a:t> 1.Перейти с большей армией Пиренеи, Альпы и вторгнуться в Италию. </a:t>
            </a:r>
          </a:p>
          <a:p>
            <a:pPr marL="0" indent="0">
              <a:buNone/>
            </a:pPr>
            <a:r>
              <a:rPr lang="ru-RU" sz="1900" dirty="0">
                <a:solidFill>
                  <a:schemeClr val="tx1"/>
                </a:solidFill>
              </a:rPr>
              <a:t>2. Разбить полевую армию и покорить Рим. </a:t>
            </a:r>
          </a:p>
          <a:p>
            <a:pPr marL="0" indent="0">
              <a:buNone/>
            </a:pPr>
            <a:r>
              <a:rPr lang="ru-RU" sz="1900" dirty="0">
                <a:solidFill>
                  <a:schemeClr val="tx1"/>
                </a:solidFill>
              </a:rPr>
              <a:t>3. Расчет на помощь завоеванных Римом народов.</a:t>
            </a:r>
          </a:p>
          <a:p>
            <a:pPr marL="0" indent="0">
              <a:buNone/>
            </a:pPr>
            <a:r>
              <a:rPr lang="ru-RU" sz="1900" dirty="0">
                <a:solidFill>
                  <a:schemeClr val="tx1"/>
                </a:solidFill>
              </a:rPr>
              <a:t>РИМ</a:t>
            </a:r>
            <a:r>
              <a:rPr lang="en-US" sz="1900" dirty="0">
                <a:solidFill>
                  <a:schemeClr val="tx1"/>
                </a:solidFill>
              </a:rPr>
              <a:t>:</a:t>
            </a:r>
            <a:r>
              <a:rPr lang="ru-RU" sz="1900" dirty="0">
                <a:solidFill>
                  <a:schemeClr val="tx1"/>
                </a:solidFill>
              </a:rPr>
              <a:t> Нанесение двойного удара: Ганнибалу в Италии; Карфагену в Африке.</a:t>
            </a:r>
          </a:p>
          <a:p>
            <a:pPr marL="0" indent="0">
              <a:buNone/>
            </a:pPr>
            <a:r>
              <a:rPr lang="ru-RU" sz="1900" dirty="0">
                <a:solidFill>
                  <a:schemeClr val="tx1"/>
                </a:solidFill>
              </a:rPr>
              <a:t>ПОВОД: Захват Карфагеном г. </a:t>
            </a:r>
            <a:r>
              <a:rPr lang="ru-RU" sz="1900" dirty="0" err="1">
                <a:solidFill>
                  <a:schemeClr val="tx1"/>
                </a:solidFill>
              </a:rPr>
              <a:t>Сагунта</a:t>
            </a:r>
            <a:r>
              <a:rPr lang="ru-RU" sz="1900" dirty="0">
                <a:solidFill>
                  <a:schemeClr val="tx1"/>
                </a:solidFill>
              </a:rPr>
              <a:t> в Испании (союзника Рима)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9F4921-80BA-084C-BAE5-70CDF8FCA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5" y="1142550"/>
            <a:ext cx="6097197" cy="457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86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BB786-959D-0443-A762-F493A95DF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01487"/>
            <a:ext cx="8596668" cy="84151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Битва при Каннах 216 Г. ДО Н.Э.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878672-816F-4FC0-854D-587D745C2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177" y="909537"/>
            <a:ext cx="7766982" cy="538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83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8532C8-1BAC-C348-8E7C-245B0BB74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8044"/>
            <a:ext cx="8596668" cy="1016000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chemeClr val="tx1"/>
                </a:solidFill>
              </a:rPr>
              <a:t>Сципион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Африканский</a:t>
            </a:r>
            <a:r>
              <a:rPr lang="ru-RU" dirty="0">
                <a:solidFill>
                  <a:schemeClr val="tx1"/>
                </a:solidFill>
              </a:rPr>
              <a:t> 236-184 г. г до н. э.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CAD88D-BB3C-BC40-9EE2-19A7108DC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711" y="1560976"/>
            <a:ext cx="5221291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</a:rPr>
              <a:t>Самый талантливый римский полководец Пунических войн. Принимал участие в битве при Каннах, ему удалось спастись бегством, после чего он сплотил всех уцелевших. Вторгнулся в Африку в 204 г. до н.э., чем ускорил возвращение Ганнибала. В битве при Заме в 202 г. до н.э. нанес Ганнибалу поражение. За заслуги получил прозвище «Африканский».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4809CD-49BE-B64F-83AA-DF42D36E5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560976"/>
            <a:ext cx="2923822" cy="448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41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CAE11-01B7-6A4D-A8EE-FA94CF45E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711" y="248356"/>
            <a:ext cx="8607957" cy="8353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Битва при Заме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 до н. э.</a:t>
            </a:r>
            <a:b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DFB389-0FF0-4E44-8C3F-5F7175D26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857" y="1189769"/>
            <a:ext cx="5466105" cy="4413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СООТНОШЕНИЕ СИЛ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РИМ 3О тыс. - пехота 6–8 тыс. - конница КАРФАГЕН 35 тыс. - пехота 2 - 3 тыс. - конница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Весной 202 г до н. э. произошло сражение южнее Карфагена. Ганнибал имел молодую и необученную армию, </a:t>
            </a:r>
            <a:r>
              <a:rPr lang="ru-RU" sz="2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Сципион</a:t>
            </a:r>
            <a:r>
              <a:rPr lang="ru-RU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закаленных в боях ветеранов. Ганнибал был разбит в первый и последний раз в жизни и спасся бегством.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6C3B4D-8A58-4B7D-B29F-CC35039D3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17" y="931123"/>
            <a:ext cx="4853441" cy="513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31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857CFC-D21E-9840-BCE2-48A638901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954" y="349956"/>
            <a:ext cx="9640711" cy="13208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Итоги </a:t>
            </a: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II-</a:t>
            </a:r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ой Пунической войны 201 г. до н.э.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EBF9DE-61B9-0C49-9F49-D4EA434BD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70756"/>
            <a:ext cx="8596668" cy="388077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Заключение мирного договора между Римом и Карфагеном УСЛОВИЯ: </a:t>
            </a:r>
          </a:p>
          <a:p>
            <a:r>
              <a:rPr lang="ru-RU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Карфаген лишался всех своих владений вне Африки. </a:t>
            </a:r>
          </a:p>
          <a:p>
            <a:r>
              <a:rPr lang="ru-RU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</a:t>
            </a:r>
            <a:r>
              <a:rPr lang="ru-RU" sz="2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Нумидия</a:t>
            </a:r>
            <a:r>
              <a:rPr lang="ru-RU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независима от Карфагена. </a:t>
            </a:r>
          </a:p>
          <a:p>
            <a:r>
              <a:rPr lang="ru-RU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Карфаген выдает римлянам весь свой флот. </a:t>
            </a:r>
          </a:p>
          <a:p>
            <a:r>
              <a:rPr lang="ru-RU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 Карфаген в течение 50 лет выплачивает римлянам 10 тыс. таланов (24 млн. рублей золотом).</a:t>
            </a:r>
          </a:p>
        </p:txBody>
      </p:sp>
    </p:spTree>
    <p:extLst>
      <p:ext uri="{BB962C8B-B14F-4D97-AF65-F5344CB8AC3E}">
        <p14:creationId xmlns:p14="http://schemas.microsoft.com/office/powerpoint/2010/main" val="267122158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225</TotalTime>
  <Words>1423</Words>
  <Application>Microsoft Office PowerPoint</Application>
  <PresentationFormat>Широкоэкранный</PresentationFormat>
  <Paragraphs>87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Linux Libertine</vt:lpstr>
      <vt:lpstr>Roboto</vt:lpstr>
      <vt:lpstr>Trebuchet MS</vt:lpstr>
      <vt:lpstr>Wingdings</vt:lpstr>
      <vt:lpstr>Wingdings 3</vt:lpstr>
      <vt:lpstr>Аспект</vt:lpstr>
      <vt:lpstr>Создание Римской средиземноморской державы (III—I вв. до н. э.)</vt:lpstr>
      <vt:lpstr>Завоевания Римской республики</vt:lpstr>
      <vt:lpstr>Пунические войны  </vt:lpstr>
      <vt:lpstr>Первая пуническая война  264-241 Г.Г. ДО Н.Э. </vt:lpstr>
      <vt:lpstr>Вторая пуническая война (218-201 Г.Г. ДО Н.Э.) </vt:lpstr>
      <vt:lpstr>Битва при Каннах 216 Г. ДО Н.Э. </vt:lpstr>
      <vt:lpstr>Сципион Африканский 236-184 г. г до н. э. </vt:lpstr>
      <vt:lpstr>Битва при Заме  202 до н. э. </vt:lpstr>
      <vt:lpstr>Итоги II-ой Пунической войны 201 г. до н.э.</vt:lpstr>
      <vt:lpstr>III-ая Пуническая война 149-146 г. г. до н. э. В 149 г. н. э. </vt:lpstr>
      <vt:lpstr>Социально-политическая борьба в римском обществе в период между 1-й и 2-й Пуническими войнами</vt:lpstr>
      <vt:lpstr>Вторая Македонская война(200 до н. э. — 197 до н. э.) </vt:lpstr>
      <vt:lpstr> Итоги</vt:lpstr>
      <vt:lpstr>Политическая борьба между Сципионом и Марком Катоном</vt:lpstr>
      <vt:lpstr>Третья Македонская война 171—168 до н. э.</vt:lpstr>
      <vt:lpstr>Битва при Пидне 168 год до н. э.  </vt:lpstr>
      <vt:lpstr>Политическая деятельность Тиберия Гракха. Демократическое движение Гая Гракха</vt:lpstr>
      <vt:lpstr>Гай Гракх Законодательство</vt:lpstr>
      <vt:lpstr>Союзническая война (91—88 до н. э.) </vt:lpstr>
      <vt:lpstr>Основные события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 Дубяго</dc:creator>
  <cp:lastModifiedBy>111</cp:lastModifiedBy>
  <cp:revision>19</cp:revision>
  <dcterms:created xsi:type="dcterms:W3CDTF">2018-03-10T13:30:08Z</dcterms:created>
  <dcterms:modified xsi:type="dcterms:W3CDTF">2018-03-22T17:18:36Z</dcterms:modified>
</cp:coreProperties>
</file>