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07.06.2018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07.06.2018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07.06.2018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07.06.2018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07.06.2018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07.06.2018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07.06.2018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07.06.2018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07.06.2018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07.06.2018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07.06.2018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
              <a:schemeClr val="accent1">
                <a:tint val="66000"/>
                <a:satMod val="160000"/>
              </a:schemeClr>
            </a:gs>
            <a:gs pos="16000">
              <a:schemeClr val="accent1">
                <a:tint val="44500"/>
                <a:satMod val="160000"/>
              </a:schemeClr>
            </a:gs>
            <a:gs pos="100000">
              <a:schemeClr val="accent1">
                <a:tint val="23500"/>
                <a:satMod val="160000"/>
              </a:schemeClr>
            </a:gs>
          </a:gsLst>
          <a:lin ang="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07.06.2018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203848" y="110833"/>
            <a:ext cx="3836563" cy="523220"/>
          </a:xfrm>
          <a:prstGeom prst="rect">
            <a:avLst/>
          </a:prstGeom>
          <a:noFill/>
        </p:spPr>
        <p:txBody>
          <a:bodyPr wrap="none" rtlCol="0">
            <a:spAutoFit/>
          </a:bodyPr>
          <a:lstStyle/>
          <a:p>
            <a:r>
              <a:rPr lang="ru-RU" sz="2800" b="1" dirty="0" smtClean="0"/>
              <a:t>История Кореи 20 века </a:t>
            </a:r>
            <a:endParaRPr lang="ru-RU" sz="2800" b="1" dirty="0"/>
          </a:p>
        </p:txBody>
      </p:sp>
      <p:sp>
        <p:nvSpPr>
          <p:cNvPr id="8" name="TextBox 7"/>
          <p:cNvSpPr txBox="1"/>
          <p:nvPr/>
        </p:nvSpPr>
        <p:spPr>
          <a:xfrm>
            <a:off x="1729190" y="3933056"/>
            <a:ext cx="7307305" cy="2308324"/>
          </a:xfrm>
          <a:prstGeom prst="rect">
            <a:avLst/>
          </a:prstGeom>
          <a:noFill/>
        </p:spPr>
        <p:txBody>
          <a:bodyPr wrap="square" rtlCol="0">
            <a:spAutoFit/>
          </a:bodyPr>
          <a:lstStyle/>
          <a:p>
            <a:r>
              <a:rPr lang="ru-RU" sz="2400" dirty="0"/>
              <a:t>В 20 в. Корея прошла трудный путь. Во многом трагические события на Корейском полуострове были следствием стратегического положения страны, из-за которой соперничали великие державы: Россия, Япония, США, Китай. В 1910 г. Корея стала колонией Японии.</a:t>
            </a:r>
          </a:p>
        </p:txBody>
      </p:sp>
      <p:pic>
        <p:nvPicPr>
          <p:cNvPr id="9" name="Рисунок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5696" y="679630"/>
            <a:ext cx="7308304" cy="3082979"/>
          </a:xfrm>
          <a:prstGeom prst="rect">
            <a:avLst/>
          </a:prstGeom>
        </p:spPr>
      </p:pic>
      <p:sp>
        <p:nvSpPr>
          <p:cNvPr id="10" name="TextBox 9"/>
          <p:cNvSpPr txBox="1"/>
          <p:nvPr/>
        </p:nvSpPr>
        <p:spPr>
          <a:xfrm>
            <a:off x="6564383" y="6453336"/>
            <a:ext cx="2643609" cy="400110"/>
          </a:xfrm>
          <a:prstGeom prst="rect">
            <a:avLst/>
          </a:prstGeom>
          <a:noFill/>
        </p:spPr>
        <p:txBody>
          <a:bodyPr wrap="none" rtlCol="0">
            <a:spAutoFit/>
          </a:bodyPr>
          <a:lstStyle/>
          <a:p>
            <a:r>
              <a:rPr lang="ru-RU" sz="2000" b="1" dirty="0" smtClean="0"/>
              <a:t>Выполнил: Кулак Глеб</a:t>
            </a:r>
            <a:endParaRPr lang="ru-RU" sz="2000" b="1" dirty="0"/>
          </a:p>
        </p:txBody>
      </p:sp>
    </p:spTree>
    <p:extLst>
      <p:ext uri="{BB962C8B-B14F-4D97-AF65-F5344CB8AC3E}">
        <p14:creationId xmlns:p14="http://schemas.microsoft.com/office/powerpoint/2010/main" val="2147766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35696" y="0"/>
            <a:ext cx="7308304" cy="3428999"/>
          </a:xfrm>
        </p:spPr>
      </p:pic>
      <p:sp>
        <p:nvSpPr>
          <p:cNvPr id="5" name="TextBox 4"/>
          <p:cNvSpPr txBox="1"/>
          <p:nvPr/>
        </p:nvSpPr>
        <p:spPr>
          <a:xfrm>
            <a:off x="1916266" y="3501008"/>
            <a:ext cx="7128792" cy="3477875"/>
          </a:xfrm>
          <a:prstGeom prst="rect">
            <a:avLst/>
          </a:prstGeom>
          <a:noFill/>
        </p:spPr>
        <p:txBody>
          <a:bodyPr wrap="square" rtlCol="0">
            <a:spAutoFit/>
          </a:bodyPr>
          <a:lstStyle/>
          <a:p>
            <a:r>
              <a:rPr lang="ru-RU" sz="2000" dirty="0"/>
              <a:t>В 1945г. после разгрома Японии Северная Корея была освобождена Советским Союзом, в Южной - капитуляцию японских войск приняли США. Линия разграничения прошла по 38-й параллели. Во время войны союзники договорились, что первоначально над Кореей будет установлена опека, чтобы подготовить страну к независимости. Однако стратегическое положение Кореи стало бедой. Советско-американское соперничество завершилось расколом страны. в 1948г. на юге полуострова образовалась Корейская республика, на севере Корейская Народная Демократическая Республика. Проблемы воссоединения страны не решена и поныне.</a:t>
            </a:r>
          </a:p>
        </p:txBody>
      </p:sp>
    </p:spTree>
    <p:extLst>
      <p:ext uri="{BB962C8B-B14F-4D97-AF65-F5344CB8AC3E}">
        <p14:creationId xmlns:p14="http://schemas.microsoft.com/office/powerpoint/2010/main" val="3791776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14" name="Объект 1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59633" y="0"/>
            <a:ext cx="7867064" cy="3645024"/>
          </a:xfrm>
        </p:spPr>
      </p:pic>
      <p:sp>
        <p:nvSpPr>
          <p:cNvPr id="15" name="TextBox 14"/>
          <p:cNvSpPr txBox="1"/>
          <p:nvPr/>
        </p:nvSpPr>
        <p:spPr>
          <a:xfrm>
            <a:off x="1259632" y="3645024"/>
            <a:ext cx="7867064" cy="3323987"/>
          </a:xfrm>
          <a:prstGeom prst="rect">
            <a:avLst/>
          </a:prstGeom>
          <a:noFill/>
        </p:spPr>
        <p:txBody>
          <a:bodyPr wrap="square" rtlCol="0">
            <a:spAutoFit/>
          </a:bodyPr>
          <a:lstStyle/>
          <a:p>
            <a:r>
              <a:rPr lang="ru-RU" dirty="0"/>
              <a:t> </a:t>
            </a:r>
            <a:r>
              <a:rPr lang="ru-RU" sz="1600" dirty="0"/>
              <a:t>В 1949г. два корейских государства оказались на гране гражданской войны. На севере утвердился тоталитарный коммунистический режим во главе с Ким Ир Сеном, на юге диктаторский режим во главе с американским ставленником Ли Сын </a:t>
            </a:r>
            <a:r>
              <a:rPr lang="ru-RU" sz="1600" dirty="0" err="1"/>
              <a:t>Маном</a:t>
            </a:r>
            <a:r>
              <a:rPr lang="ru-RU" sz="1600" dirty="0"/>
              <a:t>. Обе страны вооружились и грозили применить силу для решения национальной проблемы- объединения Кореи. Столкновения на границе стали обычным явлением. На юге в ряде районов имели место восстания и действовали партизаны. Поводом для военных действий на юге мог послужить даже небольшой инцидент. Гражданская война началась в 1950г. Вначале успех сопутствовал корейской народной армии. Тогда в войну вступили китайские добровольцы. Они отбросили американские войска к 38-й параллели. В 1953г. примерно на этой линии и закончилась Корейская война. Закончилась безрезультатно, но потери были огромные: Южная Корея потеряла 1,3 млн. убитыми, ранеными, пропавшими </a:t>
            </a:r>
            <a:r>
              <a:rPr lang="ru-RU" sz="1600" dirty="0" err="1"/>
              <a:t>безвести</a:t>
            </a:r>
            <a:r>
              <a:rPr lang="ru-RU" sz="1600" dirty="0"/>
              <a:t>, Северная Корея - 1,5 млн. убитыми и ранеными.</a:t>
            </a:r>
          </a:p>
        </p:txBody>
      </p:sp>
    </p:spTree>
    <p:extLst>
      <p:ext uri="{BB962C8B-B14F-4D97-AF65-F5344CB8AC3E}">
        <p14:creationId xmlns:p14="http://schemas.microsoft.com/office/powerpoint/2010/main" val="3141431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47664" y="16024"/>
            <a:ext cx="3456384" cy="2664296"/>
          </a:xfrm>
        </p:spPr>
      </p:pic>
      <p:sp>
        <p:nvSpPr>
          <p:cNvPr id="5" name="TextBox 4"/>
          <p:cNvSpPr txBox="1"/>
          <p:nvPr/>
        </p:nvSpPr>
        <p:spPr>
          <a:xfrm>
            <a:off x="2360191" y="2740278"/>
            <a:ext cx="1351652" cy="369332"/>
          </a:xfrm>
          <a:prstGeom prst="rect">
            <a:avLst/>
          </a:prstGeom>
          <a:noFill/>
        </p:spPr>
        <p:txBody>
          <a:bodyPr wrap="none" rtlCol="0">
            <a:spAutoFit/>
          </a:bodyPr>
          <a:lstStyle/>
          <a:p>
            <a:r>
              <a:rPr lang="ru-RU" b="1" dirty="0"/>
              <a:t>Ким Ир Сен</a:t>
            </a:r>
            <a:endParaRPr lang="ru-RU" dirty="0"/>
          </a:p>
        </p:txBody>
      </p:sp>
      <p:pic>
        <p:nvPicPr>
          <p:cNvPr id="7" name="Рисунок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0032" y="-7177"/>
            <a:ext cx="4283968" cy="2724150"/>
          </a:xfrm>
          <a:prstGeom prst="rect">
            <a:avLst/>
          </a:prstGeom>
        </p:spPr>
      </p:pic>
      <p:sp>
        <p:nvSpPr>
          <p:cNvPr id="10" name="TextBox 9"/>
          <p:cNvSpPr txBox="1"/>
          <p:nvPr/>
        </p:nvSpPr>
        <p:spPr>
          <a:xfrm>
            <a:off x="6012160" y="2740278"/>
            <a:ext cx="1420582" cy="369332"/>
          </a:xfrm>
          <a:prstGeom prst="rect">
            <a:avLst/>
          </a:prstGeom>
          <a:noFill/>
        </p:spPr>
        <p:txBody>
          <a:bodyPr wrap="none" rtlCol="0">
            <a:spAutoFit/>
          </a:bodyPr>
          <a:lstStyle/>
          <a:p>
            <a:r>
              <a:rPr lang="ru-RU" b="1" dirty="0"/>
              <a:t>Ли Сын </a:t>
            </a:r>
            <a:r>
              <a:rPr lang="ru-RU" b="1" dirty="0" err="1"/>
              <a:t>Ман</a:t>
            </a:r>
            <a:endParaRPr lang="ru-RU" b="1" dirty="0"/>
          </a:p>
        </p:txBody>
      </p:sp>
      <p:sp>
        <p:nvSpPr>
          <p:cNvPr id="11" name="TextBox 10"/>
          <p:cNvSpPr txBox="1"/>
          <p:nvPr/>
        </p:nvSpPr>
        <p:spPr>
          <a:xfrm>
            <a:off x="1835696" y="3212976"/>
            <a:ext cx="7128792" cy="3693319"/>
          </a:xfrm>
          <a:prstGeom prst="rect">
            <a:avLst/>
          </a:prstGeom>
          <a:noFill/>
        </p:spPr>
        <p:txBody>
          <a:bodyPr wrap="square" rtlCol="0">
            <a:spAutoFit/>
          </a:bodyPr>
          <a:lstStyle/>
          <a:p>
            <a:r>
              <a:rPr lang="ru-RU" dirty="0"/>
              <a:t>Корея не знала традиций парламентской демократии. В обеих ее частях фактически утвердились диктаторские режимы. И как могло быть иначе после пятисотлетнего правления одной королевской династии и сорока лет японской колониальной администрации! В обеих частях страны после окончания войны началась модернизация. На севере страны - с помощью СССР строительство социализма сталинского типа. На юге к управлению пришла воспитанная Японией элита и полуфеодальные землевладельцы, совершенно не заинтересованные в модернизации. Ли Сын </a:t>
            </a:r>
            <a:r>
              <a:rPr lang="ru-RU" dirty="0" err="1"/>
              <a:t>Ман</a:t>
            </a:r>
            <a:r>
              <a:rPr lang="ru-RU" dirty="0"/>
              <a:t> и его окружение, получив власть, употребили ее не для развития экономики, а для утверждения своих властных позиций и привилегий.</a:t>
            </a:r>
          </a:p>
          <a:p>
            <a:r>
              <a:rPr lang="ru-RU" dirty="0"/>
              <a:t/>
            </a:r>
            <a:br>
              <a:rPr lang="ru-RU" dirty="0"/>
            </a:br>
            <a:endParaRPr lang="ru-RU" dirty="0"/>
          </a:p>
        </p:txBody>
      </p:sp>
    </p:spTree>
    <p:extLst>
      <p:ext uri="{BB962C8B-B14F-4D97-AF65-F5344CB8AC3E}">
        <p14:creationId xmlns:p14="http://schemas.microsoft.com/office/powerpoint/2010/main" val="600400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47664" y="655302"/>
            <a:ext cx="7384473" cy="2767937"/>
          </a:xfrm>
        </p:spPr>
      </p:pic>
      <p:sp>
        <p:nvSpPr>
          <p:cNvPr id="5" name="TextBox 4"/>
          <p:cNvSpPr txBox="1"/>
          <p:nvPr/>
        </p:nvSpPr>
        <p:spPr>
          <a:xfrm>
            <a:off x="2771800" y="193637"/>
            <a:ext cx="4176464" cy="461665"/>
          </a:xfrm>
          <a:prstGeom prst="rect">
            <a:avLst/>
          </a:prstGeom>
          <a:noFill/>
        </p:spPr>
        <p:txBody>
          <a:bodyPr wrap="square" rtlCol="0">
            <a:spAutoFit/>
          </a:bodyPr>
          <a:lstStyle/>
          <a:p>
            <a:r>
              <a:rPr lang="ru-RU" sz="2400" b="1" dirty="0" smtClean="0"/>
              <a:t>Апрельская революция 1960</a:t>
            </a:r>
            <a:endParaRPr lang="ru-RU" sz="2400" b="1" dirty="0"/>
          </a:p>
        </p:txBody>
      </p:sp>
      <p:sp>
        <p:nvSpPr>
          <p:cNvPr id="6" name="TextBox 5"/>
          <p:cNvSpPr txBox="1"/>
          <p:nvPr/>
        </p:nvSpPr>
        <p:spPr>
          <a:xfrm>
            <a:off x="1592142" y="3789040"/>
            <a:ext cx="7272807" cy="2862322"/>
          </a:xfrm>
          <a:prstGeom prst="rect">
            <a:avLst/>
          </a:prstGeom>
          <a:noFill/>
        </p:spPr>
        <p:txBody>
          <a:bodyPr wrap="square" rtlCol="0">
            <a:spAutoFit/>
          </a:bodyPr>
          <a:lstStyle/>
          <a:p>
            <a:r>
              <a:rPr lang="ru-RU" dirty="0"/>
              <a:t>Существенные перемены в Южной Корее начались после свержения правительства Ли Сын </a:t>
            </a:r>
            <a:r>
              <a:rPr lang="ru-RU" dirty="0" err="1"/>
              <a:t>Мана</a:t>
            </a:r>
            <a:r>
              <a:rPr lang="ru-RU" dirty="0"/>
              <a:t> в результате восстаний и политического кризиса в апреле 1960г. К власти пришла военная хунта генерала Пак </a:t>
            </a:r>
            <a:r>
              <a:rPr lang="ru-RU" dirty="0" err="1"/>
              <a:t>Чон</a:t>
            </a:r>
            <a:r>
              <a:rPr lang="ru-RU" dirty="0"/>
              <a:t> Хи (1962-1980), затем диктаторский режим </a:t>
            </a:r>
            <a:r>
              <a:rPr lang="ru-RU" dirty="0" err="1"/>
              <a:t>Чон</a:t>
            </a:r>
            <a:r>
              <a:rPr lang="ru-RU" dirty="0"/>
              <a:t> </a:t>
            </a:r>
            <a:r>
              <a:rPr lang="ru-RU" dirty="0" err="1"/>
              <a:t>Ду</a:t>
            </a:r>
            <a:r>
              <a:rPr lang="ru-RU" dirty="0"/>
              <a:t> </a:t>
            </a:r>
            <a:r>
              <a:rPr lang="ru-RU" dirty="0" err="1"/>
              <a:t>Хвана</a:t>
            </a:r>
            <a:r>
              <a:rPr lang="ru-RU" dirty="0"/>
              <a:t>(1981-1988), потом </a:t>
            </a:r>
            <a:r>
              <a:rPr lang="ru-RU" dirty="0" err="1"/>
              <a:t>Ро</a:t>
            </a:r>
            <a:r>
              <a:rPr lang="ru-RU" dirty="0"/>
              <a:t> Дэ У (1988-1994). Каждый переделывал конституцию под свои амбиции и расширял свои полномочия до откровенно диктаторских. Вот в таких условиях авторитарных или диктаторских режимов в  Южной Корее начала осуществляться модернизация экономики, поднявшая аграрную Южную Корею до уровня городского индустриального общества.</a:t>
            </a:r>
          </a:p>
        </p:txBody>
      </p:sp>
    </p:spTree>
    <p:extLst>
      <p:ext uri="{BB962C8B-B14F-4D97-AF65-F5344CB8AC3E}">
        <p14:creationId xmlns:p14="http://schemas.microsoft.com/office/powerpoint/2010/main" val="536219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53379" y="12760"/>
            <a:ext cx="8590621" cy="461665"/>
          </a:xfrm>
          <a:prstGeom prst="rect">
            <a:avLst/>
          </a:prstGeom>
          <a:noFill/>
        </p:spPr>
        <p:txBody>
          <a:bodyPr wrap="none" rtlCol="0">
            <a:spAutoFit/>
          </a:bodyPr>
          <a:lstStyle/>
          <a:p>
            <a:r>
              <a:rPr lang="ru-RU" sz="2400" b="1" dirty="0" smtClean="0"/>
              <a:t>договор </a:t>
            </a:r>
            <a:r>
              <a:rPr lang="ru-RU" sz="2400" b="1" dirty="0"/>
              <a:t>о нормализации отношений Южной Кореи с Японией</a:t>
            </a:r>
          </a:p>
        </p:txBody>
      </p:sp>
      <p:sp>
        <p:nvSpPr>
          <p:cNvPr id="5" name="TextBox 4"/>
          <p:cNvSpPr txBox="1"/>
          <p:nvPr/>
        </p:nvSpPr>
        <p:spPr>
          <a:xfrm>
            <a:off x="1472386" y="3429000"/>
            <a:ext cx="7380312" cy="3046988"/>
          </a:xfrm>
          <a:prstGeom prst="rect">
            <a:avLst/>
          </a:prstGeom>
          <a:noFill/>
        </p:spPr>
        <p:txBody>
          <a:bodyPr wrap="square" rtlCol="0">
            <a:spAutoFit/>
          </a:bodyPr>
          <a:lstStyle/>
          <a:p>
            <a:r>
              <a:rPr lang="ru-RU" sz="1600" dirty="0"/>
              <a:t>В 1965г. был подписан Договор о нормализации отношений Южной Кореи с Японией, и это открыло дорогу для японской активности в Корейской республике. До 1965г. в торговле Южной Кореи доминировали США. Уже на следующий год Соединенные Штаты опередила Япония. В 1971г. Япония имела инвестиций в Корее больше, чем любая другая страна, —54%  (США-26%). Но большая помощь шла из США: с 1964 по 1976г. США поставили Южной Корее в виде экономической и военной помощи 12,6 млрд. долларов. В период с 1953 по 1962г. американская помощь покрывала 70% южнокорейского импорта и 80% капиталовложений. В последующие годы ведущую роль в финансировании заняла Япония. После заключения договора с Японией Южная Корея получила в виде займов и кредитов 1 млрд. долларов от Японии. Вместе с капиталами в Южную Корею хлынула новая техника и технология.</a:t>
            </a:r>
          </a:p>
        </p:txBody>
      </p:sp>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4186" y="474425"/>
            <a:ext cx="6676687" cy="2808312"/>
          </a:xfrm>
          <a:prstGeom prst="rect">
            <a:avLst/>
          </a:prstGeom>
        </p:spPr>
      </p:pic>
    </p:spTree>
    <p:extLst>
      <p:ext uri="{BB962C8B-B14F-4D97-AF65-F5344CB8AC3E}">
        <p14:creationId xmlns:p14="http://schemas.microsoft.com/office/powerpoint/2010/main" val="1671021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907704" y="548680"/>
            <a:ext cx="5904656" cy="2592288"/>
          </a:xfrm>
        </p:spPr>
      </p:pic>
      <p:sp>
        <p:nvSpPr>
          <p:cNvPr id="5" name="TextBox 4"/>
          <p:cNvSpPr txBox="1"/>
          <p:nvPr/>
        </p:nvSpPr>
        <p:spPr>
          <a:xfrm>
            <a:off x="827584" y="3140968"/>
            <a:ext cx="8316416" cy="3693319"/>
          </a:xfrm>
          <a:prstGeom prst="rect">
            <a:avLst/>
          </a:prstGeom>
          <a:noFill/>
        </p:spPr>
        <p:txBody>
          <a:bodyPr wrap="square" rtlCol="0">
            <a:spAutoFit/>
          </a:bodyPr>
          <a:lstStyle/>
          <a:p>
            <a:r>
              <a:rPr lang="ru-RU" dirty="0"/>
              <a:t>После падения режима Ли Сын </a:t>
            </a:r>
            <a:r>
              <a:rPr lang="ru-RU" dirty="0" err="1" smtClean="0"/>
              <a:t>Мана</a:t>
            </a:r>
            <a:r>
              <a:rPr lang="ru-RU" dirty="0" smtClean="0"/>
              <a:t> к </a:t>
            </a:r>
            <a:r>
              <a:rPr lang="ru-RU" dirty="0"/>
              <a:t>власти пришел Пак </a:t>
            </a:r>
            <a:r>
              <a:rPr lang="ru-RU" dirty="0" err="1"/>
              <a:t>Чон</a:t>
            </a:r>
            <a:r>
              <a:rPr lang="ru-RU" dirty="0"/>
              <a:t> Хи, начавший беспощадную борьбу со своими противниками и оппозицией. Пак </a:t>
            </a:r>
            <a:r>
              <a:rPr lang="ru-RU" dirty="0" err="1"/>
              <a:t>Чон</a:t>
            </a:r>
            <a:r>
              <a:rPr lang="ru-RU" dirty="0"/>
              <a:t> Хи сделал важный поворот в экономической политике. Была разработана серия пятилетних планов. В 50-е гг. промышленное развитие держало курс на производство продукций, заменяющей импортную, в основном ширпотреба. В итоге Корейская республика обеспечивала себя одеждой, обувью, трикотажем, текстилем. Пак сделал поворот на развитие экономики, ориентированной на экспорт. Был взят курс на скупку патентов, лицензий. Управление экономического планирования доводило задания до всех секторов хозяйства и бизнеса путем контроля и поощрения инициативы. Контроль осуществлялся через лицензирование и налоговую администрацию, которая следила за тем, чтобы средства расходовались рационально и с пользой для дела и плана. Эффективность и рост производства были мерилом успеха и поощрялись властью.</a:t>
            </a:r>
          </a:p>
        </p:txBody>
      </p:sp>
      <p:sp>
        <p:nvSpPr>
          <p:cNvPr id="8" name="TextBox 7"/>
          <p:cNvSpPr txBox="1"/>
          <p:nvPr/>
        </p:nvSpPr>
        <p:spPr>
          <a:xfrm>
            <a:off x="3347864" y="36240"/>
            <a:ext cx="1920719" cy="523220"/>
          </a:xfrm>
          <a:prstGeom prst="rect">
            <a:avLst/>
          </a:prstGeom>
          <a:noFill/>
        </p:spPr>
        <p:txBody>
          <a:bodyPr wrap="none" rtlCol="0">
            <a:spAutoFit/>
          </a:bodyPr>
          <a:lstStyle/>
          <a:p>
            <a:r>
              <a:rPr lang="ru-RU" sz="2800" b="1" dirty="0"/>
              <a:t>Пак </a:t>
            </a:r>
            <a:r>
              <a:rPr lang="ru-RU" sz="2800" b="1" dirty="0" err="1"/>
              <a:t>Чон</a:t>
            </a:r>
            <a:r>
              <a:rPr lang="ru-RU" sz="2800" b="1" dirty="0"/>
              <a:t> Хи</a:t>
            </a:r>
          </a:p>
        </p:txBody>
      </p:sp>
    </p:spTree>
    <p:extLst>
      <p:ext uri="{BB962C8B-B14F-4D97-AF65-F5344CB8AC3E}">
        <p14:creationId xmlns:p14="http://schemas.microsoft.com/office/powerpoint/2010/main" val="1250075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5776" y="548680"/>
            <a:ext cx="4736912" cy="2808312"/>
          </a:xfrm>
          <a:prstGeom prst="rect">
            <a:avLst/>
          </a:prstGeom>
        </p:spPr>
      </p:pic>
      <p:sp>
        <p:nvSpPr>
          <p:cNvPr id="5" name="TextBox 4"/>
          <p:cNvSpPr txBox="1"/>
          <p:nvPr/>
        </p:nvSpPr>
        <p:spPr>
          <a:xfrm>
            <a:off x="1115616" y="3489087"/>
            <a:ext cx="8388424" cy="3416320"/>
          </a:xfrm>
          <a:prstGeom prst="rect">
            <a:avLst/>
          </a:prstGeom>
          <a:noFill/>
        </p:spPr>
        <p:txBody>
          <a:bodyPr wrap="square" rtlCol="0">
            <a:spAutoFit/>
          </a:bodyPr>
          <a:lstStyle/>
          <a:p>
            <a:r>
              <a:rPr lang="ru-RU" dirty="0"/>
              <a:t>Большая проблема Южной Кореи - репрессии, подавление оппозиции, диктат власти, слежка и контроль со стороны службы безопасности, короче, разрыв между экономическим ростом, несомненным улучшением материального положения довольно значительной части населения (зарплата рабочих росла в последнее десятилетие на 8% ежегодно) и состоянием демократических свобод в стране на всех уровнях: представительные учреждения фиктивны, шесть конституций, принимавшихся диктаторами, только укрепляли режим, политические партии запрещаются, студенческие выступления разгоняются полицией. Только правительство </a:t>
            </a:r>
            <a:r>
              <a:rPr lang="ru-RU" dirty="0" err="1"/>
              <a:t>Ро</a:t>
            </a:r>
            <a:r>
              <a:rPr lang="ru-RU" dirty="0"/>
              <a:t> Дэ У начало отступать от прежней нетерпимости к оппозиции, в том числе к либерально-буржуазным деятелям. Выборы нового президента в 1993г. свидетельствовали о том, что Корейская республика начинает двигаться к демократизации.</a:t>
            </a:r>
          </a:p>
        </p:txBody>
      </p:sp>
      <p:sp>
        <p:nvSpPr>
          <p:cNvPr id="9" name="TextBox 8"/>
          <p:cNvSpPr txBox="1"/>
          <p:nvPr/>
        </p:nvSpPr>
        <p:spPr>
          <a:xfrm>
            <a:off x="4070981" y="54936"/>
            <a:ext cx="1158202" cy="461665"/>
          </a:xfrm>
          <a:prstGeom prst="rect">
            <a:avLst/>
          </a:prstGeom>
          <a:noFill/>
        </p:spPr>
        <p:txBody>
          <a:bodyPr wrap="none" rtlCol="0">
            <a:spAutoFit/>
          </a:bodyPr>
          <a:lstStyle/>
          <a:p>
            <a:r>
              <a:rPr lang="ru-RU" sz="2400" b="1" dirty="0" err="1"/>
              <a:t>Ро</a:t>
            </a:r>
            <a:r>
              <a:rPr lang="ru-RU" sz="2400" b="1" dirty="0"/>
              <a:t> Дэ У</a:t>
            </a:r>
          </a:p>
        </p:txBody>
      </p:sp>
    </p:spTree>
    <p:extLst>
      <p:ext uri="{BB962C8B-B14F-4D97-AF65-F5344CB8AC3E}">
        <p14:creationId xmlns:p14="http://schemas.microsoft.com/office/powerpoint/2010/main" val="1383854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9508" y="1268760"/>
            <a:ext cx="7269885" cy="4104456"/>
          </a:xfrm>
          <a:prstGeom prst="rect">
            <a:avLst/>
          </a:prstGeom>
        </p:spPr>
      </p:pic>
    </p:spTree>
    <p:extLst>
      <p:ext uri="{BB962C8B-B14F-4D97-AF65-F5344CB8AC3E}">
        <p14:creationId xmlns:p14="http://schemas.microsoft.com/office/powerpoint/2010/main" val="123566029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922</Words>
  <Application>Microsoft Office PowerPoint</Application>
  <PresentationFormat>Экран (4:3)</PresentationFormat>
  <Paragraphs>17</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Глеб</dc:creator>
  <cp:lastModifiedBy>Глеб</cp:lastModifiedBy>
  <cp:revision>7</cp:revision>
  <dcterms:created xsi:type="dcterms:W3CDTF">2018-06-07T18:07:57Z</dcterms:created>
  <dcterms:modified xsi:type="dcterms:W3CDTF">2018-06-07T19:25:02Z</dcterms:modified>
</cp:coreProperties>
</file>