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58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5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340866-AB3C-4B8F-A4BD-137062D81B4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4462A5-00F1-4605-82C3-87E3F2EEA784}">
      <dgm:prSet phldrT="[Текст]" custT="1"/>
      <dgm:spPr/>
      <dgm:t>
        <a:bodyPr/>
        <a:lstStyle/>
        <a:p>
          <a:r>
            <a:rPr lang="ru-RU" sz="1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Право на ежемесячное пособие по уходу за ребенком сохраняется в случае, если лицо, находящееся в отпуске по уходу за ребенком, работает на условиях неполного рабочего времени или на дому, а также в случае продолжения обучения.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B8DD05-848B-46E9-9B9E-1CC9C618E035}" type="parTrans" cxnId="{4BFD4707-BD0E-4680-A4F2-A007D06D1FD5}">
      <dgm:prSet/>
      <dgm:spPr/>
      <dgm:t>
        <a:bodyPr/>
        <a:lstStyle/>
        <a:p>
          <a:endParaRPr lang="ru-RU"/>
        </a:p>
      </dgm:t>
    </dgm:pt>
    <dgm:pt modelId="{1FC07C96-4C91-470A-9816-17527E3DD874}" type="sibTrans" cxnId="{4BFD4707-BD0E-4680-A4F2-A007D06D1FD5}">
      <dgm:prSet/>
      <dgm:spPr/>
      <dgm:t>
        <a:bodyPr/>
        <a:lstStyle/>
        <a:p>
          <a:endParaRPr lang="ru-RU"/>
        </a:p>
      </dgm:t>
    </dgm:pt>
    <dgm:pt modelId="{0A4D2E13-CC87-42F4-9D33-857A9FFE4EAC}">
      <dgm:prSet custT="1"/>
      <dgm:spPr/>
      <dgm:t>
        <a:bodyPr/>
        <a:lstStyle/>
        <a:p>
          <a:r>
            <a:rPr lang="ru-RU" sz="1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Лицам, имеющим право как на ежемесячное пособие по уходу за ребенком, так и на пособие по безработице, предоставляется право выбора получения пособия по одному из оснований. </a:t>
          </a:r>
          <a:endParaRPr lang="ru-RU" sz="14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A7AAD6-A2FB-4324-80F9-012EC37774A4}" type="parTrans" cxnId="{64643B69-72EC-4161-98A8-60C483A3B79B}">
      <dgm:prSet/>
      <dgm:spPr/>
      <dgm:t>
        <a:bodyPr/>
        <a:lstStyle/>
        <a:p>
          <a:endParaRPr lang="ru-RU"/>
        </a:p>
      </dgm:t>
    </dgm:pt>
    <dgm:pt modelId="{E60103C2-2BA6-43FD-B514-A7A0263A932C}" type="sibTrans" cxnId="{64643B69-72EC-4161-98A8-60C483A3B79B}">
      <dgm:prSet/>
      <dgm:spPr/>
      <dgm:t>
        <a:bodyPr/>
        <a:lstStyle/>
        <a:p>
          <a:endParaRPr lang="ru-RU"/>
        </a:p>
      </dgm:t>
    </dgm:pt>
    <dgm:pt modelId="{BC2EA9D5-72A6-4392-ACF9-EB6FDCE657B1}">
      <dgm:prSet custT="1"/>
      <dgm:spPr/>
      <dgm:t>
        <a:bodyPr/>
        <a:lstStyle/>
        <a:p>
          <a:r>
            <a:rPr lang="ru-RU" sz="1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 случае наступления отпуска по беременности и родам в период нахождения матери в отпуске по уходу за ребенком ей предоставляется право выбора одного из двух видов выплачиваемых в периоды соответствующих отпусков пособий. </a:t>
          </a:r>
          <a:endParaRPr lang="ru-RU" sz="14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46D2AA-37AE-41D5-82C1-0DE296FAC231}" type="parTrans" cxnId="{47B6BD43-BA43-4A76-BD48-7DB1BD943C29}">
      <dgm:prSet/>
      <dgm:spPr/>
      <dgm:t>
        <a:bodyPr/>
        <a:lstStyle/>
        <a:p>
          <a:endParaRPr lang="ru-RU"/>
        </a:p>
      </dgm:t>
    </dgm:pt>
    <dgm:pt modelId="{B119A580-B768-49A6-BA84-7311F7E0F4C7}" type="sibTrans" cxnId="{47B6BD43-BA43-4A76-BD48-7DB1BD943C29}">
      <dgm:prSet/>
      <dgm:spPr/>
      <dgm:t>
        <a:bodyPr/>
        <a:lstStyle/>
        <a:p>
          <a:endParaRPr lang="ru-RU"/>
        </a:p>
      </dgm:t>
    </dgm:pt>
    <dgm:pt modelId="{879A856B-B0F9-4D4C-B77B-E8DD651F5264}">
      <dgm:prSet custT="1"/>
      <dgm:spPr/>
      <dgm:t>
        <a:bodyPr/>
        <a:lstStyle/>
        <a:p>
          <a:r>
            <a:rPr lang="ru-RU" sz="1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Матери, имеющие право на пособие по беременности и родам, в период после родов вправе со дня рождения ребенка получать либо пособие по беременности и родам, либо ежемесячное пособие по уходу за ребенком с зачетом ранее выплаченного пособия по беременности и родам в случае, если размер пособия по уходу за ребенком выше, чем размер пособия по беременности и родам. </a:t>
          </a:r>
          <a:endParaRPr lang="ru-RU" sz="14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5C8E97-4015-46EC-A3F1-49648C128B3C}" type="parTrans" cxnId="{617F45D5-9C11-47B3-A798-C988203E4722}">
      <dgm:prSet/>
      <dgm:spPr/>
      <dgm:t>
        <a:bodyPr/>
        <a:lstStyle/>
        <a:p>
          <a:endParaRPr lang="ru-RU"/>
        </a:p>
      </dgm:t>
    </dgm:pt>
    <dgm:pt modelId="{C8EBC154-F25E-4B8B-B84C-DD5BCB544E3F}" type="sibTrans" cxnId="{617F45D5-9C11-47B3-A798-C988203E4722}">
      <dgm:prSet/>
      <dgm:spPr/>
      <dgm:t>
        <a:bodyPr/>
        <a:lstStyle/>
        <a:p>
          <a:endParaRPr lang="ru-RU"/>
        </a:p>
      </dgm:t>
    </dgm:pt>
    <dgm:pt modelId="{812EFE6D-1741-4F54-8FB2-0CBD160C2882}">
      <dgm:prSet custT="1"/>
      <dgm:spPr/>
      <dgm:t>
        <a:bodyPr/>
        <a:lstStyle/>
        <a:p>
          <a:r>
            <a:rPr lang="ru-RU" sz="1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Лицам, имеющим право на получение ежемесячного пособия по уходу за ребенком по нескольким основаниям, предоставляется право выбора получения пособия по одному из оснований.</a:t>
          </a:r>
          <a:endParaRPr lang="ru-RU" sz="14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3E1930-5058-4BFB-B7DC-D7858DA9D549}" type="parTrans" cxnId="{876EDCF2-F6B7-4582-BDC8-B2340AA93097}">
      <dgm:prSet/>
      <dgm:spPr/>
      <dgm:t>
        <a:bodyPr/>
        <a:lstStyle/>
        <a:p>
          <a:endParaRPr lang="ru-RU"/>
        </a:p>
      </dgm:t>
    </dgm:pt>
    <dgm:pt modelId="{74C919E2-F531-4307-9636-AAD993B1A9F6}" type="sibTrans" cxnId="{876EDCF2-F6B7-4582-BDC8-B2340AA93097}">
      <dgm:prSet/>
      <dgm:spPr/>
      <dgm:t>
        <a:bodyPr/>
        <a:lstStyle/>
        <a:p>
          <a:endParaRPr lang="ru-RU"/>
        </a:p>
      </dgm:t>
    </dgm:pt>
    <dgm:pt modelId="{96A841C5-7DF1-41C5-83F8-85B03220DD78}">
      <dgm:prSet custT="1"/>
      <dgm:spPr/>
      <dgm:t>
        <a:bodyPr/>
        <a:lstStyle/>
        <a:p>
          <a:pPr algn="ctr"/>
          <a:r>
            <a:rPr lang="ru-RU" sz="14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 случае, если уход за ребенком осуществляется одновременно несколькими лицами, право на получение ежемесячного пособия по уходу за ребенком предоставляется одному из указанных лиц. </a:t>
          </a:r>
          <a:endParaRPr lang="ru-RU" sz="14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CC2F17-C1F4-44FC-8FC7-FDE02E43DD37}" type="parTrans" cxnId="{F8F624C4-917D-476F-9CF2-651A8DC5514A}">
      <dgm:prSet/>
      <dgm:spPr/>
      <dgm:t>
        <a:bodyPr/>
        <a:lstStyle/>
        <a:p>
          <a:endParaRPr lang="ru-RU"/>
        </a:p>
      </dgm:t>
    </dgm:pt>
    <dgm:pt modelId="{F11C7E99-C63F-4ADA-ACE3-EE3E2D0B6647}" type="sibTrans" cxnId="{F8F624C4-917D-476F-9CF2-651A8DC5514A}">
      <dgm:prSet/>
      <dgm:spPr/>
      <dgm:t>
        <a:bodyPr/>
        <a:lstStyle/>
        <a:p>
          <a:endParaRPr lang="ru-RU"/>
        </a:p>
      </dgm:t>
    </dgm:pt>
    <dgm:pt modelId="{A40615A6-B66B-44D6-99F0-6CFCE30DBD39}" type="pres">
      <dgm:prSet presAssocID="{1B340866-AB3C-4B8F-A4BD-137062D81B4F}" presName="diagram" presStyleCnt="0">
        <dgm:presLayoutVars>
          <dgm:dir/>
          <dgm:resizeHandles val="exact"/>
        </dgm:presLayoutVars>
      </dgm:prSet>
      <dgm:spPr/>
    </dgm:pt>
    <dgm:pt modelId="{231A014D-C743-4249-94E3-5EE4F5EC6EFF}" type="pres">
      <dgm:prSet presAssocID="{5A4462A5-00F1-4605-82C3-87E3F2EEA784}" presName="node" presStyleLbl="node1" presStyleIdx="0" presStyleCnt="6" custScaleY="1592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563665-3F7B-4538-A7BD-A82BBA5E7D07}" type="pres">
      <dgm:prSet presAssocID="{1FC07C96-4C91-470A-9816-17527E3DD874}" presName="sibTrans" presStyleCnt="0"/>
      <dgm:spPr/>
    </dgm:pt>
    <dgm:pt modelId="{53722D66-5F74-43AD-A89B-9748A96054F9}" type="pres">
      <dgm:prSet presAssocID="{879A856B-B0F9-4D4C-B77B-E8DD651F5264}" presName="node" presStyleLbl="node1" presStyleIdx="1" presStyleCnt="6" custScaleX="112838" custScaleY="162977">
        <dgm:presLayoutVars>
          <dgm:bulletEnabled val="1"/>
        </dgm:presLayoutVars>
      </dgm:prSet>
      <dgm:spPr/>
    </dgm:pt>
    <dgm:pt modelId="{864544CA-BDA0-474B-AC17-6EB2D6FEACD9}" type="pres">
      <dgm:prSet presAssocID="{C8EBC154-F25E-4B8B-B84C-DD5BCB544E3F}" presName="sibTrans" presStyleCnt="0"/>
      <dgm:spPr/>
    </dgm:pt>
    <dgm:pt modelId="{B493A4F1-ADF6-4234-9AF2-91D30A9895ED}" type="pres">
      <dgm:prSet presAssocID="{BC2EA9D5-72A6-4392-ACF9-EB6FDCE657B1}" presName="node" presStyleLbl="node1" presStyleIdx="2" presStyleCnt="6" custScaleY="161819">
        <dgm:presLayoutVars>
          <dgm:bulletEnabled val="1"/>
        </dgm:presLayoutVars>
      </dgm:prSet>
      <dgm:spPr/>
    </dgm:pt>
    <dgm:pt modelId="{594AE3F1-E218-4D5E-A8B2-7C9B982E0CE8}" type="pres">
      <dgm:prSet presAssocID="{B119A580-B768-49A6-BA84-7311F7E0F4C7}" presName="sibTrans" presStyleCnt="0"/>
      <dgm:spPr/>
    </dgm:pt>
    <dgm:pt modelId="{6629D63C-90BF-4497-9B8F-29907221BF0B}" type="pres">
      <dgm:prSet presAssocID="{0A4D2E13-CC87-42F4-9D33-857A9FFE4EAC}" presName="node" presStyleLbl="node1" presStyleIdx="3" presStyleCnt="6" custScaleY="117631" custLinFactNeighborX="-6504" custLinFactNeighborY="1102">
        <dgm:presLayoutVars>
          <dgm:bulletEnabled val="1"/>
        </dgm:presLayoutVars>
      </dgm:prSet>
      <dgm:spPr/>
    </dgm:pt>
    <dgm:pt modelId="{3C7EDC19-CF69-4704-BB46-6AFF045F5A96}" type="pres">
      <dgm:prSet presAssocID="{E60103C2-2BA6-43FD-B514-A7A0263A932C}" presName="sibTrans" presStyleCnt="0"/>
      <dgm:spPr/>
    </dgm:pt>
    <dgm:pt modelId="{4F834949-C61E-4FCD-9381-B65C7E8FDF0E}" type="pres">
      <dgm:prSet presAssocID="{812EFE6D-1741-4F54-8FB2-0CBD160C2882}" presName="node" presStyleLbl="node1" presStyleIdx="4" presStyleCnt="6" custScaleX="107333" custScaleY="115427">
        <dgm:presLayoutVars>
          <dgm:bulletEnabled val="1"/>
        </dgm:presLayoutVars>
      </dgm:prSet>
      <dgm:spPr/>
    </dgm:pt>
    <dgm:pt modelId="{274AEF0F-B559-445E-A9AF-318BD8462279}" type="pres">
      <dgm:prSet presAssocID="{74C919E2-F531-4307-9636-AAD993B1A9F6}" presName="sibTrans" presStyleCnt="0"/>
      <dgm:spPr/>
    </dgm:pt>
    <dgm:pt modelId="{07368B1C-2CD5-4B9E-81DA-ADF4EA39FEAA}" type="pres">
      <dgm:prSet presAssocID="{96A841C5-7DF1-41C5-83F8-85B03220DD78}" presName="node" presStyleLbl="node1" presStyleIdx="5" presStyleCnt="6" custScaleY="117631" custLinFactNeighborX="3761" custLinFactNeighborY="1102">
        <dgm:presLayoutVars>
          <dgm:bulletEnabled val="1"/>
        </dgm:presLayoutVars>
      </dgm:prSet>
      <dgm:spPr/>
    </dgm:pt>
  </dgm:ptLst>
  <dgm:cxnLst>
    <dgm:cxn modelId="{DD71C54F-6FD7-4CFE-859A-5C119F573F08}" type="presOf" srcId="{96A841C5-7DF1-41C5-83F8-85B03220DD78}" destId="{07368B1C-2CD5-4B9E-81DA-ADF4EA39FEAA}" srcOrd="0" destOrd="0" presId="urn:microsoft.com/office/officeart/2005/8/layout/default"/>
    <dgm:cxn modelId="{64643B69-72EC-4161-98A8-60C483A3B79B}" srcId="{1B340866-AB3C-4B8F-A4BD-137062D81B4F}" destId="{0A4D2E13-CC87-42F4-9D33-857A9FFE4EAC}" srcOrd="3" destOrd="0" parTransId="{1AA7AAD6-A2FB-4324-80F9-012EC37774A4}" sibTransId="{E60103C2-2BA6-43FD-B514-A7A0263A932C}"/>
    <dgm:cxn modelId="{4BFD4707-BD0E-4680-A4F2-A007D06D1FD5}" srcId="{1B340866-AB3C-4B8F-A4BD-137062D81B4F}" destId="{5A4462A5-00F1-4605-82C3-87E3F2EEA784}" srcOrd="0" destOrd="0" parTransId="{79B8DD05-848B-46E9-9B9E-1CC9C618E035}" sibTransId="{1FC07C96-4C91-470A-9816-17527E3DD874}"/>
    <dgm:cxn modelId="{0F519297-39B0-4C75-A109-023D0AED1399}" type="presOf" srcId="{BC2EA9D5-72A6-4392-ACF9-EB6FDCE657B1}" destId="{B493A4F1-ADF6-4234-9AF2-91D30A9895ED}" srcOrd="0" destOrd="0" presId="urn:microsoft.com/office/officeart/2005/8/layout/default"/>
    <dgm:cxn modelId="{47B6BD43-BA43-4A76-BD48-7DB1BD943C29}" srcId="{1B340866-AB3C-4B8F-A4BD-137062D81B4F}" destId="{BC2EA9D5-72A6-4392-ACF9-EB6FDCE657B1}" srcOrd="2" destOrd="0" parTransId="{8546D2AA-37AE-41D5-82C1-0DE296FAC231}" sibTransId="{B119A580-B768-49A6-BA84-7311F7E0F4C7}"/>
    <dgm:cxn modelId="{A4CDD0C6-DD7B-4648-86D8-4B4BB5812BAA}" type="presOf" srcId="{0A4D2E13-CC87-42F4-9D33-857A9FFE4EAC}" destId="{6629D63C-90BF-4497-9B8F-29907221BF0B}" srcOrd="0" destOrd="0" presId="urn:microsoft.com/office/officeart/2005/8/layout/default"/>
    <dgm:cxn modelId="{617F45D5-9C11-47B3-A798-C988203E4722}" srcId="{1B340866-AB3C-4B8F-A4BD-137062D81B4F}" destId="{879A856B-B0F9-4D4C-B77B-E8DD651F5264}" srcOrd="1" destOrd="0" parTransId="{5E5C8E97-4015-46EC-A3F1-49648C128B3C}" sibTransId="{C8EBC154-F25E-4B8B-B84C-DD5BCB544E3F}"/>
    <dgm:cxn modelId="{876EDCF2-F6B7-4582-BDC8-B2340AA93097}" srcId="{1B340866-AB3C-4B8F-A4BD-137062D81B4F}" destId="{812EFE6D-1741-4F54-8FB2-0CBD160C2882}" srcOrd="4" destOrd="0" parTransId="{763E1930-5058-4BFB-B7DC-D7858DA9D549}" sibTransId="{74C919E2-F531-4307-9636-AAD993B1A9F6}"/>
    <dgm:cxn modelId="{6B3C2E2E-9FEF-4EEE-8720-8338DEBBD1F3}" type="presOf" srcId="{5A4462A5-00F1-4605-82C3-87E3F2EEA784}" destId="{231A014D-C743-4249-94E3-5EE4F5EC6EFF}" srcOrd="0" destOrd="0" presId="urn:microsoft.com/office/officeart/2005/8/layout/default"/>
    <dgm:cxn modelId="{F8F624C4-917D-476F-9CF2-651A8DC5514A}" srcId="{1B340866-AB3C-4B8F-A4BD-137062D81B4F}" destId="{96A841C5-7DF1-41C5-83F8-85B03220DD78}" srcOrd="5" destOrd="0" parTransId="{CECC2F17-C1F4-44FC-8FC7-FDE02E43DD37}" sibTransId="{F11C7E99-C63F-4ADA-ACE3-EE3E2D0B6647}"/>
    <dgm:cxn modelId="{CBB07849-C0BE-4F10-95D9-3A395D850926}" type="presOf" srcId="{879A856B-B0F9-4D4C-B77B-E8DD651F5264}" destId="{53722D66-5F74-43AD-A89B-9748A96054F9}" srcOrd="0" destOrd="0" presId="urn:microsoft.com/office/officeart/2005/8/layout/default"/>
    <dgm:cxn modelId="{A847F67F-1577-4B28-B5BA-5C3E3BAD4A50}" type="presOf" srcId="{812EFE6D-1741-4F54-8FB2-0CBD160C2882}" destId="{4F834949-C61E-4FCD-9381-B65C7E8FDF0E}" srcOrd="0" destOrd="0" presId="urn:microsoft.com/office/officeart/2005/8/layout/default"/>
    <dgm:cxn modelId="{30430275-CBDD-4A72-A5FA-E8386C515B7E}" type="presOf" srcId="{1B340866-AB3C-4B8F-A4BD-137062D81B4F}" destId="{A40615A6-B66B-44D6-99F0-6CFCE30DBD39}" srcOrd="0" destOrd="0" presId="urn:microsoft.com/office/officeart/2005/8/layout/default"/>
    <dgm:cxn modelId="{E770AFA7-1521-4521-BAA1-311CE2DC95AF}" type="presParOf" srcId="{A40615A6-B66B-44D6-99F0-6CFCE30DBD39}" destId="{231A014D-C743-4249-94E3-5EE4F5EC6EFF}" srcOrd="0" destOrd="0" presId="urn:microsoft.com/office/officeart/2005/8/layout/default"/>
    <dgm:cxn modelId="{A504E9D9-7153-4982-950E-1247DE239EF4}" type="presParOf" srcId="{A40615A6-B66B-44D6-99F0-6CFCE30DBD39}" destId="{2A563665-3F7B-4538-A7BD-A82BBA5E7D07}" srcOrd="1" destOrd="0" presId="urn:microsoft.com/office/officeart/2005/8/layout/default"/>
    <dgm:cxn modelId="{ED79550B-6F46-4CC2-9341-EDB51612D6B8}" type="presParOf" srcId="{A40615A6-B66B-44D6-99F0-6CFCE30DBD39}" destId="{53722D66-5F74-43AD-A89B-9748A96054F9}" srcOrd="2" destOrd="0" presId="urn:microsoft.com/office/officeart/2005/8/layout/default"/>
    <dgm:cxn modelId="{D33D02C1-D1B7-4703-BC0F-A0F3E8E7CEA0}" type="presParOf" srcId="{A40615A6-B66B-44D6-99F0-6CFCE30DBD39}" destId="{864544CA-BDA0-474B-AC17-6EB2D6FEACD9}" srcOrd="3" destOrd="0" presId="urn:microsoft.com/office/officeart/2005/8/layout/default"/>
    <dgm:cxn modelId="{95698972-6E29-4C69-B60D-65E8A430B3C1}" type="presParOf" srcId="{A40615A6-B66B-44D6-99F0-6CFCE30DBD39}" destId="{B493A4F1-ADF6-4234-9AF2-91D30A9895ED}" srcOrd="4" destOrd="0" presId="urn:microsoft.com/office/officeart/2005/8/layout/default"/>
    <dgm:cxn modelId="{0945B256-69EE-48CD-A8E9-6832AC4FADA7}" type="presParOf" srcId="{A40615A6-B66B-44D6-99F0-6CFCE30DBD39}" destId="{594AE3F1-E218-4D5E-A8B2-7C9B982E0CE8}" srcOrd="5" destOrd="0" presId="urn:microsoft.com/office/officeart/2005/8/layout/default"/>
    <dgm:cxn modelId="{50E3C1CE-8694-4000-8F39-9B9FD85C205D}" type="presParOf" srcId="{A40615A6-B66B-44D6-99F0-6CFCE30DBD39}" destId="{6629D63C-90BF-4497-9B8F-29907221BF0B}" srcOrd="6" destOrd="0" presId="urn:microsoft.com/office/officeart/2005/8/layout/default"/>
    <dgm:cxn modelId="{0F459A10-239F-4B7E-A76A-C5AF0D34EBD0}" type="presParOf" srcId="{A40615A6-B66B-44D6-99F0-6CFCE30DBD39}" destId="{3C7EDC19-CF69-4704-BB46-6AFF045F5A96}" srcOrd="7" destOrd="0" presId="urn:microsoft.com/office/officeart/2005/8/layout/default"/>
    <dgm:cxn modelId="{B9B6E56F-72DF-44CB-B4A8-16D589F8688E}" type="presParOf" srcId="{A40615A6-B66B-44D6-99F0-6CFCE30DBD39}" destId="{4F834949-C61E-4FCD-9381-B65C7E8FDF0E}" srcOrd="8" destOrd="0" presId="urn:microsoft.com/office/officeart/2005/8/layout/default"/>
    <dgm:cxn modelId="{8B8BEB90-DEC9-4AB6-B1E2-4184852FAAF6}" type="presParOf" srcId="{A40615A6-B66B-44D6-99F0-6CFCE30DBD39}" destId="{274AEF0F-B559-445E-A9AF-318BD8462279}" srcOrd="9" destOrd="0" presId="urn:microsoft.com/office/officeart/2005/8/layout/default"/>
    <dgm:cxn modelId="{68393E19-39D1-4205-A869-26B338E944AF}" type="presParOf" srcId="{A40615A6-B66B-44D6-99F0-6CFCE30DBD39}" destId="{07368B1C-2CD5-4B9E-81DA-ADF4EA39FEA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1A014D-C743-4249-94E3-5EE4F5EC6EFF}">
      <dsp:nvSpPr>
        <dsp:cNvPr id="0" name=""/>
        <dsp:cNvSpPr/>
      </dsp:nvSpPr>
      <dsp:spPr>
        <a:xfrm>
          <a:off x="2225" y="360041"/>
          <a:ext cx="2616443" cy="2500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Право на ежемесячное пособие по уходу за ребенком сохраняется в случае, если лицо, находящееся в отпуске по уходу за ребенком, работает на условиях неполного рабочего времени или на дому, а также в случае продолжения обучения. 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25" y="360041"/>
        <a:ext cx="2616443" cy="2500215"/>
      </dsp:txXfrm>
    </dsp:sp>
    <dsp:sp modelId="{53722D66-5F74-43AD-A89B-9748A96054F9}">
      <dsp:nvSpPr>
        <dsp:cNvPr id="0" name=""/>
        <dsp:cNvSpPr/>
      </dsp:nvSpPr>
      <dsp:spPr>
        <a:xfrm>
          <a:off x="2880313" y="330889"/>
          <a:ext cx="2952341" cy="2558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Матери, имеющие право на пособие по беременности и родам, в период после родов вправе со дня рождения ребенка получать либо пособие по беременности и родам, либо ежемесячное пособие по уходу за ребенком с зачетом ранее выплаченного пособия по беременности и родам в случае, если размер пособия по уходу за ребенком выше, чем размер пособия по беременности и родам. </a:t>
          </a:r>
          <a:endParaRPr lang="ru-RU" sz="1400" kern="12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80313" y="330889"/>
        <a:ext cx="2952341" cy="2558520"/>
      </dsp:txXfrm>
    </dsp:sp>
    <dsp:sp modelId="{B493A4F1-ADF6-4234-9AF2-91D30A9895ED}">
      <dsp:nvSpPr>
        <dsp:cNvPr id="0" name=""/>
        <dsp:cNvSpPr/>
      </dsp:nvSpPr>
      <dsp:spPr>
        <a:xfrm>
          <a:off x="6094299" y="339978"/>
          <a:ext cx="2616443" cy="2540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 случае наступления отпуска по беременности и родам в период нахождения матери в отпуске по уходу за ребенком ей предоставляется право выбора одного из двух видов выплачиваемых в периоды соответствующих отпусков пособий. </a:t>
          </a:r>
          <a:endParaRPr lang="ru-RU" sz="1400" kern="12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94299" y="339978"/>
        <a:ext cx="2616443" cy="2540341"/>
      </dsp:txXfrm>
    </dsp:sp>
    <dsp:sp modelId="{6629D63C-90BF-4497-9B8F-29907221BF0B}">
      <dsp:nvSpPr>
        <dsp:cNvPr id="0" name=""/>
        <dsp:cNvSpPr/>
      </dsp:nvSpPr>
      <dsp:spPr>
        <a:xfrm>
          <a:off x="0" y="3168353"/>
          <a:ext cx="2616443" cy="18466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Лицам, имеющим право как на ежемесячное пособие по уходу за ребенком, так и на пособие по безработице, предоставляется право выбора получения пособия по одному из оснований. </a:t>
          </a:r>
          <a:endParaRPr lang="ru-RU" sz="1400" kern="12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168353"/>
        <a:ext cx="2616443" cy="1846648"/>
      </dsp:txXfrm>
    </dsp:sp>
    <dsp:sp modelId="{4F834949-C61E-4FCD-9381-B65C7E8FDF0E}">
      <dsp:nvSpPr>
        <dsp:cNvPr id="0" name=""/>
        <dsp:cNvSpPr/>
      </dsp:nvSpPr>
      <dsp:spPr>
        <a:xfrm>
          <a:off x="2952330" y="3168353"/>
          <a:ext cx="2808306" cy="18120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Лицам, имеющим право на получение ежемесячного пособия по уходу за ребенком по нескольким основаниям, предоставляется право выбора получения пособия по одному из оснований.</a:t>
          </a:r>
          <a:endParaRPr lang="ru-RU" sz="1400" kern="12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52330" y="3168353"/>
        <a:ext cx="2808306" cy="1812049"/>
      </dsp:txXfrm>
    </dsp:sp>
    <dsp:sp modelId="{07368B1C-2CD5-4B9E-81DA-ADF4EA39FEAA}">
      <dsp:nvSpPr>
        <dsp:cNvPr id="0" name=""/>
        <dsp:cNvSpPr/>
      </dsp:nvSpPr>
      <dsp:spPr>
        <a:xfrm>
          <a:off x="6096524" y="3168353"/>
          <a:ext cx="2616443" cy="18466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 случае, если уход за ребенком осуществляется одновременно несколькими лицами, право на получение ежемесячного пособия по уходу за ребенком предоставляется одному из указанных лиц. </a:t>
          </a:r>
          <a:endParaRPr lang="ru-RU" sz="1400" kern="1200" dirty="0" smtClean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96524" y="3168353"/>
        <a:ext cx="2616443" cy="1846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3E589-15C4-4C1F-A22B-697796D80BB1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2456D-8AE6-4F3C-BD08-2F0500CBA2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95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2456D-8AE6-4F3C-BD08-2F0500CBA22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634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241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75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9990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110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9714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767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510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66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628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68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993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569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85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73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863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47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64991-4B7D-42F4-9D64-6F5F247E661A}" type="datetimeFigureOut">
              <a:rPr lang="ru-RU" smtClean="0"/>
              <a:t>26.11.2017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73C3046-7ACC-4BCF-99B7-3A6B84C52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11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-99392"/>
            <a:ext cx="8204448" cy="2952328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Единовременное пособие при рождении ребенка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Ежемесячное 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 лицам , находящимся в отпуске по уходу за 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ребенком до достижении им 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endParaRPr lang="ru-RU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11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Единовременное пособие при рождении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единовременная федеральная денежная выплата, назначаемая одному из родителей при рождении ребенка, вне зависимости от материального положения семьи.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54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назначения и выплаты пособия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1"/>
            <a:ext cx="7994849" cy="335664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Разовый характер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В случае рождения двух или более детей указанное пособие выплачивается на каждого ребенка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При рождении мертвого ребенка указанное пособие не выплачивается (устно!)</a:t>
            </a:r>
          </a:p>
        </p:txBody>
      </p:sp>
    </p:spTree>
    <p:extLst>
      <p:ext uri="{BB962C8B-B14F-4D97-AF65-F5344CB8AC3E}">
        <p14:creationId xmlns:p14="http://schemas.microsoft.com/office/powerpoint/2010/main" val="100386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8388424" cy="2448272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Получателями пособия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являются:</a:t>
            </a: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родителей родившегося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заменяющее одного из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356992"/>
            <a:ext cx="828091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Выплата пособия производится :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месту работы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Органом социальной защиты населения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12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620688"/>
            <a:ext cx="8064896" cy="1470025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</a:t>
            </a: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диновременного пособия при рождении ребенка на 2017 год составляет </a:t>
            </a:r>
            <a:r>
              <a:rPr lang="ru-RU" sz="3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16 350 руб. 33 коп.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472677"/>
              </p:ext>
            </p:extLst>
          </p:nvPr>
        </p:nvGraphicFramePr>
        <p:xfrm>
          <a:off x="1043608" y="1628796"/>
          <a:ext cx="7776864" cy="49685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33149"/>
                <a:gridCol w="3043715"/>
              </a:tblGrid>
              <a:tr h="951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Дата, с которой установлен размер пособия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 пособия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рублях)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января 2016 г.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14497,80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января 2015 г.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14497,80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января 2014 г.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13741,99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января 2013 г.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13087,61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января 2012 г.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12405,32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января 2011 г.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11703,13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января 2010 г.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10988,85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января 2009 г.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9989,86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июля 2008 г.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8840,58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января 2008 г.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8680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января 2007 г.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75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Судебная практика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88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136904" cy="1470025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ежемеся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ное 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уходу за ребенком до достижении им возраста 1,5 лет</a:t>
            </a: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69268" y="2780928"/>
            <a:ext cx="8047148" cy="3240360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 получателей пособия достаточно широк и включает в себя не только родителей ребенка, но и иных родственников, которые фактически ухаживают за ребенком.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63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5201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пособия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853511468"/>
              </p:ext>
            </p:extLst>
          </p:nvPr>
        </p:nvGraphicFramePr>
        <p:xfrm>
          <a:off x="323528" y="1196752"/>
          <a:ext cx="871296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4081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84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361</TotalTime>
  <Words>442</Words>
  <Application>Microsoft Office PowerPoint</Application>
  <PresentationFormat>Экран (4:3)</PresentationFormat>
  <Paragraphs>49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Грань</vt:lpstr>
      <vt:lpstr>Единовременное пособие при рождении ребенка   Ежемесячное пособие лицам , находящимся в отпуске по уходу за ребенком до достижении им возраста 1,5 лет</vt:lpstr>
      <vt:lpstr>Презентация PowerPoint</vt:lpstr>
      <vt:lpstr>Особенности назначения и выплаты пособия</vt:lpstr>
      <vt:lpstr>Презентация PowerPoint</vt:lpstr>
      <vt:lpstr>Размер единовременного пособия при рождении ребенка на 2017 год составляет 16 350 руб. 33 коп.  </vt:lpstr>
      <vt:lpstr>Судебная практика</vt:lpstr>
      <vt:lpstr>Право на ежемесячное пособие по уходу за ребенком до достижении им возраста 1,5 лет</vt:lpstr>
      <vt:lpstr>Особенности пособия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Пользователь</cp:lastModifiedBy>
  <cp:revision>18</cp:revision>
  <dcterms:created xsi:type="dcterms:W3CDTF">2017-11-25T07:43:38Z</dcterms:created>
  <dcterms:modified xsi:type="dcterms:W3CDTF">2017-11-26T10:54:45Z</dcterms:modified>
</cp:coreProperties>
</file>