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3" r:id="rId9"/>
    <p:sldId id="264" r:id="rId10"/>
    <p:sldId id="265" r:id="rId11"/>
    <p:sldId id="262" r:id="rId12"/>
    <p:sldId id="268" r:id="rId13"/>
    <p:sldId id="269" r:id="rId14"/>
    <p:sldId id="270" r:id="rId15"/>
    <p:sldId id="271" r:id="rId16"/>
    <p:sldId id="267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4DC66DA-B958-4A8E-817F-ABE9C7BF6827}">
          <p14:sldIdLst>
            <p14:sldId id="256"/>
            <p14:sldId id="257"/>
            <p14:sldId id="258"/>
            <p14:sldId id="259"/>
            <p14:sldId id="260"/>
            <p14:sldId id="261"/>
            <p14:sldId id="266"/>
            <p14:sldId id="263"/>
            <p14:sldId id="264"/>
            <p14:sldId id="265"/>
            <p14:sldId id="262"/>
            <p14:sldId id="268"/>
            <p14:sldId id="269"/>
            <p14:sldId id="270"/>
            <p14:sldId id="271"/>
            <p14:sldId id="267"/>
            <p14:sldId id="272"/>
            <p14:sldId id="273"/>
            <p14:sldId id="274"/>
            <p14:sldId id="275"/>
            <p14:sldId id="27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7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7C7AF6-75B7-45AD-BDB3-83D1D0ED8C73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14ADCB-6946-4A93-AB2C-CE112E048E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630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14ADCB-6946-4A93-AB2C-CE112E048E7D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1111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EF86-3B9C-4E3C-9D5E-D668369262EC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BC442B-B0C3-4FD0-85BF-88190EF5310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EF86-3B9C-4E3C-9D5E-D668369262EC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C442B-B0C3-4FD0-85BF-88190EF531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EF86-3B9C-4E3C-9D5E-D668369262EC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C442B-B0C3-4FD0-85BF-88190EF531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EF86-3B9C-4E3C-9D5E-D668369262EC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C442B-B0C3-4FD0-85BF-88190EF531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EF86-3B9C-4E3C-9D5E-D668369262EC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C442B-B0C3-4FD0-85BF-88190EF5310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EF86-3B9C-4E3C-9D5E-D668369262EC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C442B-B0C3-4FD0-85BF-88190EF5310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EF86-3B9C-4E3C-9D5E-D668369262EC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C442B-B0C3-4FD0-85BF-88190EF53106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EF86-3B9C-4E3C-9D5E-D668369262EC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C442B-B0C3-4FD0-85BF-88190EF531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EF86-3B9C-4E3C-9D5E-D668369262EC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C442B-B0C3-4FD0-85BF-88190EF531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EF86-3B9C-4E3C-9D5E-D668369262EC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C442B-B0C3-4FD0-85BF-88190EF531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EF86-3B9C-4E3C-9D5E-D668369262EC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C442B-B0C3-4FD0-85BF-88190EF531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377EF86-3B9C-4E3C-9D5E-D668369262EC}" type="datetimeFigureOut">
              <a:rPr lang="ru-RU" smtClean="0"/>
              <a:t>12.12.2017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80BC442B-B0C3-4FD0-85BF-88190EF5310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992888" cy="1470025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accent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ФЕДЕРАЛЬНОЕ  ГОСУДАРСТВЕННОЕ  БЮДЖЕТНОЕ ОБРАЗОВАТЕЛЬНОЕ   УЧРЕЖДЕНИЕ  ВЫСШЕГО </a:t>
            </a:r>
            <a:r>
              <a:rPr lang="ru-RU" sz="1800" dirty="0">
                <a:solidFill>
                  <a:schemeClr val="accent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800" dirty="0" smtClean="0">
                <a:solidFill>
                  <a:schemeClr val="accent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ПРОФЕССИОНАЛЬНОГО </a:t>
            </a:r>
            <a:r>
              <a:rPr lang="ru-RU" sz="1800" dirty="0" smtClean="0">
                <a:solidFill>
                  <a:schemeClr val="accent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 ОБРАЗОВАНИЯ</a:t>
            </a:r>
            <a:br>
              <a:rPr lang="ru-RU" sz="1800" dirty="0" smtClean="0">
                <a:solidFill>
                  <a:schemeClr val="accent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1800" dirty="0" smtClean="0">
                <a:solidFill>
                  <a:schemeClr val="accent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 «ТВЕРСКОЙ ГОУДАРСТВЕННЫЙ УНИВЕРСИТЕТ»</a:t>
            </a:r>
            <a:endParaRPr lang="ru-RU" sz="1800" dirty="0">
              <a:solidFill>
                <a:schemeClr val="accent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2276872"/>
            <a:ext cx="6400800" cy="1219200"/>
          </a:xfrm>
        </p:spPr>
        <p:txBody>
          <a:bodyPr>
            <a:normAutofit fontScale="85000" lnSpcReduction="20000"/>
          </a:bodyPr>
          <a:lstStyle/>
          <a:p>
            <a:r>
              <a:rPr lang="ru-RU" dirty="0">
                <a:solidFill>
                  <a:schemeClr val="tx1"/>
                </a:solidFill>
              </a:rPr>
              <a:t>Тема презентации: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Единовременное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пособие медицинским работникам, заразившимся вирусом иммунодефицита человека при исполнении своих служебных обязанностей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11960" y="3861048"/>
            <a:ext cx="49320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Выполнил: студент </a:t>
            </a:r>
            <a:r>
              <a:rPr lang="ru-RU" dirty="0" smtClean="0"/>
              <a:t>4 </a:t>
            </a:r>
            <a:r>
              <a:rPr lang="ru-RU" dirty="0" smtClean="0"/>
              <a:t>курса</a:t>
            </a:r>
          </a:p>
          <a:p>
            <a:r>
              <a:rPr lang="ru-RU" dirty="0" smtClean="0"/>
              <a:t>Феоктистов Михаил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851920" y="6146244"/>
            <a:ext cx="13147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Тверь </a:t>
            </a:r>
            <a:r>
              <a:rPr lang="ru-RU" dirty="0" smtClean="0"/>
              <a:t>2017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4925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6477"/>
            <a:ext cx="8229600" cy="4525963"/>
          </a:xfrm>
        </p:spPr>
        <p:txBody>
          <a:bodyPr>
            <a:noAutofit/>
          </a:bodyPr>
          <a:lstStyle/>
          <a:p>
            <a:pPr fontAlgn="base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2)в случае заражения работников вирусом иммунодефицита человека при исполнении своих служебных обязанностей, повлекшего установление инвалидности: инвалиду I группы — 250 минимальных размеров оплаты труда, установленных федеральным законом на день осуществления выплаты данного пособия, инвалиду II группы — 200 минимальных размеров оплаты труда, инвалиду III группы— 150 минимальных размеров оплаты труда;</a:t>
            </a:r>
          </a:p>
          <a:p>
            <a:pPr fontAlgn="base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•3) каждому члену семьи работников, заразившихся при исполнении своих служебных обязанностей вирусом иммунодефицита человека и умерших от связанных с развитием ВИЧ-инфекции заболеваний, — 300 минимальных размеров оплаты труда, установленных федеральным законом на день осуществления выплаты данного пособия. Круг членов семьи, имеющих право на пособие, определяется в соответствии со ст. 50 и 51 Закона РФ «О государственных пенсиях в Российской Федерации». В данных статьях речь идет о круге лиц, имеющих право на пенсию по случаю потери кормильца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4945674"/>
            <a:ext cx="3312368" cy="1912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91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229600" cy="4525963"/>
          </a:xfrm>
        </p:spPr>
        <p:txBody>
          <a:bodyPr>
            <a:normAutofit/>
          </a:bodyPr>
          <a:lstStyle/>
          <a:p>
            <a:pPr algn="just"/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6005" y="1556792"/>
            <a:ext cx="3829050" cy="3810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11560" y="404664"/>
            <a:ext cx="388843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Для получения государственного единовременного пособия лица, имеющие право на его получение, обращаются с заявлением в орган здравоохранения субъекта Российской Федерации по месту жительства.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71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036496" cy="6741368"/>
          </a:xfrm>
        </p:spPr>
        <p:txBody>
          <a:bodyPr>
            <a:noAutofit/>
          </a:bodyPr>
          <a:lstStyle/>
          <a:p>
            <a:pPr fontAlgn="base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 заявлению прилагаются:</a:t>
            </a:r>
          </a:p>
          <a:p>
            <a:pPr fontAlgn="base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•S медицинская справка установленной формы, подтверждающая факт заражения ВИЧ-инфекцией (подлинник);</a:t>
            </a:r>
          </a:p>
          <a:p>
            <a:pPr fontAlgn="base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•S акт эпидемиологического расследования причины заражения ВИЧ-инфекцией и связи этого заражения с исполнением работником своих служебных обязанностей, составленный по форме, установленной Министерством здравоохранения Российской Федерации (подлинник);</a:t>
            </a:r>
          </a:p>
          <a:p>
            <a:pPr fontAlgn="base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•S справка с места работы, подтверждающая, что заявитель в момент, когда произошло заражение, являлся работником предприятия, учреждения или организации государственной или муниципальной системы здравоохранения, осуществляющим диагностику или лечение ВИЧ-инфицированных, предприятия ( производства), научно-исследовательской организации, другой организации, работа в которой связана с материалами, содержащими вирус иммунодефицита человека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3032855"/>
            <a:ext cx="4499992" cy="3369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27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229600" cy="6552728"/>
          </a:xfrm>
        </p:spPr>
        <p:txBody>
          <a:bodyPr>
            <a:normAutofit fontScale="85000" lnSpcReduction="10000"/>
          </a:bodyPr>
          <a:lstStyle/>
          <a:p>
            <a:pPr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Члены семей работников, имеющие право на получение государственного единовременного пособия, прилагают к заявлению следующие документы:</a:t>
            </a:r>
          </a:p>
          <a:p>
            <a:pPr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•S копия медицинской справки установленной формы, подтверждающая факт заражения ВИЧ-инфекцией лица, умершего от связанных с ВИЧ-инфекцией заболеваний;</a:t>
            </a:r>
          </a:p>
          <a:p>
            <a:pPr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•S копия акта эпидемиологического расследования причины заражения ВИЧ- инфекцией и связи этого заражения с исполнением работником своих служебных обязанностей, составленного по форме, установленной Министерством здравоохранения Российской Федерации;</a:t>
            </a:r>
          </a:p>
          <a:p>
            <a:pPr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• справка с места работы, подтверждающая, что умерший в момент, когда произошло заражение, являлся работником предприятия, учреждения или организации государственной или муниципальной системы здравоохранения, осуществляющим диагностику и лечение ВИЧ-инфицированных, предприятия ( производства), научно-исследовательской организации, другой организации, работа в которой связана с материалами, содержащими вирус иммунодефицита человека;</a:t>
            </a:r>
          </a:p>
          <a:p>
            <a:pPr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• копия свидетельства о смерти лица, заразившегося ВИЧ-инфекцией при исполнении своих служебных обязанностей.</a:t>
            </a:r>
          </a:p>
          <a:p>
            <a:pPr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При необходимости могут быть затребованы другие документы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54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8640"/>
            <a:ext cx="8219256" cy="5937523"/>
          </a:xfrm>
        </p:spPr>
        <p:txBody>
          <a:bodyPr>
            <a:normAutofit lnSpcReduction="10000"/>
          </a:bodyPr>
          <a:lstStyle/>
          <a:p>
            <a:pPr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Документы представляются заявителем лично с предъявлением документа, удостоверяющего личность заявителя, либо через представителя, уполномоченного на это в порядке, установленном законодательством Российской Федерации.</a:t>
            </a:r>
          </a:p>
          <a:p>
            <a:pPr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Датой подачи заявления считается день представления документов, необходимых для рассмотрения вопроса о выплате государственного единовременного пособия.</a:t>
            </a:r>
          </a:p>
          <a:p>
            <a:pPr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Заявление и прилагаемые к нему документы формируются в дело с составлением описи. Заявителю выдается расписка с перечислением полученных от него документов.</a:t>
            </a:r>
          </a:p>
          <a:p>
            <a:pPr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Орган здравоохранения субъекта Российской Федерации в течение месяца со дня поступления документов принимает решение о выплате государственного единовременного пособия или об отказе в его выплате.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50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6632"/>
            <a:ext cx="8748464" cy="6120680"/>
          </a:xfrm>
        </p:spPr>
        <p:txBody>
          <a:bodyPr>
            <a:normAutofit lnSpcReduction="10000"/>
          </a:bodyPr>
          <a:lstStyle/>
          <a:p>
            <a:pPr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В случае принятия решения об отказе в выплате указанного пособия орган здравоохранения субъекта Российской Федерации в 2- недельный срок сообщает заявителю о принятом решении в письменной форме с обязательным указанием причин отказа. Заявитель вправе обжаловать это решение в судебном порядке.</a:t>
            </a:r>
          </a:p>
          <a:p>
            <a:pPr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Выплата государственного единовременного пособия производится органом здравоохранения субъекта Российской Федерации по месту жительства заявителя в месячный срок со дня подачи заявления за счет средств федерального бюджета.</a:t>
            </a:r>
          </a:p>
          <a:p>
            <a:pPr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Государственные единовременные пособия, выплаченные гражданам в соответствии с представленными ими документами с неверными сведениями, а также в результате сокрытия ими данных, влияющих на назначение пособия, подлежат возмещению указанными гражданами, а при отказе от добровольного возмещения — взыскиваются в судебном порядке.</a:t>
            </a:r>
          </a:p>
        </p:txBody>
      </p:sp>
    </p:spTree>
    <p:extLst>
      <p:ext uri="{BB962C8B-B14F-4D97-AF65-F5344CB8AC3E}">
        <p14:creationId xmlns:p14="http://schemas.microsoft.com/office/powerpoint/2010/main" val="419690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548680"/>
            <a:ext cx="8229600" cy="4525963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Спасибо за внимание </a:t>
            </a:r>
          </a:p>
          <a:p>
            <a:pPr algn="ctr"/>
            <a:endParaRPr lang="ru-RU" sz="4000" dirty="0"/>
          </a:p>
          <a:p>
            <a:pPr algn="ctr"/>
            <a:endParaRPr lang="ru-RU" sz="4000" dirty="0" smtClean="0"/>
          </a:p>
          <a:p>
            <a:pPr algn="ctr"/>
            <a:endParaRPr lang="ru-RU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1484784"/>
            <a:ext cx="91440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ru-RU" dirty="0" smtClean="0"/>
          </a:p>
          <a:p>
            <a:pPr marL="342900" indent="-342900">
              <a:buFont typeface="+mj-lt"/>
              <a:buAutoNum type="arabicPeriod"/>
            </a:pPr>
            <a:r>
              <a:rPr lang="ru-RU" dirty="0" err="1"/>
              <a:t>Агашев</a:t>
            </a:r>
            <a:r>
              <a:rPr lang="ru-RU" dirty="0"/>
              <a:t> Д.В. Право социального обеспечения. Курс лекций/Д.В. </a:t>
            </a:r>
            <a:r>
              <a:rPr lang="ru-RU" dirty="0" err="1"/>
              <a:t>Агашев</a:t>
            </a:r>
            <a:r>
              <a:rPr lang="ru-RU" dirty="0"/>
              <a:t>. — Томск: Факультет дистанционного обучения, ТУСУР, 2011. — 180 c.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/>
              <a:t>Аракчеев В.С. Право социального обеспечения России. Право социального обеспечения России. Учебное пособие/В.С. Аракчеев. — Томск: Изд-во НТЛ, 2012. — 518 с.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/>
              <a:t>Ершов В.А. Право социального обеспечения / В.А. Ершов, И.А. Толмачева — М.: </a:t>
            </a:r>
            <a:r>
              <a:rPr lang="ru-RU" dirty="0" err="1"/>
              <a:t>ГроссМедиа</a:t>
            </a:r>
            <a:r>
              <a:rPr lang="ru-RU" dirty="0"/>
              <a:t>, 2009. — 312 с.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/>
              <a:t>Лушникова М.В. Курс права социального обеспечения/ М.В. Лушникова, А.М. Лушников. — М.: «</a:t>
            </a:r>
            <a:r>
              <a:rPr lang="ru-RU" dirty="0" err="1"/>
              <a:t>Юстицинформ</a:t>
            </a:r>
            <a:r>
              <a:rPr lang="ru-RU" dirty="0"/>
              <a:t>», 2012. – 636 с.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/>
              <a:t>Право социального обеспечения: учебник / Под ред. К. Н. </a:t>
            </a:r>
            <a:r>
              <a:rPr lang="ru-RU" dirty="0" err="1"/>
              <a:t>Гусова</a:t>
            </a:r>
            <a:r>
              <a:rPr lang="ru-RU" dirty="0"/>
              <a:t>. – М.: Проспект, 2011. — 328 с.</a:t>
            </a:r>
          </a:p>
          <a:p>
            <a:pPr marL="342900" indent="-34290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676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ТЕСТЫ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 каком году был принят ФЗ « О предупреждении распространения в Российской Федерации заболевания, вызываемого вирусом иммунодефицита человека (ВИЧ-инфекции)»: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12 декабря 1993 г.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14 июня 1994 г.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30 марта 1995 г.</a:t>
            </a:r>
          </a:p>
        </p:txBody>
      </p:sp>
    </p:spTree>
    <p:extLst>
      <p:ext uri="{BB962C8B-B14F-4D97-AF65-F5344CB8AC3E}">
        <p14:creationId xmlns:p14="http://schemas.microsoft.com/office/powerpoint/2010/main" val="161164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472608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целях реализации данного Закона постановлением Правительства РФ от 20 июня 1997 г. « О государственных единовременных пособиях работникам предприятий, учреждений и организаций государственной и муниципальной систем здравоохранения, осуществляющим диагностику и лечение ВИЧ-инфицированных…» не утверждено следующее: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А Правила назначения и выплаты государственных единовременных пособий работникам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Б Правила назначения и выплаты государственных единовременных пособий работникам предприятий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 Перечень ВИЧ заболеваний за которые работникам полагается выплата пособия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51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8640"/>
            <a:ext cx="8686800" cy="5937523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Государственное единовременное пособие не назначается следующим категориям граждан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работникам предприятий, учреждений и организаций государственной и муниципальной систем здравоохранения, осуществляющим диагностику и лечение ВИЧ-инфицированных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членам семей работников, заразившихся при исполнении своих служебных обязанностей вирусом иммунодефицита человека и умерших от заболеваний, связанных с развитием ВИЧ-инфекции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Гражданам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проxодящим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лечение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предприятиx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осуществляющиx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лечение и профилактику ВИЧ заболеваний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4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1226"/>
            <a:ext cx="8496944" cy="628809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Единовременное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пособие медицинским работникам, заразившимся вирусом иммунодефицита человека при исполнении своих служебных обязанностей, является новым видом пособий в системе социального обеспечения и регулируется Федеральным законом « О предупреждении распространения в Российской Федерации заболевания, вызываемого вирусом иммунодефицита человека (ВИЧ-инфекции)» от 30 марта 1995 г.</a:t>
            </a:r>
            <a:endParaRPr lang="ru-RU" dirty="0">
              <a:solidFill>
                <a:schemeClr val="tx1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0104" y="3356992"/>
            <a:ext cx="4463791" cy="297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62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507288" cy="5937523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Право на получение пособия не дает работа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следующиx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предприятияx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лаборатории и учреждения, на которые органами здравоохранения возложены обследование населения на ВИЧ-инфекцию и исследование крови, биологических жидкостей, органов и тканей ВИЧ-инфицированных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Б) Работники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ИК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учреждения скорой и неотложной медицинской помощи и переливания крови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29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-99392"/>
            <a:ext cx="8686800" cy="6225555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Размер пособия выплачиваемого члену семьи работника умершего из за развития ВИЧ заболевания при исполнение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своиx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обязанностей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300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заработныx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плат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Б) 250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заработныx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плат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В) 200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заработныx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плат</a:t>
            </a:r>
          </a:p>
        </p:txBody>
      </p:sp>
    </p:spTree>
    <p:extLst>
      <p:ext uri="{BB962C8B-B14F-4D97-AF65-F5344CB8AC3E}">
        <p14:creationId xmlns:p14="http://schemas.microsoft.com/office/powerpoint/2010/main" val="41683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04664"/>
            <a:ext cx="8229600" cy="6120680"/>
          </a:xfrm>
        </p:spPr>
        <p:txBody>
          <a:bodyPr>
            <a:normAutofit/>
          </a:bodyPr>
          <a:lstStyle/>
          <a:p>
            <a:pPr fontAlgn="base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 целях реализации данного Закона постановлением Правительства РФ от 20 июня 1997 г.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« О государственных единовременных пособиях работникам предприятий, учреждений и организаций государственной и муниципальной систем здравоохранения, осуществляющим диагностику и лечение ВИЧ-инфицированных, а также лицам, работа которых связана с материалами, содержащими вирус иммунодефицита человека, в случае заражения вирусом иммунодефицита человека при исполнении своих служебных обязанностей и членам семей работников указанных категорий в случае их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смерти»</a:t>
            </a:r>
            <a:r>
              <a:rPr lang="ru-RU" sz="1800" baseline="30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утверждены:</a:t>
            </a:r>
          </a:p>
          <a:p>
            <a:pPr marL="0" indent="0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1) Правила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назначения и выплаты государственных единовременных пособий работникам предприятий, учреждений и организаций государственной и муниципальной систем здравоохранения, осуществляющим диагностику и лечение ВИЧ-инфицированных, а также лицам, работа которых связана с материалами, содержащими вирус иммунодефицита человека, в случае заражения вирусом иммунодефицита человека при исполнении своих служебных обязанностей и членам семей работников указанных категорий в случае их смерти;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128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404664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 fontAlgn="base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перечень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предприятий, учреждений и организаций государственной и муниципальной систем здравоохранения, работа в которых дает право на получение государственных единовременных пособий работникам, заразившимся вирусом иммунодефицита человека при исполнении своих служебных обязанностей;</a:t>
            </a:r>
          </a:p>
          <a:p>
            <a:pPr marL="0" indent="0" fontAlgn="base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 перечень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категорий работников предприятий, учреждений и организаций государственной и муниципальной систем здравоохранения, которые осуществляют диагностику и лечение ВИЧ-инфицированных или работа которых связана с материалами, содержащими вирус иммунодефицита человека, имеющих право на получение государственных единовременных пособий в случае заражения вирусом иммунодефицита человека при исполнении своих служебных обязанностей.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99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88640"/>
            <a:ext cx="8496944" cy="6552728"/>
          </a:xfrm>
        </p:spPr>
        <p:txBody>
          <a:bodyPr>
            <a:normAutofit/>
          </a:bodyPr>
          <a:lstStyle/>
          <a:p>
            <a:pPr fontAlgn="base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Государственное единовременное пособие назначается следующим категориям:</a:t>
            </a:r>
          </a:p>
          <a:p>
            <a:pPr fontAlgn="base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• работникам предприятий, учреждений и организаций государственной и муниципальной систем здравоохранения, осуществляющим диагностику и лечение ВИЧ-инфицированных, а также лицам, работа которых связана с материалами, содержащими вирус иммунодефицита человека ( далее — работники), в случае заражения вирусом иммунодефицита человека при исполнении своих служебных обязанностей;</a:t>
            </a:r>
          </a:p>
          <a:p>
            <a:pPr fontAlgn="base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• работникам в случае установления инвалидности, причиной которой явилось заражение вирусом иммунодефицита человека при исполнении своих служебных обязанностей;</a:t>
            </a:r>
          </a:p>
          <a:p>
            <a:pPr fontAlgn="base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• членам семей работников, заразившихся при исполнении своих служебных обязанностей вирусом иммунодефицита человека и умерших от заболеваний, связанных с развитием ВИЧ-инфекции.</a:t>
            </a:r>
          </a:p>
          <a:p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3789040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63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2492896"/>
            <a:ext cx="8229600" cy="4525963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dirty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Г</a:t>
            </a:r>
            <a:r>
              <a:rPr lang="ru-RU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осударственные </a:t>
            </a:r>
            <a:r>
              <a:rPr lang="ru-RU" dirty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единовременные пособия назначаются на основании Установления факта заражения ВИЧ-инфекцией при исполнении работником своих служебных обязанностей.</a:t>
            </a:r>
          </a:p>
          <a:p>
            <a:pPr marL="0" indent="0" fontAlgn="base">
              <a:buNone/>
            </a:pPr>
            <a:r>
              <a:rPr lang="ru-RU" dirty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Факт заражения ВИЧ-инфекцией, а также причина заражения и его связь с исполнением работником служебных обязанностей устанавливаются специализированным лечебно-профилактическим учреждением государственной или муниципальной системы здравоохранения, занимающимся вопросами ВИЧ-инфекции совместно с центром государственного санитарно-</a:t>
            </a:r>
            <a:r>
              <a:rPr lang="ru-RU" dirty="0" err="1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эпиде</a:t>
            </a:r>
            <a:r>
              <a:rPr lang="ru-RU" dirty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-миологического надзора.</a:t>
            </a:r>
          </a:p>
          <a:p>
            <a:endParaRPr lang="ru-RU" dirty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116632"/>
            <a:ext cx="3672543" cy="201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48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8784976" cy="6858000"/>
          </a:xfrm>
        </p:spPr>
        <p:txBody>
          <a:bodyPr>
            <a:noAutofit/>
          </a:bodyPr>
          <a:lstStyle/>
          <a:p>
            <a:pPr fontAlgn="base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Право на получение пособия дает работа в определенных предприятиях, учреждениях и организациях государственной и муниципальной систем здравоохранения. Это:</a:t>
            </a:r>
          </a:p>
          <a:p>
            <a:pPr marL="0" indent="0" fontAlgn="base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1) 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центры по профилактике и борьбы со СПИДом;</a:t>
            </a:r>
          </a:p>
          <a:p>
            <a:pPr marL="0" indent="0" fontAlgn="base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2) 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организации, учреждения и специализированные отделения, предназначенные для лечения ВИЧ-инфицированных;</a:t>
            </a:r>
          </a:p>
          <a:p>
            <a:pPr marL="0" indent="0" fontAlgn="base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3) лаборатории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 учреждения, на которые органами здравоохранения возложены обследование населения на ВИЧ-инфекцию и исследование крови, биологических жидкостей, органов и тканей ВИЧ-инфицированных;</a:t>
            </a:r>
          </a:p>
          <a:p>
            <a:pPr marL="0" indent="0" fontAlgn="base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4) 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научно-исследовательские учреждения, работа которых связана с материалами, содержащими вирус иммунодефицита человека;</a:t>
            </a:r>
          </a:p>
          <a:p>
            <a:pPr marL="0" indent="0" fontAlgn="base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5) 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учреждения, обеспечивающие проведение патологоанатомической и судебно- медицинской экспертизы лиц, инфицированных вирусом иммунодефицита человека;</a:t>
            </a:r>
          </a:p>
          <a:p>
            <a:pPr marL="0" indent="0" fontAlgn="base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6) 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предприятия по изготовлению медицинских иммунобиологических препаратов, работа которых связана с материалами, содержащими вирус иммунодефицита человека;</a:t>
            </a:r>
          </a:p>
          <a:p>
            <a:pPr marL="0" indent="0" fontAlgn="base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7) учреждения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скорой и неотложной медицинской помощи и переливания крови;</a:t>
            </a:r>
          </a:p>
          <a:p>
            <a:pPr marL="0" indent="0" fontAlgn="base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8) другие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учреждения, осуществляющие проведение диагностики, консультаций, осмотров, оказание медицинской помощи, в том числе специализированной, и другой работы, связанной с непосредственным контактом с ВИЧ-инфицированными или с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материалами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содержащими вирус иммунодефицита человека.</a:t>
            </a:r>
          </a:p>
        </p:txBody>
      </p:sp>
    </p:spTree>
    <p:extLst>
      <p:ext uri="{BB962C8B-B14F-4D97-AF65-F5344CB8AC3E}">
        <p14:creationId xmlns:p14="http://schemas.microsoft.com/office/powerpoint/2010/main" val="310253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398" y="0"/>
            <a:ext cx="8869082" cy="6957392"/>
          </a:xfrm>
        </p:spPr>
        <p:txBody>
          <a:bodyPr>
            <a:normAutofit/>
          </a:bodyPr>
          <a:lstStyle/>
          <a:p>
            <a:pPr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Для получения пособия необходимо подпадать под перечень категорий работников предприятий, учреждений и организаций государственной и муниципальной систем здравоохранения, которые осуществляют диагностику и лечение ВИЧ-инфицированных или работа которых связана с материалами, содержащими вирус иммунодефицита человека, имеющих право на получение государственных единовременных пособий в случае заражения вирусом иммунодефицита человека при исполнении своих служебных обязанностей.</a:t>
            </a:r>
          </a:p>
          <a:p>
            <a:pPr fontAlgn="base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7272" y="3408107"/>
            <a:ext cx="4933950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17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5974"/>
            <a:ext cx="8568952" cy="6633386"/>
          </a:xfrm>
        </p:spPr>
        <p:txBody>
          <a:bodyPr>
            <a:normAutofit/>
          </a:bodyPr>
          <a:lstStyle/>
          <a:p>
            <a:pPr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Данный перечень включает следующие категории: руководители учреждений и подразделений, врачи, средний, младший медицинский персонал, научные сотрудники, лаборанты, препараторы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Государственные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единовременные пособия устанавливаются в следующих размерах: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случае выявления у работников указанных категорий заражения вирусом иммунодефицита человека при исполнении своих служебных обязанностей (без установления инвалидности) — 100 минимальных размеров оплаты труда, установленных федеральным законом на день осуществления выплаты пособия;</a:t>
            </a:r>
          </a:p>
          <a:p>
            <a:pPr fontAlgn="base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24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252</TotalTime>
  <Words>1674</Words>
  <Application>Microsoft Office PowerPoint</Application>
  <PresentationFormat>Экран (4:3)</PresentationFormat>
  <Paragraphs>82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Исполнительная</vt:lpstr>
      <vt:lpstr>ФЕДЕРАЛЬНОЕ  ГОСУДАРСТВЕННОЕ  БЮДЖЕТНОЕ ОБРАЗОВАТЕЛЬНОЕ   УЧРЕЖДЕНИЕ  ВЫСШЕГО  ПРОФЕССИОНАЛЬНОГО  ОБРАЗОВАНИЯ  «ТВЕРСКОЙ ГОУДАРСТВЕННЫЙ УНИВЕРСИТЕТ»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ТЕСТЫ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ФЕДЕРАЛЬНОЕГОСУДАРСТВЕННОЕБЮДЖЕТНОЕ ОБРАЗОВАТЕЛЬНОЕУЧРЕЖДЕНИЕВЫСШЕГООБРАЗОВАНИЯ «ВСЕРОССИЙСКИЙГОСУДАРСТВЕННЫЙУНИВЕРСИТЕТЮСТИЦИИ» (РПАМИНЮСТА РОССИИ)</dc:title>
  <dc:creator>Джамшед</dc:creator>
  <cp:lastModifiedBy>Джамшед</cp:lastModifiedBy>
  <cp:revision>16</cp:revision>
  <dcterms:created xsi:type="dcterms:W3CDTF">2017-10-30T14:46:42Z</dcterms:created>
  <dcterms:modified xsi:type="dcterms:W3CDTF">2017-12-12T18:21:05Z</dcterms:modified>
</cp:coreProperties>
</file>