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92" r:id="rId18"/>
    <p:sldId id="293" r:id="rId19"/>
    <p:sldId id="294" r:id="rId20"/>
    <p:sldId id="295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6" r:id="rId30"/>
    <p:sldId id="297" r:id="rId31"/>
    <p:sldId id="298" r:id="rId32"/>
    <p:sldId id="279" r:id="rId33"/>
    <p:sldId id="299" r:id="rId34"/>
    <p:sldId id="300" r:id="rId35"/>
    <p:sldId id="301" r:id="rId36"/>
    <p:sldId id="280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14DDD-C0C8-4387-85FD-63B4A70FD00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41C3D-3F63-437A-971E-50FF0614F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3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34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тем, что не было найдено судебное решение</a:t>
            </a:r>
            <a:r>
              <a:rPr lang="ru-RU" baseline="0" dirty="0" smtClean="0"/>
              <a:t> об определении места учёбы ребёнка, на данном слайде представлено судебное решение о снятии временного ограничения на выезд ребенка за пределы РФ, т.к. оно показалось наиболее интересным.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3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6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9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тем, что в решении нет ФИО, для более понятного анализа лица будут названы просто родственниками.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89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каровую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63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2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61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7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связи с тем, что в судебном решении ФИО были скрыты, автор сам дал им имена для более понятного анализа.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6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тем, что в судебном решении ФИО были скрыты, автор сам дал им имена для более понятного анализа.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9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тем, что в решении нет ФИО, для</a:t>
            </a:r>
            <a:r>
              <a:rPr lang="ru-RU" baseline="0" dirty="0" smtClean="0"/>
              <a:t> более понятного анализа </a:t>
            </a:r>
            <a:r>
              <a:rPr lang="ru-RU" dirty="0" smtClean="0"/>
              <a:t>лица будут названы просто родственниками.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1C3D-3F63-437A-971E-50FF0614FFC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14833&amp;fld=134&amp;dst=1000000001,0&amp;rnd=0.4569919891189371#08155728724468769" TargetMode="External"/><Relationship Id="rId2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v/osobennosti-rassmotreniya-del-o-rastorzhenii-brak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cyberleninka.ru/article/v/rastorzhenie-braka-v-organah-zags-k-probleme-sovershenstvovaniya-protsedu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dact.ru/regular/doc/Gr8TClxe4DYu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v/k-voprosu-o-nedeystvitelnosti-rastorgnutogo-braka" TargetMode="External"/><Relationship Id="rId2" Type="http://schemas.openxmlformats.org/officeDocument/2006/relationships/hyperlink" Target="https://cyberleninka.ru/article/v/institut-nedeystvitelnosti-braka-v-rossiyskom-zakonodatelstv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regular/doc/vKEJ5PGPR21l/?regular-txt=%D0%BD%D0%B5%D0%B4%D0%B5%D0%B9%D1%81%D1%82%D0%B2%D0%B8%D1%82%D0%B5%D0%BB%D1%8C%D0%BD%D0%BE%D1%81%D1%82%D1%8C+%D0%B1%D1%80%D0%B0%D0%BA%D0%B0&amp;regular-case_doc=&amp;regular-lawchunkinfo=&amp;regular-doc_type=1007&amp;regular-date_from=01.01.2017&amp;regular-date_to=09.04.2019&amp;regular-workflow_stage=&amp;regular-area=&amp;regular-court=&amp;regular-judge=&amp;_=1557938742054&amp;snippet_pos=46#snipp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14833&amp;fld=134&amp;dst=1000000001,0&amp;rnd=0.4569919891189371#08155728724468769" TargetMode="External"/><Relationship Id="rId2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aw.tversu.ru/websites/35/documents/3581/%D0%A2%D0%95%D0%9E%D0%A0%D0%95%D0%A2%D0%98%D0%A7%D0%95%D0%A1%D0%9A%D0%98%D0%95_%D0%9F%D0%A0%D0%9E%D0%91%D0%9B%D0%95%D0%9C%D0%AB_%D0%90%D0%9A%D0%A2%D0%9E%D0%92_%D0%93%D0%A0%D0%90%D0%96%D0%94%D0%90%D0%9D%D0%A1%D0%9A%D0%9E%D0%93%D0%9E_%D0%A1%D0%9E%D0%A1%D0%A2%D0%9E%D0%AF%D0%9D%D0%98%D0%AF.pdf?1539325704" TargetMode="External"/><Relationship Id="rId2" Type="http://schemas.openxmlformats.org/officeDocument/2006/relationships/hyperlink" Target="https://elibrary.ru/item.asp?id=2026317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regular/doc/3SOQVoohLzl4/?page=2&amp;regular-doc_type=1007&amp;regular-court=&amp;regular-date_from=01.01.2017&amp;regular-case_doc=&amp;regular-lawchunkinfo=&amp;regular-workflow_stage=&amp;regular-date_to=09.04.2019&amp;regular-area=&amp;regular-txt=%D0%BE%D0%B1%D1%89%D0%B0%D1%8F+%D1%84%D0%B0%D0%BC%D0%B8%D0%BB%D0%B8%D1%8F&amp;_=1557904704091&amp;regular-judge=&amp;snippet_pos=2618#snipp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nsultant.ru/cons/cgi/online.cgi?req=doc&amp;base=LAW&amp;n=314833&amp;fld=134&amp;dst=1000000001,0&amp;rnd=0.4569919891189371#081557287244687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90;&#1088;&#1072;&#1089;&#1083;&#1080;-&#1087;&#1088;&#1072;&#1074;&#1072;.&#1088;&#1092;/article/9549" TargetMode="External"/><Relationship Id="rId2" Type="http://schemas.openxmlformats.org/officeDocument/2006/relationships/hyperlink" Target="http://aprp-msal.ru/articles/article_103409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dact.ru/regular/doc/Gouw7LUzdx5J/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v/pravovoe-regulirovanie-roditelskih-prav-v-rossiyskoy-federatsii" TargetMode="External"/><Relationship Id="rId2" Type="http://schemas.openxmlformats.org/officeDocument/2006/relationships/hyperlink" Target="https://cyberleninka.ru/article/n/rassmotrenie-sudami-sporov-o-pravah-rebenk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regular/doc/HsmJZBbcnU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2" Type="http://schemas.openxmlformats.org/officeDocument/2006/relationships/hyperlink" Target="http://www.consultant.ru/cons/cgi/online.cgi?req=doc&amp;base=LAW&amp;n=9959&amp;fld=134&amp;dst=1000000001,0&amp;rnd=0.2411057730951207#07222833959601298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yberleninka.ru/article/n/pravovoe-regulirovanie-roditelskih-prav-v-rossiyskoy-federatsii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regular/doc/Xi6saZpnp3H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yberleninka.ru/article/v/alimentnye-obyazatelstva-ot-drevnosti-do-nashih-dney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regular/doc/NF0opYwcnGx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14901&amp;fld=134&amp;dst=1000000001,0&amp;rnd=0.2169901576473341#02940222366921865" TargetMode="External"/><Relationship Id="rId2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v/institut-usynovleniya-udochereniya-v-rossiyskoy-federatsii" TargetMode="External"/><Relationship Id="rId2" Type="http://schemas.openxmlformats.org/officeDocument/2006/relationships/hyperlink" Target="https://cyberleninka.ru/article/v/ponyatie-i-znachenie-usynovleniya-udochereniya-detey-v-zakonodatelstve-rossiyskoy-federatsi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dact.ru/regular/doc/0Nyg8Gl8OoNi/" TargetMode="Externa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v/ogranichenie-roditelskih-pra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cyberleninka.ru/article/v/ogranichenie-roditelskih-prav-kak-institut-semeynogo-prava-r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udact.ru/regular/doc/gYp44hH6GMgv/?page=4&amp;regular-doc_type=&amp;regular-court=&amp;regular-date_from=01.01.2017&amp;regular-case_doc=&amp;regular-lawchunkinfo=%D0%A1%D1%82%D0%B0%D1%82%D1%8C%D1%8F+121.+%D0%97%D0%B0%D1%89%D0%B8%D1%82%D0%B0+%D0%BF%D1%80%D0%B0%D0%B2+%D0%B8+%D0%B8%D0%BD%D1%82%D0%B5%D1%80%D0%B5%D1%81%D0%BE%D0%B2+%D0%B4%D0%B5%D1%82%D0%B5%D0%B9,+%D0%BE%D1%81%D1%82%D0%B0%D0%B2%D1%88%D0%B8%D1%85%D1%81%D1%8F+%D0%B1%D0%B5%D0%B7+%D0%BF%D0%BE%D0%BF%D0%B5%D1%87%D0%B5%D0%BD%D0%B8%D1%8F+%D1%80%D0%BE%D0%B4%D0%B8%D1%82%D0%B5%D0%BB%D0%B5%D0%B9(%D0%A1%D0%9A+%D0%A0%D0%A4)&amp;regular-workflow_stage=&amp;regular-date_to=&amp;regular-area=&amp;regular-txt=&amp;_=1558374823623&amp;regular-judge=" TargetMode="Externa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314833&amp;fld=134&amp;dst=1000000001,0&amp;rnd=0.4569919891189371#08155728724468769" TargetMode="External"/><Relationship Id="rId2" Type="http://schemas.openxmlformats.org/officeDocument/2006/relationships/hyperlink" Target="http://www.consultant.ru/cons/cgi/online.cgi?req=doc&amp;base=LAW&amp;n=320452&amp;fld=134&amp;dst=1000000001,0&amp;rnd=0.4795472238658869#001813395279884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ru/32296284-Vestnik-omskogo-universiteta-seriya-pravo-22-s-n-a-temnikova-2010-udk-347-6.html" TargetMode="External"/><Relationship Id="rId2" Type="http://schemas.openxmlformats.org/officeDocument/2006/relationships/hyperlink" Target="https://elibrary.ru/item.asp?id=2105285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dact.ru/regular/doc/cXNWeJI0GsZq/?page=9&amp;regular-doc_type=&amp;regular-court=&amp;regular-date_from=&amp;regular-case_doc=&amp;regular-lawchunkinfo=&amp;regular-workflow_stage=&amp;regular-date_to=&amp;regular-area=&amp;regular-txt=%D0%BD%D0%B5%D0%B4%D0%B5%D0%B9%D1%81%D1%82%D0%B2%D0%B8%D1%82%D0%B5%D0%BB%D1%8C%D0%BD%D0%BE%D1%81%D1%82%D1%8C+%D0%B1%D1%80%D0%B0%D0%BA%D0%B0&amp;_=1557821888318&amp;regular-judge=&amp;snippet_pos=122#snippe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872" y="0"/>
            <a:ext cx="7488832" cy="396044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Министерство науки и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высшего образования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РФ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Федеральное государственное бюджетное образовательное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 учреждение высшего образования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«Тверской государственный университет»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Юридический факультет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 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Кафедра гражданского права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 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 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ЭКЗАМЕНАЦИОННЫЙ ПРОЕКТ ПО СЕМЕЙНОМУ ПРАВУ</a:t>
            </a:r>
            <a:r>
              <a:rPr lang="ru-RU" sz="1800" dirty="0">
                <a:cs typeface="FreesiaUPC" pitchFamily="34" charset="-34"/>
              </a:rPr>
              <a:t/>
            </a:r>
            <a:br>
              <a:rPr lang="ru-RU" sz="1800" dirty="0">
                <a:cs typeface="FreesiaUPC" pitchFamily="34" charset="-34"/>
              </a:rPr>
            </a:br>
            <a:endParaRPr lang="ru-RU" sz="1800" dirty="0">
              <a:cs typeface="Frees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09120"/>
            <a:ext cx="6172200" cy="1371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Выполнила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Студентка 2 курса 26 группы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Рыченкова Арина Алексеевна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6322150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Тверь, 2019</a:t>
            </a:r>
          </a:p>
        </p:txBody>
      </p:sp>
    </p:spTree>
    <p:extLst>
      <p:ext uri="{BB962C8B-B14F-4D97-AF65-F5344CB8AC3E}">
        <p14:creationId xmlns:p14="http://schemas.microsoft.com/office/powerpoint/2010/main" val="3194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4438" y="711718"/>
            <a:ext cx="6172200" cy="22544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Тема 2.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«Прекращение брака. Недействительность брака».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19628"/>
            <a:ext cx="4392488" cy="34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032448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Прекращение брака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992888" cy="216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sz="1800" dirty="0" smtClean="0"/>
              <a:t>Супруги Затрогины обратились в орган ЗАГСа с заявлением о расторжении брака, при том то у них имеются трое несовершеннолетних детей.</a:t>
            </a:r>
          </a:p>
          <a:p>
            <a:pPr marL="0" indent="432000" algn="just">
              <a:buNone/>
            </a:pPr>
            <a:r>
              <a:rPr lang="ru-RU" sz="1800" dirty="0" smtClean="0"/>
              <a:t>Работник органа ЗАГСа отказался удовлетворить их требование и предложил обратиться в суд.</a:t>
            </a:r>
          </a:p>
          <a:p>
            <a:pPr marL="0" indent="432000" algn="just">
              <a:buNone/>
            </a:pPr>
            <a:r>
              <a:rPr lang="ru-RU" sz="1800" dirty="0" smtClean="0"/>
              <a:t>Верно ли действие работника ЗАГСа?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88538"/>
            <a:ext cx="2880320" cy="31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84776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Нормативно-правовые акты, используемые в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8384" y="1628800"/>
            <a:ext cx="6696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Семейный кодекс Российской Федерации от 29.12.1995 № 223-ФЗ (ред. от 18.03.2019) // </a:t>
            </a: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СПС «Консультант Плюс»</a:t>
            </a:r>
            <a:endParaRPr lang="ru-RU" sz="2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sz="2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Федеральный </a:t>
            </a: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закон от 15.11.1997 N 143-ФЗ (ред. от 27.12.2018) «Об актах гражданского состояния» // "Российская газета", N 224, 20.11.1997.</a:t>
            </a:r>
            <a:endParaRPr lang="ru-RU" sz="22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88" y="4285551"/>
            <a:ext cx="28781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Согласно п.1 ст. </a:t>
            </a:r>
            <a:r>
              <a:rPr lang="ru-RU" dirty="0"/>
              <a:t>33 ФЗ  от 15.11.1997 N 143-ФЗ (ред. от 27.12.2018) «Об актах гражданского состояния» </a:t>
            </a:r>
            <a:r>
              <a:rPr lang="ru-RU" dirty="0" smtClean="0"/>
              <a:t>при </a:t>
            </a:r>
            <a:r>
              <a:rPr lang="ru-RU" dirty="0"/>
              <a:t>взаимном согласии на расторжение брака супругов, не имеющих общих детей, не достигших совершеннолетия, расторжение брака производится органом записи актов гражданского состояния</a:t>
            </a:r>
            <a:r>
              <a:rPr lang="ru-RU" dirty="0" smtClean="0"/>
              <a:t>. Следовательно, у лиц, имеющих несовершеннолетних детей, брак расторгается в судебном порядке.</a:t>
            </a:r>
          </a:p>
          <a:p>
            <a:pPr indent="432000" algn="just"/>
            <a:r>
              <a:rPr lang="ru-RU" dirty="0" smtClean="0"/>
              <a:t>Согласно п. 1 ст. </a:t>
            </a:r>
            <a:r>
              <a:rPr lang="ru-RU" dirty="0"/>
              <a:t>21 Семейного Кодекса РФ р</a:t>
            </a:r>
            <a:r>
              <a:rPr lang="ru-RU" dirty="0" smtClean="0"/>
              <a:t>асторжение </a:t>
            </a:r>
            <a:r>
              <a:rPr lang="ru-RU" dirty="0"/>
              <a:t>брака производится в судебном порядке при наличии у супругов общих несовершеннолетних </a:t>
            </a:r>
            <a:r>
              <a:rPr lang="ru-RU" dirty="0" smtClean="0"/>
              <a:t>детей.</a:t>
            </a:r>
          </a:p>
          <a:p>
            <a:pPr indent="432000" algn="just"/>
            <a:r>
              <a:rPr lang="ru-RU" dirty="0" smtClean="0"/>
              <a:t>Согласно п. 1 ст. 23 </a:t>
            </a:r>
            <a:r>
              <a:rPr lang="ru-RU" dirty="0"/>
              <a:t>Семейного Кодекса РФ </a:t>
            </a:r>
            <a:r>
              <a:rPr lang="ru-RU" dirty="0" smtClean="0"/>
              <a:t>при </a:t>
            </a:r>
            <a:r>
              <a:rPr lang="ru-RU" dirty="0"/>
              <a:t>наличии взаимного согласия на расторжение брака супругов, имеющих общих несовершеннолетних детей, а также супругов, указанных в пункте 2 статьи 21 настоящего Кодекса, суд расторгает брак без выяснения мотивов развода</a:t>
            </a:r>
            <a:r>
              <a:rPr lang="ru-RU" dirty="0" smtClean="0"/>
              <a:t>.</a:t>
            </a:r>
          </a:p>
          <a:p>
            <a:pPr indent="432000" algn="just"/>
            <a:r>
              <a:rPr lang="ru-RU" dirty="0" smtClean="0"/>
              <a:t>Таким образом, работник органа ЗАГСа был прав в том, что предложил супругам Затрогиным обратиться в суд для расторжения брака.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32648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3014" y="1031578"/>
            <a:ext cx="4184970" cy="46805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b="1" dirty="0" smtClean="0"/>
              <a:t>Мнение Тяжких Е.С.: </a:t>
            </a:r>
            <a:r>
              <a:rPr lang="ru-RU" sz="1800" dirty="0" smtClean="0"/>
              <a:t>Дела </a:t>
            </a:r>
            <a:r>
              <a:rPr lang="ru-RU" sz="1800" dirty="0"/>
              <a:t>о расторжении брака, рассматриваемые в судебном разбирательстве, имеют свои специфические особенности не характерные для других категорий дел. В силу того, что на суд возложена задача принятия мер, способствующих сохранению брака, отличительные черты этих дел говорят о направленности, главным образом, на всестороннее и полное рассмотрения споров о расторжении брака, защите интересов не только супругов, но и их несовершеннолетних </a:t>
            </a:r>
            <a:r>
              <a:rPr lang="ru-RU" sz="1800" dirty="0" smtClean="0"/>
              <a:t>детей.</a:t>
            </a:r>
          </a:p>
          <a:p>
            <a:pPr marL="0" indent="0" algn="just">
              <a:buNone/>
            </a:pPr>
            <a:r>
              <a:rPr lang="ru-RU" sz="1800" b="1" dirty="0" smtClean="0"/>
              <a:t>Мнение автора: </a:t>
            </a:r>
            <a:r>
              <a:rPr lang="ru-RU" sz="1800" dirty="0" smtClean="0"/>
              <a:t>Расторжение брака в суде более эффективно, т.к. в таком расторжении учитывается все интересы супругов, а так же несовершеннолетних детей.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1124744"/>
            <a:ext cx="3816424" cy="30963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b="1" dirty="0"/>
              <a:t>Мнение Тимшиной Д.Н.:</a:t>
            </a:r>
            <a:r>
              <a:rPr lang="ru-RU" sz="1800" dirty="0"/>
              <a:t> </a:t>
            </a:r>
            <a:r>
              <a:rPr lang="ru-RU" sz="1800" dirty="0" smtClean="0"/>
              <a:t>Если </a:t>
            </a:r>
            <a:r>
              <a:rPr lang="ru-RU" sz="1800" dirty="0"/>
              <a:t>во время регистрации развода подано возражение относительно расторжения брака, то брак может быть расторгнут только в судебном </a:t>
            </a:r>
            <a:r>
              <a:rPr lang="ru-RU" sz="1800" dirty="0" smtClean="0"/>
              <a:t>порядке.</a:t>
            </a:r>
          </a:p>
          <a:p>
            <a:pPr marL="0" indent="0">
              <a:buNone/>
            </a:pPr>
            <a:r>
              <a:rPr lang="ru-RU" sz="1800" b="1" dirty="0" smtClean="0"/>
              <a:t>Мнение автора: </a:t>
            </a:r>
            <a:r>
              <a:rPr lang="ru-RU" sz="1800" dirty="0" smtClean="0"/>
              <a:t>Если имеются какие-либо возражения по поводу расторжения брака, то такая процедура должна проводиться в судебном порядке.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2496" y="5373216"/>
            <a:ext cx="417646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 Научная электронная библиотека «КиберЛенинка», Особенности рассмотрения дел о расторжении брака, Авдеенкова А.С., 2017.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809678"/>
            <a:ext cx="38884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4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4"/>
              </a:rPr>
              <a:t>Научная электронная библиотека «КиберЛенинка», Расторжение брака в органах ЗАГС: к проблеме совершенствования процедуры, Н.А. Темникова, 2010.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4788024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548680"/>
            <a:ext cx="2376264" cy="4234800"/>
          </a:xfrm>
        </p:spPr>
        <p:txBody>
          <a:bodyPr/>
          <a:lstStyle/>
          <a:p>
            <a:pPr algn="ctr"/>
            <a:r>
              <a:rPr lang="ru-RU" sz="1600" b="1" dirty="0"/>
              <a:t>Решение № 2-6056/2018 2-6056/2018~М-5210/2018 М-5210/2018 от 4 октября 2018 г. по делу № </a:t>
            </a:r>
            <a:r>
              <a:rPr lang="ru-RU" sz="1600" b="1" dirty="0" smtClean="0"/>
              <a:t>2-6056/2018</a:t>
            </a:r>
          </a:p>
          <a:p>
            <a:pPr algn="just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 СудАкт </a:t>
            </a:r>
            <a:endParaRPr lang="ru-RU" sz="13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5976664" cy="5904656"/>
          </a:xfrm>
        </p:spPr>
        <p:txBody>
          <a:bodyPr>
            <a:normAutofit fontScale="77500" lnSpcReduction="20000"/>
          </a:bodyPr>
          <a:lstStyle/>
          <a:p>
            <a:pPr marL="0" indent="432000" algn="ctr">
              <a:buNone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sz="2200" dirty="0"/>
              <a:t>Ленинский районный суд </a:t>
            </a:r>
            <a:r>
              <a:rPr lang="ru-RU" sz="2200" dirty="0" err="1"/>
              <a:t>г.Тюмени</a:t>
            </a:r>
            <a:r>
              <a:rPr lang="ru-RU" sz="2200" dirty="0"/>
              <a:t> (Тюменская область) </a:t>
            </a:r>
            <a:endParaRPr lang="ru-RU" sz="2200" dirty="0" smtClean="0"/>
          </a:p>
          <a:p>
            <a:pPr marL="0" indent="432000" algn="ctr">
              <a:buNone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  <a:endParaRPr lang="ru-RU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sz="2200" dirty="0" err="1" smtClean="0"/>
              <a:t>Котонен</a:t>
            </a:r>
            <a:r>
              <a:rPr lang="ru-RU" sz="2200" dirty="0" smtClean="0"/>
              <a:t> Евгений </a:t>
            </a:r>
            <a:r>
              <a:rPr lang="ru-RU" sz="2200" dirty="0"/>
              <a:t>обратился в суд с требованием к </a:t>
            </a:r>
            <a:r>
              <a:rPr lang="ru-RU" sz="2200" dirty="0" smtClean="0"/>
              <a:t>Котонен Юлии </a:t>
            </a:r>
            <a:r>
              <a:rPr lang="ru-RU" sz="2200" dirty="0"/>
              <a:t>о расторжении брака, </a:t>
            </a:r>
            <a:r>
              <a:rPr lang="ru-RU" sz="2200" dirty="0" smtClean="0"/>
              <a:t>мотивируя </a:t>
            </a:r>
            <a:r>
              <a:rPr lang="ru-RU" sz="2200" dirty="0"/>
              <a:t>свои требования тем, что совместная жизнь не сложилась, брачные отношения прекращены</a:t>
            </a:r>
            <a:r>
              <a:rPr lang="ru-RU" sz="2200" dirty="0" smtClean="0"/>
              <a:t>.</a:t>
            </a:r>
          </a:p>
          <a:p>
            <a:pPr marL="0" indent="432000" algn="just">
              <a:buNone/>
            </a:pPr>
            <a:r>
              <a:rPr lang="ru-RU" sz="2200" dirty="0"/>
              <a:t>От данного </a:t>
            </a:r>
            <a:r>
              <a:rPr lang="ru-RU" sz="2200" dirty="0" smtClean="0"/>
              <a:t>брака Евгений и Юлия </a:t>
            </a:r>
            <a:r>
              <a:rPr lang="ru-RU" sz="2200" dirty="0"/>
              <a:t>имеют несовершеннолетнюю </a:t>
            </a:r>
            <a:r>
              <a:rPr lang="ru-RU" sz="2200" dirty="0" smtClean="0"/>
              <a:t>дочь, что </a:t>
            </a:r>
            <a:r>
              <a:rPr lang="ru-RU" sz="2200" dirty="0"/>
              <a:t>подтверждается повторным свидетельством о </a:t>
            </a:r>
            <a:r>
              <a:rPr lang="ru-RU" sz="2200" dirty="0" smtClean="0"/>
              <a:t>рождении.</a:t>
            </a:r>
          </a:p>
          <a:p>
            <a:pPr marL="0" indent="432000" algn="ctr">
              <a:buNone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судебном заседании с исковыми требованиями согласилась. </a:t>
            </a:r>
            <a:endParaRPr lang="ru-RU" sz="2200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2200" dirty="0" smtClean="0"/>
              <a:t>Расторгнуть </a:t>
            </a:r>
            <a:r>
              <a:rPr lang="ru-RU" sz="2200" dirty="0"/>
              <a:t>брак между Котонен Евгением </a:t>
            </a:r>
            <a:r>
              <a:rPr lang="ru-RU" sz="2200" dirty="0" smtClean="0"/>
              <a:t>и </a:t>
            </a:r>
            <a:r>
              <a:rPr lang="ru-RU" sz="2200" dirty="0"/>
              <a:t>Котонен </a:t>
            </a:r>
            <a:r>
              <a:rPr lang="ru-RU" sz="2200" dirty="0" smtClean="0"/>
              <a:t>Юлией.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432000" algn="just">
              <a:buNone/>
            </a:pPr>
            <a:r>
              <a:rPr lang="ru-RU" sz="2200" dirty="0"/>
              <a:t>Истец и ответчик совместно не проживают и не ведут общее хозяйство. </a:t>
            </a:r>
          </a:p>
          <a:p>
            <a:pPr marL="0" indent="432000" algn="just">
              <a:buNone/>
            </a:pPr>
            <a:r>
              <a:rPr lang="ru-RU" sz="2200" dirty="0"/>
              <a:t>Суду не были представлены доказательства, что сохранение брака между истцом и ответчиком возможно. </a:t>
            </a: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80" y="3140968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2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040560" cy="796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Недействительность брака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352928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Затрогин Артур, состоявший во втором браке с Котовой Валерией, расторг и этот брак.</a:t>
            </a:r>
          </a:p>
          <a:p>
            <a:pPr indent="432000" algn="just"/>
            <a:r>
              <a:rPr lang="ru-RU" dirty="0" smtClean="0"/>
              <a:t>После этого Котова узнала, то Затрогин до женитьбы с ней состоял в зарегистрированном браке с Мамаевой и не расторгал его.</a:t>
            </a:r>
          </a:p>
          <a:p>
            <a:pPr indent="432000" algn="just"/>
            <a:r>
              <a:rPr lang="ru-RU" dirty="0" smtClean="0"/>
              <a:t>Котова обратилась в юр.консультацию и попросила разъяснить ей, что может измениться в результате установления этого факта.</a:t>
            </a:r>
          </a:p>
          <a:p>
            <a:pPr indent="432000" algn="just"/>
            <a:r>
              <a:rPr lang="ru-RU" dirty="0" smtClean="0"/>
              <a:t>Какой ответ получит Котова в юр.консультации?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6" y="3703496"/>
            <a:ext cx="5004556" cy="312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5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851104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Нормативно-правовые акты, используемые в ситуации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908145"/>
            <a:ext cx="6120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Семейный кодекс Российской Федерации от 29.12.1995 № 223-ФЗ (ред. от 18.03.2019) // </a:t>
            </a: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СПС «Консультант Плюс»</a:t>
            </a:r>
            <a:endParaRPr lang="ru-RU" sz="22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05" y="3789040"/>
            <a:ext cx="3330182" cy="26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1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Согласно ст.14 Семейного Кодекса РФ не </a:t>
            </a:r>
            <a:r>
              <a:rPr lang="ru-RU" dirty="0"/>
              <a:t>допускается заключение брака </a:t>
            </a:r>
            <a:r>
              <a:rPr lang="ru-RU" dirty="0" smtClean="0"/>
              <a:t>между лицами</a:t>
            </a:r>
            <a:r>
              <a:rPr lang="ru-RU" dirty="0"/>
              <a:t>, из которых хотя бы одно лицо уже состоит в другом зарегистрированном </a:t>
            </a:r>
            <a:r>
              <a:rPr lang="ru-RU" dirty="0" smtClean="0"/>
              <a:t>браке.</a:t>
            </a:r>
          </a:p>
          <a:p>
            <a:pPr indent="432000" algn="just"/>
            <a:r>
              <a:rPr lang="ru-RU" dirty="0" smtClean="0"/>
              <a:t>Согласно п.1 </a:t>
            </a:r>
            <a:r>
              <a:rPr lang="ru-RU" dirty="0"/>
              <a:t>ст.27 Семейного Кодекса </a:t>
            </a:r>
            <a:r>
              <a:rPr lang="ru-RU" dirty="0" smtClean="0"/>
              <a:t>РФ брак </a:t>
            </a:r>
            <a:r>
              <a:rPr lang="ru-RU" dirty="0"/>
              <a:t>признается недействительным при нарушении условий, установленных статьями 12 - 14 и пунктом 3 статьи 15 настоящего </a:t>
            </a:r>
            <a:r>
              <a:rPr lang="ru-RU" dirty="0" smtClean="0"/>
              <a:t>Кодекса. В нашем случае нарушено первое условие из статьи 14 Семейного Кодекса РФ.</a:t>
            </a:r>
          </a:p>
          <a:p>
            <a:pPr indent="432000" algn="just"/>
            <a:r>
              <a:rPr lang="ru-RU" dirty="0" smtClean="0"/>
              <a:t>Таким образом, юр.консультация может порекомендовать </a:t>
            </a:r>
            <a:r>
              <a:rPr lang="ru-RU" dirty="0"/>
              <a:t>Котовой на основание </a:t>
            </a:r>
            <a:r>
              <a:rPr lang="ru-RU" dirty="0" smtClean="0"/>
              <a:t>п. 4 ст</a:t>
            </a:r>
            <a:r>
              <a:rPr lang="ru-RU" dirty="0"/>
              <a:t>. </a:t>
            </a:r>
            <a:r>
              <a:rPr lang="ru-RU" dirty="0" smtClean="0"/>
              <a:t>30 Семейного Кодекса РФ </a:t>
            </a:r>
            <a:r>
              <a:rPr lang="ru-RU" dirty="0"/>
              <a:t>составить исковое заявление в суд для решения вопросов: о получение алиментов и споров о разделе имущества, приобретенного совместно до момента признания брака недействительным, а также возмещения причиненного морального и материального вреда</a:t>
            </a:r>
            <a:r>
              <a:rPr lang="ru-RU" dirty="0" smtClean="0"/>
              <a:t>. </a:t>
            </a:r>
          </a:p>
          <a:p>
            <a:pPr indent="432000" algn="just"/>
            <a:r>
              <a:rPr lang="ru-RU" dirty="0" smtClean="0"/>
              <a:t>А так же, согласно абз.2 п.4 </a:t>
            </a:r>
            <a:r>
              <a:rPr lang="ru-RU" dirty="0"/>
              <a:t>ст.30 Семейного Кодекса РФ, </a:t>
            </a:r>
            <a:r>
              <a:rPr lang="ru-RU" dirty="0" smtClean="0"/>
              <a:t>добросовестный </a:t>
            </a:r>
            <a:r>
              <a:rPr lang="ru-RU" dirty="0"/>
              <a:t>супруг вправе требовать возмещения причиненного ему материального и морального вреда по правилам, предусмотренным гражданским законодательством.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117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896544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4176464" cy="4392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И.А. </a:t>
            </a:r>
            <a:r>
              <a:rPr lang="ru-RU" sz="1700" b="1" dirty="0"/>
              <a:t>Косаревой: </a:t>
            </a:r>
            <a:r>
              <a:rPr lang="ru-RU" sz="1700" dirty="0" smtClean="0"/>
              <a:t>Отсутствует необходимость </a:t>
            </a:r>
            <a:r>
              <a:rPr lang="ru-RU" sz="1700" dirty="0"/>
              <a:t>в судебном порядке, если имеются обстоятельства, влекущие недействительность брака, абсолютно и бесспорно подтвержденные документально, и предлагают ввести административный порядок признания брака недействительным должностными лицами органа ЗАГС</a:t>
            </a:r>
            <a:r>
              <a:rPr lang="ru-RU" sz="1700" dirty="0" smtClean="0"/>
              <a:t>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Если имеются какие-либо разногласия в ходе признания брака недействительным, то в такой ситуации необходим судебный порядок. </a:t>
            </a:r>
            <a:endParaRPr lang="ru-RU" sz="1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3671" y="1196752"/>
            <a:ext cx="3672408" cy="3600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А.Ю. Беспалова: </a:t>
            </a:r>
            <a:r>
              <a:rPr lang="ru-RU" sz="1700" dirty="0" smtClean="0"/>
              <a:t>Следует </a:t>
            </a:r>
            <a:r>
              <a:rPr lang="ru-RU" sz="1700" dirty="0"/>
              <a:t>законодательно закрепить право суда по заявлению заинтересованного лица признать недействительным расторгнутый брак в случае его фиктивности</a:t>
            </a:r>
            <a:r>
              <a:rPr lang="ru-RU" sz="1700" dirty="0" smtClean="0"/>
              <a:t>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Я считаю, что суд в вопросе о недействительности брака должен руководствоваться как нормами права, так и интересами и мнениями сторон, участвующих в деле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37353"/>
            <a:ext cx="36724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Научная электронная библиотека «КиберЛенинка», Институт недействительности брака в российском законодательстве, М.А. Челмакина, 2017.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1641" y="4992882"/>
            <a:ext cx="38164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 Беспалов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А.Ю. К вопросу о недействительности расторгнутого брака // Актуальные проблемы российского права, 2012. № 1.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21" y="260648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662028" cy="43204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ГЕРОЙ ПРОЕКТА</a:t>
            </a:r>
            <a:endParaRPr lang="ru-RU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0312" y="1772816"/>
            <a:ext cx="856064" cy="41837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8680"/>
            <a:ext cx="1418889" cy="5496911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5760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Имя: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 Котова Валерия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Александровна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Пол: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Женский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Возраст: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 28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лет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Должностное положение: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продавец-консультант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Гражданство: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 Российская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Федерация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Семейное положение: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не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замужем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Отношение к религии: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христианка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Наличие собственного жилья: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двух-комнатная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квартира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Состояние здоровья: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здорова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Наличие близких родственников: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мать 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отец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Характер: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 ответственная, внимательная, добрая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77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16624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74320"/>
            <a:ext cx="2376264" cy="49834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Решение № 2-258/2018 2-258/2018~М-276/2018 М-276/2018 от 25 октября 2018 г. по делу № </a:t>
            </a:r>
            <a:r>
              <a:rPr lang="ru-RU" sz="1400" b="1" dirty="0" smtClean="0"/>
              <a:t>2-258/2018</a:t>
            </a:r>
          </a:p>
          <a:p>
            <a:pPr algn="just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СудАкт</a:t>
            </a:r>
            <a:endParaRPr lang="ru-RU" sz="18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4538" y="764704"/>
            <a:ext cx="6048672" cy="6093296"/>
          </a:xfrm>
        </p:spPr>
        <p:txBody>
          <a:bodyPr>
            <a:noAutofit/>
          </a:bodyPr>
          <a:lstStyle/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sz="1400" dirty="0" err="1"/>
              <a:t>Бабаюртовский</a:t>
            </a:r>
            <a:r>
              <a:rPr lang="ru-RU" sz="1400" dirty="0"/>
              <a:t> районный суд (Республика Дагестан</a:t>
            </a:r>
            <a:r>
              <a:rPr lang="ru-RU" sz="1400" dirty="0" smtClean="0"/>
              <a:t>).</a:t>
            </a:r>
          </a:p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sz="1400" dirty="0" smtClean="0"/>
              <a:t>Иванов И.И. обратился в суд с иском к Ивановой А.А. (его жена) о признании брака недействительным. Иванову И.И. стало известно, что его супруга - Иванова А.А. находится в не расторгнутом браке со своим первым супругом. О наличии факта регистрации брака его супруга скрыла от него, и он не знал об этом до сегодняшнего дня. Они с супругой живут в мире и согласии, тем не менее, он не хочет, чтобы у них был недействительный брак.</a:t>
            </a:r>
          </a:p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1400" dirty="0" smtClean="0"/>
              <a:t>Иванова А.А. не знала, что нельзя зарегистрировать новый брак , не расторгнув предыдущий, поэтому и не сказала второму супругу о том, что у нее был зарегистрированный брак с прежним супругом.</a:t>
            </a:r>
          </a:p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1400" dirty="0" smtClean="0"/>
              <a:t>Признать брак, заключённый между Ивановым И.И. и Ивановой А.А., недействительным, аннулировать актовую запись.</a:t>
            </a:r>
            <a:endParaRPr lang="ru-RU" sz="1400" dirty="0"/>
          </a:p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432000">
              <a:buNone/>
            </a:pPr>
            <a:r>
              <a:rPr lang="ru-RU" sz="1400" dirty="0"/>
              <a:t>При таких обстоятельствах, оценивая доказательства, суд приходит к выводу о том, что </a:t>
            </a:r>
            <a:r>
              <a:rPr lang="ru-RU" sz="1400" dirty="0" smtClean="0"/>
              <a:t>брак следует </a:t>
            </a:r>
            <a:r>
              <a:rPr lang="ru-RU" sz="1400" dirty="0"/>
              <a:t>признать недействительным , поскольку семейным законодательством не допускается заключение брака между лицами, из которых хотя бы одно лицо уже состоит в другом </a:t>
            </a:r>
            <a:r>
              <a:rPr lang="ru-RU" sz="1400" dirty="0" smtClean="0"/>
              <a:t>зарегистрированном браке.</a:t>
            </a:r>
            <a:endParaRPr lang="ru-RU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3992" y="105273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Тема 3.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«Правоотношения между супругами».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60159"/>
            <a:ext cx="3240360" cy="324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1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888432" cy="5089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01463"/>
            <a:ext cx="8262588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sz="2000" dirty="0"/>
              <a:t>Котова Валерия и Затрогин </a:t>
            </a:r>
            <a:r>
              <a:rPr lang="ru-RU" sz="2000" dirty="0" smtClean="0"/>
              <a:t>Артур </a:t>
            </a:r>
            <a:r>
              <a:rPr lang="ru-RU" sz="2000" dirty="0"/>
              <a:t>в совместном заявлении о заключении брака указали, </a:t>
            </a:r>
            <a:r>
              <a:rPr lang="ru-RU" sz="2000" dirty="0" smtClean="0"/>
              <a:t>что </a:t>
            </a:r>
            <a:r>
              <a:rPr lang="ru-RU" sz="2000" dirty="0"/>
              <a:t>при вступлении в брак хотели бы взять общую фамилию Котовы-Затрогины.</a:t>
            </a:r>
          </a:p>
          <a:p>
            <a:pPr indent="432000" algn="just"/>
            <a:r>
              <a:rPr lang="ru-RU" sz="2000" dirty="0"/>
              <a:t>Как в данной ситуации должен поступить работник ЗАГСа, и может ли он принять такое заявление?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60" y="3473031"/>
            <a:ext cx="3091408" cy="3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280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Нормативно-правовые акты, используемые в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394" y="1443414"/>
            <a:ext cx="62469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Семейный кодекс Российской Федерации от 29.12.1995 № 223-ФЗ (ред. от 18.03.2019) // </a:t>
            </a: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СПС «Консультант Плюс»</a:t>
            </a:r>
            <a:endParaRPr lang="ru-RU" sz="2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sz="2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Федеральный </a:t>
            </a: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закон от 15.11.1997 N 143-ФЗ (ред. от 27.12.2018) «Об актах гражданского состояния» // "Российская газета", N 224, 20.11.1997.</a:t>
            </a:r>
            <a:endParaRPr lang="ru-RU" sz="22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55" y="4365104"/>
            <a:ext cx="28781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9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67128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739" y="105273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/>
              <a:t>Согласно п.1 ст.32 Семейного Кодекса РФ супруги по своему желанию выбирают при заключении брака фамилию одного из них в качестве общей фамилии, либо каждый из супругов сохраняет свою добрачную фамилию, либо, если иное не предусмотрено законами субъектов Российской Федерации, присоединяет к своей фамилии фамилию другого супруга.</a:t>
            </a:r>
          </a:p>
          <a:p>
            <a:pPr indent="432000" algn="just"/>
            <a:r>
              <a:rPr lang="ru-RU" dirty="0"/>
              <a:t>Согласно п.2 ст.28 ФЗ  от 15.11.1997 N 143-ФЗ (ред. от 27.12.2018) «Об актах гражданского состояния» в качестве общей фамилии супругов может быть записана фамилия одного из супругов или, если иное не предусмотрено законом субъекта Российской Федерации, фамилия, образованная посредством присоединения фамилии жены к фамилии мужа. </a:t>
            </a:r>
          </a:p>
          <a:p>
            <a:pPr indent="432000" algn="just"/>
            <a:r>
              <a:rPr lang="ru-RU" dirty="0"/>
              <a:t>Следовательно, фамилия Котовы-Затрогины не может быть использована в качестве общей фамилии, т.к. в этом случае фамилия мужа присоединена к фамилии жены – это противоречит закону.</a:t>
            </a:r>
          </a:p>
          <a:p>
            <a:pPr indent="432000" algn="just"/>
            <a:r>
              <a:rPr lang="ru-RU" dirty="0"/>
              <a:t>Таким образом, работник ЗАГСа должен отказать в принятии такого заявления и указать супругам на их ошибку.</a:t>
            </a:r>
          </a:p>
        </p:txBody>
      </p:sp>
    </p:spTree>
    <p:extLst>
      <p:ext uri="{BB962C8B-B14F-4D97-AF65-F5344CB8AC3E}">
        <p14:creationId xmlns:p14="http://schemas.microsoft.com/office/powerpoint/2010/main" val="13495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256584" cy="58092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3983906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А.В. Мыскина: </a:t>
            </a:r>
            <a:r>
              <a:rPr lang="ru-RU" sz="1700" dirty="0" smtClean="0"/>
              <a:t>И </a:t>
            </a:r>
            <a:r>
              <a:rPr lang="ru-RU" sz="1700" dirty="0"/>
              <a:t>муж, и жена, состоящие в зарегистрированном браке, вне зависимости от</a:t>
            </a:r>
          </a:p>
          <a:p>
            <a:pPr marL="0" indent="0" algn="just">
              <a:buNone/>
            </a:pPr>
            <a:r>
              <a:rPr lang="ru-RU" sz="1700" dirty="0"/>
              <a:t>своих фамилий, обладают полным набором прав и обязанностей, предоставляемых им действующим </a:t>
            </a:r>
            <a:r>
              <a:rPr lang="ru-RU" sz="1700" dirty="0" smtClean="0"/>
              <a:t>законодательством.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Я согласна с Мыскиным, т.к. супруги обладают всеми правами, которые им предоставлены не зависимо от фамилии.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27984" y="836712"/>
            <a:ext cx="4248472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А.М. Рабец: </a:t>
            </a:r>
            <a:r>
              <a:rPr lang="ru-RU" sz="1700" dirty="0" smtClean="0"/>
              <a:t>Право на выбор фамилии в равной мере является составной частью как гражданской, так и семейной правоспособности, а при его реализации в соответствующих правоотношениях – как гражданским, так и семейным правом.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Право на выбор фамилии предоставляется как мужчине, так и женщине. Я считаю, что это право является важным при регистрации брака, так и прекращении брака.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274" y="4653136"/>
            <a:ext cx="391314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Правовые аспекты изменения лицами фамилии при заключении брака, Мыскин А.В., Ученые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труды Российской академии адвокатуры и нотариата. 2010. № 1 (16).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653136"/>
            <a:ext cx="432048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 Сущность, генезис и развитие права гражданина на выбор фамилии при гос.регистрации брака и развода, Рабец А.М., Теоретические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 практические проблемы государственной регистрации актов гражданского состояния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монография; Тверь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, 2017. 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92" y="55179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4680520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88640"/>
            <a:ext cx="2376264" cy="5069160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/>
              <a:t>Решение № 2А-4594/2017 2А-4594/2017~М-5015/2017 М-5015/2017 от 29 ноября 2017 г. по делу № </a:t>
            </a:r>
            <a:r>
              <a:rPr lang="ru-RU" sz="1500" b="1" dirty="0" smtClean="0"/>
              <a:t>2А-4594/2017</a:t>
            </a:r>
          </a:p>
          <a:p>
            <a:pPr algn="ctr"/>
            <a:r>
              <a:rPr lang="ru-RU" sz="17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7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СудАкт</a:t>
            </a:r>
            <a:endParaRPr lang="ru-RU" sz="17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ctr"/>
            <a:endParaRPr lang="ru-RU" sz="15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6048672" cy="6120680"/>
          </a:xfrm>
        </p:spPr>
        <p:txBody>
          <a:bodyPr>
            <a:normAutofit fontScale="40000" lnSpcReduction="20000"/>
          </a:bodyPr>
          <a:lstStyle/>
          <a:p>
            <a:pPr marL="0" indent="432000" algn="just">
              <a:buNone/>
            </a:pPr>
            <a:endParaRPr lang="ru-RU" sz="1800" dirty="0" smtClean="0"/>
          </a:p>
          <a:p>
            <a:pPr marL="0" indent="432000" algn="ctr">
              <a:buNone/>
            </a:pPr>
            <a:r>
              <a:rPr lang="ru-RU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sz="3400" dirty="0"/>
              <a:t>Нальчикский городской суд (Кабардино-Балкарская Республика</a:t>
            </a:r>
            <a:r>
              <a:rPr lang="ru-RU" sz="3400" dirty="0" smtClean="0"/>
              <a:t>).</a:t>
            </a:r>
          </a:p>
          <a:p>
            <a:pPr marL="0" indent="432000" algn="ctr">
              <a:buNone/>
            </a:pPr>
            <a:r>
              <a:rPr lang="ru-RU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</a:p>
          <a:p>
            <a:pPr marL="0" indent="432000" algn="just">
              <a:buNone/>
            </a:pPr>
            <a:r>
              <a:rPr lang="ru-RU" sz="3400" dirty="0" smtClean="0"/>
              <a:t>Зидан О.В. </a:t>
            </a:r>
            <a:r>
              <a:rPr lang="ru-RU" sz="3400" dirty="0"/>
              <a:t>обратился в Отдел ЗАГС </a:t>
            </a:r>
            <a:r>
              <a:rPr lang="ru-RU" sz="3400" dirty="0" smtClean="0"/>
              <a:t>по </a:t>
            </a:r>
            <a:r>
              <a:rPr lang="ru-RU" sz="3400" dirty="0"/>
              <a:t>месту своего жительства, с заявлением о внесении исправлений или изменений в запись акта гражданского состояния, в котором просил изменить в актовой записи о регистрации брака его инициалы, фамилию : «Зидан </a:t>
            </a:r>
            <a:r>
              <a:rPr lang="ru-RU" sz="3400" dirty="0" smtClean="0"/>
              <a:t>О.В.» </a:t>
            </a:r>
            <a:r>
              <a:rPr lang="ru-RU" sz="3400" dirty="0"/>
              <a:t>на « Зидан </a:t>
            </a:r>
            <a:r>
              <a:rPr lang="ru-RU" sz="3400" dirty="0" smtClean="0"/>
              <a:t>…», </a:t>
            </a:r>
            <a:r>
              <a:rPr lang="ru-RU" sz="3400" dirty="0"/>
              <a:t>в чем ему было отказано по причине отсутствия документов, подтверждающим наличие оснований для внесения </a:t>
            </a:r>
            <a:r>
              <a:rPr lang="ru-RU" sz="3400" dirty="0" smtClean="0"/>
              <a:t>исправлений.</a:t>
            </a:r>
          </a:p>
          <a:p>
            <a:pPr marL="0" indent="432000" algn="just">
              <a:buNone/>
            </a:pPr>
            <a:r>
              <a:rPr lang="ru-RU" sz="3400" dirty="0"/>
              <a:t>Зидан </a:t>
            </a:r>
            <a:r>
              <a:rPr lang="ru-RU" sz="3400" dirty="0" smtClean="0"/>
              <a:t>О.В. </a:t>
            </a:r>
            <a:r>
              <a:rPr lang="ru-RU" sz="3400" dirty="0"/>
              <a:t>заявленные </a:t>
            </a:r>
            <a:r>
              <a:rPr lang="ru-RU" sz="3400" dirty="0" smtClean="0"/>
              <a:t>требования мотивирует тем, </a:t>
            </a:r>
            <a:r>
              <a:rPr lang="ru-RU" sz="3400" dirty="0"/>
              <a:t>что внесение изменений в актовую запись о регистрации брака, необходимо для решения вопроса о получении гражданства РФ</a:t>
            </a:r>
            <a:r>
              <a:rPr lang="ru-RU" sz="3400" dirty="0" smtClean="0"/>
              <a:t>.</a:t>
            </a:r>
          </a:p>
          <a:p>
            <a:pPr marL="0" indent="432000" algn="ctr">
              <a:buNone/>
            </a:pPr>
            <a:r>
              <a:rPr lang="ru-RU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3400" dirty="0" smtClean="0"/>
              <a:t>Исковые </a:t>
            </a:r>
            <a:r>
              <a:rPr lang="ru-RU" sz="3400" dirty="0"/>
              <a:t>требования не признал и просил отказать за необоснованностью.</a:t>
            </a:r>
            <a:endParaRPr lang="ru-RU" sz="3400" dirty="0" smtClean="0"/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3400" dirty="0" smtClean="0"/>
              <a:t>Отказать Зидану О.В. в удовлетворении </a:t>
            </a:r>
            <a:r>
              <a:rPr lang="ru-RU" sz="3400" dirty="0"/>
              <a:t>исковых требований о признании незаконным отказа и возложении обязанности внести изменения в запись акта гражданского </a:t>
            </a:r>
            <a:r>
              <a:rPr lang="ru-RU" sz="3400" dirty="0" smtClean="0"/>
              <a:t>состояния.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0">
              <a:buNone/>
            </a:pPr>
            <a:r>
              <a:rPr lang="ru-RU" sz="3400" dirty="0"/>
              <a:t>В ходе дела Зиданом О.В. не было доказано наличие неправильности в записи акта о заключении брака либо несоответствие записи действительным событиям, а также несоответствие записи акта правилам регистрации.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6172200" cy="29024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Тема 4.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«Правоотношения между родителями и детьми».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3016"/>
            <a:ext cx="4612506" cy="26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44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80720" cy="868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А. установление происхождения детей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136904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Валерия была на 9 месяце беременности. Вдруг резко у Валерии начались резкие схватки и так случилось, что Валерия родила двух девочек дома.</a:t>
            </a:r>
          </a:p>
          <a:p>
            <a:pPr indent="432000" algn="just"/>
            <a:r>
              <a:rPr lang="ru-RU" dirty="0" smtClean="0"/>
              <a:t>Дома она находилась вместе со </a:t>
            </a:r>
            <a:r>
              <a:rPr lang="ru-RU" dirty="0"/>
              <a:t>с</a:t>
            </a:r>
            <a:r>
              <a:rPr lang="ru-RU" dirty="0" smtClean="0"/>
              <a:t>воим мужем (Артуром), который ей помогал и видел всё происходящее.</a:t>
            </a:r>
          </a:p>
          <a:p>
            <a:pPr indent="432000" algn="just"/>
            <a:r>
              <a:rPr lang="ru-RU" dirty="0" smtClean="0"/>
              <a:t>Как установить происхождение детей в такой ситуации?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88" y="3210102"/>
            <a:ext cx="2057415" cy="36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244" y="188640"/>
            <a:ext cx="7467600" cy="58092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572" y="764704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В решении ситуации были использованы: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Семейный кодекс Российской Федерации от 29.12.1995 № 223-ФЗ (ред. от 18.03.2019) //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СПС «Консультант Плюс»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4"/>
              </a:rPr>
              <a:t>Федеральный закон от 15.11.1997 N 143-ФЗ (ред. от 27.12.2018) «Об актах гражданского состояния» // "Российская газета", N 224, 20.11.1997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4"/>
              </a:rPr>
              <a:t>.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endParaRPr lang="ru-RU" dirty="0"/>
          </a:p>
          <a:p>
            <a:pPr indent="432000"/>
            <a:r>
              <a:rPr lang="ru-RU" dirty="0" smtClean="0"/>
              <a:t>Согласно п.1 ст.48 Семейного Кодекса РФ происхождение ребёнка от матери (материнство) может устанавливаться на основании свидетельских показаний. В данном случае рождение девочек видел муж Валерии и он может подтвердить их рождение.</a:t>
            </a:r>
          </a:p>
          <a:p>
            <a:pPr indent="432000"/>
            <a:r>
              <a:rPr lang="ru-RU" dirty="0" smtClean="0"/>
              <a:t>Согласно п.1 </a:t>
            </a:r>
            <a:r>
              <a:rPr lang="ru-RU" dirty="0"/>
              <a:t>ст.14 ФЗ  от 15.11.1997 N 143-ФЗ (ред. от 27.12.2018) «Об актах гражданского состояния» </a:t>
            </a:r>
            <a:r>
              <a:rPr lang="ru-RU" dirty="0" smtClean="0"/>
              <a:t>основанием </a:t>
            </a:r>
            <a:r>
              <a:rPr lang="ru-RU" dirty="0"/>
              <a:t>для государственной регистрации рождения </a:t>
            </a:r>
            <a:r>
              <a:rPr lang="ru-RU" dirty="0" smtClean="0"/>
              <a:t>является заявление </a:t>
            </a:r>
            <a:r>
              <a:rPr lang="ru-RU" dirty="0"/>
              <a:t>лица, присутствовавшего во время родов, о рождении ребенка - при родах вне медицинской организации и без оказания медицинской помощи</a:t>
            </a:r>
            <a:r>
              <a:rPr lang="ru-RU" dirty="0" smtClean="0"/>
              <a:t>.</a:t>
            </a:r>
          </a:p>
          <a:p>
            <a:pPr indent="432000"/>
            <a:r>
              <a:rPr lang="ru-RU" dirty="0" smtClean="0"/>
              <a:t>Таким образом в органе ЗАГС Артур может подтвердить рождение детей с помощью как устного, так и письменного заявления работнику ЗАГСа – согласно п.2 </a:t>
            </a:r>
            <a:r>
              <a:rPr lang="ru-RU" dirty="0"/>
              <a:t>ст.14 ФЗ  от 15.11.1997 N 143-ФЗ (ред. от 27.12.2018) «Об актах гражданского состояния» 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45088" cy="724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Сюжетная линия</a:t>
            </a:r>
            <a:endParaRPr lang="ru-RU" sz="3200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214" y="980728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600" dirty="0">
                <a:cs typeface="FreesiaUPC" pitchFamily="34" charset="-34"/>
              </a:rPr>
              <a:t>Котова Валерия желает заключить брак с Затрогиным </a:t>
            </a:r>
            <a:r>
              <a:rPr lang="ru-RU" sz="1600" dirty="0" smtClean="0">
                <a:cs typeface="FreesiaUPC" pitchFamily="34" charset="-34"/>
              </a:rPr>
              <a:t>Артуром, </a:t>
            </a:r>
            <a:r>
              <a:rPr lang="ru-RU" sz="1600" dirty="0">
                <a:cs typeface="FreesiaUPC" pitchFamily="34" charset="-34"/>
              </a:rPr>
              <a:t>так как они встречаются уже 2,5 года. </a:t>
            </a:r>
          </a:p>
          <a:p>
            <a:pPr indent="432000" algn="just"/>
            <a:r>
              <a:rPr lang="ru-RU" sz="1600" dirty="0">
                <a:cs typeface="FreesiaUPC" pitchFamily="34" charset="-34"/>
              </a:rPr>
              <a:t>Затрогин </a:t>
            </a:r>
            <a:r>
              <a:rPr lang="ru-RU" sz="1600" dirty="0" smtClean="0">
                <a:cs typeface="FreesiaUPC" pitchFamily="34" charset="-34"/>
              </a:rPr>
              <a:t>Артур </a:t>
            </a:r>
            <a:r>
              <a:rPr lang="ru-RU" sz="1600" dirty="0">
                <a:cs typeface="FreesiaUPC" pitchFamily="34" charset="-34"/>
              </a:rPr>
              <a:t>был другой национальности и </a:t>
            </a:r>
            <a:r>
              <a:rPr lang="ru-RU" sz="1600" dirty="0" smtClean="0">
                <a:cs typeface="FreesiaUPC" pitchFamily="34" charset="-34"/>
              </a:rPr>
              <a:t>по религии он мусульманин. </a:t>
            </a:r>
            <a:endParaRPr lang="ru-RU" sz="1600" dirty="0">
              <a:cs typeface="FreesiaUPC" pitchFamily="34" charset="-34"/>
            </a:endParaRPr>
          </a:p>
          <a:p>
            <a:pPr indent="432000" algn="just"/>
            <a:r>
              <a:rPr lang="ru-RU" sz="1600" dirty="0">
                <a:cs typeface="FreesiaUPC" pitchFamily="34" charset="-34"/>
              </a:rPr>
              <a:t>Через 1,5 года супружеской жизни у Валерии и </a:t>
            </a:r>
            <a:r>
              <a:rPr lang="ru-RU" sz="1600" dirty="0" smtClean="0">
                <a:cs typeface="FreesiaUPC" pitchFamily="34" charset="-34"/>
              </a:rPr>
              <a:t>Артура </a:t>
            </a:r>
            <a:r>
              <a:rPr lang="ru-RU" sz="1600" dirty="0">
                <a:cs typeface="FreesiaUPC" pitchFamily="34" charset="-34"/>
              </a:rPr>
              <a:t>родились двойняшки Маша и Даша. </a:t>
            </a:r>
          </a:p>
          <a:p>
            <a:pPr indent="432000" algn="just"/>
            <a:r>
              <a:rPr lang="ru-RU" sz="1600" dirty="0">
                <a:cs typeface="FreesiaUPC" pitchFamily="34" charset="-34"/>
              </a:rPr>
              <a:t>Спустя год они решили усыновить ребёнка из другой страны. Их выбор пал на страну Сирию, потому что родители того ребёнка погибли на войне. Они усыновили мальчика Эмиля и привезли его в Россию. </a:t>
            </a:r>
          </a:p>
          <a:p>
            <a:pPr indent="432000" algn="just"/>
            <a:r>
              <a:rPr lang="ru-RU" sz="1600" dirty="0">
                <a:cs typeface="FreesiaUPC" pitchFamily="34" charset="-34"/>
              </a:rPr>
              <a:t>После усыновления Эмиля Валерия начала замечать, что </a:t>
            </a:r>
            <a:r>
              <a:rPr lang="ru-RU" sz="1600" dirty="0" smtClean="0">
                <a:cs typeface="FreesiaUPC" pitchFamily="34" charset="-34"/>
              </a:rPr>
              <a:t>Артур </a:t>
            </a:r>
            <a:r>
              <a:rPr lang="ru-RU" sz="1600" dirty="0">
                <a:cs typeface="FreesiaUPC" pitchFamily="34" charset="-34"/>
              </a:rPr>
              <a:t>больше внимания и заботы уделяет усыновленному Эмилю. Валерия решила поговорить об этом с мужем, в разговоре об этом между ними произошёл серьёзный конфликт. </a:t>
            </a:r>
            <a:r>
              <a:rPr lang="ru-RU" sz="1600" dirty="0" smtClean="0">
                <a:cs typeface="FreesiaUPC" pitchFamily="34" charset="-34"/>
              </a:rPr>
              <a:t>Артур </a:t>
            </a:r>
            <a:r>
              <a:rPr lang="ru-RU" sz="1600" dirty="0">
                <a:cs typeface="FreesiaUPC" pitchFamily="34" charset="-34"/>
              </a:rPr>
              <a:t>в связи с этим сказал Валерии о том, что он не хочет с ней состоять в браке, и что после расторжения брака он заберёт к себе Эмиля. </a:t>
            </a:r>
          </a:p>
          <a:p>
            <a:pPr indent="432000" algn="just"/>
            <a:r>
              <a:rPr lang="ru-RU" sz="1600" dirty="0">
                <a:cs typeface="FreesiaUPC" pitchFamily="34" charset="-34"/>
              </a:rPr>
              <a:t>В итоге брак Валерии и </a:t>
            </a:r>
            <a:r>
              <a:rPr lang="ru-RU" sz="1600" dirty="0" smtClean="0">
                <a:cs typeface="FreesiaUPC" pitchFamily="34" charset="-34"/>
              </a:rPr>
              <a:t>Артура </a:t>
            </a:r>
            <a:r>
              <a:rPr lang="ru-RU" sz="1600" dirty="0">
                <a:cs typeface="FreesiaUPC" pitchFamily="34" charset="-34"/>
              </a:rPr>
              <a:t>был расторгнут, в связи с чем Маша и Даша остались с матерью, а Эмиль с отцом.</a:t>
            </a:r>
          </a:p>
          <a:p>
            <a:pPr indent="432000" algn="just"/>
            <a:r>
              <a:rPr lang="ru-RU" sz="1600" dirty="0">
                <a:cs typeface="FreesiaUPC" pitchFamily="34" charset="-34"/>
              </a:rPr>
              <a:t>После расторжения брака </a:t>
            </a:r>
            <a:r>
              <a:rPr lang="ru-RU" sz="1600" dirty="0" smtClean="0">
                <a:cs typeface="FreesiaUPC" pitchFamily="34" charset="-34"/>
              </a:rPr>
              <a:t>Артур </a:t>
            </a:r>
            <a:r>
              <a:rPr lang="ru-RU" sz="1600" dirty="0">
                <a:cs typeface="FreesiaUPC" pitchFamily="34" charset="-34"/>
              </a:rPr>
              <a:t>по закону платил алименты, но к самим девочкам приезжал изредка.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" y="4372809"/>
            <a:ext cx="702631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953" y="188640"/>
            <a:ext cx="5040560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4867" y="1124744"/>
            <a:ext cx="3240360" cy="1944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А.М. </a:t>
            </a:r>
            <a:r>
              <a:rPr lang="ru-RU" sz="1700" b="1" dirty="0"/>
              <a:t>Нечаевой: </a:t>
            </a:r>
            <a:r>
              <a:rPr lang="ru-RU" sz="1700" dirty="0"/>
              <a:t>О</a:t>
            </a:r>
            <a:r>
              <a:rPr lang="ru-RU" sz="1700" dirty="0" smtClean="0"/>
              <a:t>дного </a:t>
            </a:r>
            <a:r>
              <a:rPr lang="ru-RU" sz="1700" dirty="0"/>
              <a:t>происхождения </a:t>
            </a:r>
            <a:r>
              <a:rPr lang="ru-RU" sz="1700" dirty="0" smtClean="0"/>
              <a:t>мало - такова </a:t>
            </a:r>
            <a:r>
              <a:rPr lang="ru-RU" sz="1700" dirty="0"/>
              <a:t>воля государства, желающего упорядочить правоотношения родителей и </a:t>
            </a:r>
            <a:r>
              <a:rPr lang="ru-RU" sz="1700" dirty="0" smtClean="0"/>
              <a:t>детей.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819948" y="1110370"/>
            <a:ext cx="4824536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Мнение А.И. </a:t>
            </a:r>
            <a:r>
              <a:rPr lang="ru-RU" sz="1600" b="1" dirty="0" err="1" smtClean="0"/>
              <a:t>Тарабрина</a:t>
            </a:r>
            <a:r>
              <a:rPr lang="ru-RU" sz="1600" b="1" dirty="0"/>
              <a:t>: </a:t>
            </a:r>
            <a:r>
              <a:rPr lang="ru-RU" sz="1600" dirty="0" smtClean="0"/>
              <a:t>Запись об </a:t>
            </a:r>
            <a:r>
              <a:rPr lang="ru-RU" sz="1600" dirty="0"/>
              <a:t>отце и при различных обстоятельствах должно позволить исключить не соответствующие действительности сведения об отце, что будет способствовать осуществлению ребенком права знать своих родителей, а также иных прав, основанных на его происхождении, так как без исключения существующей записи об отце ребенка невозможно установить отцовство другого мужчины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643970"/>
            <a:ext cx="356212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Установление происхождения детей: правовые аспекты, Ульянова М.В., Актуальные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проблемы российского права. 2017. № 5 (78). С. 110-117.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713402"/>
            <a:ext cx="709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Мнение автора: </a:t>
            </a:r>
            <a:r>
              <a:rPr lang="ru-RU" dirty="0"/>
              <a:t>Я считаю, то происхождение детей обязательно, т.к. в первую очередь это важно для самих детей.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2717" y="4684409"/>
            <a:ext cx="35283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6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Тарабрин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А.И. Оспаривание отцовства: правовые пути решения проблемы в Российской Федерации // Семейное и жилищное право, 2014. № 6.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32" y="188640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2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536504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74320"/>
            <a:ext cx="2448272" cy="49834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Решение № 2-1340/2018 2-1340/2018~М-1193/2018 М-1193/2018 от 27 сентября 2018 г. по </a:t>
            </a:r>
            <a:r>
              <a:rPr lang="ru-RU" sz="1400" b="1" dirty="0" smtClean="0"/>
              <a:t>делу </a:t>
            </a:r>
            <a:r>
              <a:rPr lang="ru-RU" sz="1400" b="1" dirty="0"/>
              <a:t>№ </a:t>
            </a:r>
            <a:r>
              <a:rPr lang="ru-RU" sz="1400" b="1" dirty="0" smtClean="0"/>
              <a:t>2-1340/2018</a:t>
            </a:r>
          </a:p>
          <a:p>
            <a:pPr algn="just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СудАкт</a:t>
            </a:r>
            <a:endPara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5976664" cy="5760640"/>
          </a:xfrm>
        </p:spPr>
        <p:txBody>
          <a:bodyPr>
            <a:normAutofit fontScale="62500" lnSpcReduction="20000"/>
          </a:bodyPr>
          <a:lstStyle/>
          <a:p>
            <a:pPr marL="0" indent="432000" algn="ctr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dirty="0"/>
              <a:t>Александровский городской суд (Владимирская область</a:t>
            </a:r>
            <a:r>
              <a:rPr lang="ru-RU" dirty="0" smtClean="0"/>
              <a:t>).</a:t>
            </a:r>
          </a:p>
          <a:p>
            <a:pPr marL="0" indent="432000" algn="ctr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dirty="0" smtClean="0"/>
              <a:t>Оглы </a:t>
            </a:r>
            <a:r>
              <a:rPr lang="ru-RU" dirty="0"/>
              <a:t>Д.Р. обратилась с заявлением об установлении факта рождения </a:t>
            </a:r>
            <a:r>
              <a:rPr lang="ru-RU" dirty="0" smtClean="0"/>
              <a:t>ею троих детей.</a:t>
            </a:r>
          </a:p>
          <a:p>
            <a:pPr marL="0" indent="0" algn="just">
              <a:buNone/>
            </a:pPr>
            <a:r>
              <a:rPr lang="ru-RU" dirty="0"/>
              <a:t>В обоснование иска указала, что родилась </a:t>
            </a:r>
            <a:r>
              <a:rPr lang="ru-RU" dirty="0" smtClean="0"/>
              <a:t>и проживала </a:t>
            </a:r>
            <a:r>
              <a:rPr lang="ru-RU" dirty="0"/>
              <a:t>в цыганском таборе, никогда не училась, неграмотна. С 10-летнего возраста с женихом - Бакрушем проживала в </a:t>
            </a:r>
            <a:r>
              <a:rPr lang="ru-RU" dirty="0" smtClean="0"/>
              <a:t>таборе. Брак </a:t>
            </a:r>
            <a:r>
              <a:rPr lang="ru-RU" dirty="0"/>
              <a:t>зарегистрирован не был. </a:t>
            </a:r>
            <a:r>
              <a:rPr lang="ru-RU" dirty="0" smtClean="0"/>
              <a:t>Детей </a:t>
            </a:r>
            <a:r>
              <a:rPr lang="ru-RU" dirty="0"/>
              <a:t>она рожала дома, без оказания квалифицированной медицинской помощи</a:t>
            </a:r>
            <a:r>
              <a:rPr lang="ru-RU" dirty="0" smtClean="0"/>
              <a:t>.</a:t>
            </a:r>
          </a:p>
          <a:p>
            <a:pPr marL="0" indent="432000" algn="just">
              <a:buNone/>
            </a:pPr>
            <a:r>
              <a:rPr lang="ru-RU" dirty="0"/>
              <a:t>Установление факта рождения необходимо для обеспечения прав детей, оформления свидетельств о рождении, их регистрации и страхования. </a:t>
            </a:r>
            <a:endParaRPr lang="ru-RU" dirty="0" smtClean="0"/>
          </a:p>
          <a:p>
            <a:pPr marL="0" indent="432000" algn="ctr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dirty="0" smtClean="0"/>
              <a:t>Не явился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smtClean="0"/>
              <a:t>Удовлетворить исковое заявление Оглы Д.Р. </a:t>
            </a:r>
            <a:r>
              <a:rPr lang="ru-RU" dirty="0"/>
              <a:t>и </a:t>
            </a:r>
            <a:r>
              <a:rPr lang="ru-RU" dirty="0" smtClean="0"/>
              <a:t>обязать </a:t>
            </a:r>
            <a:r>
              <a:rPr lang="ru-RU" dirty="0"/>
              <a:t>Отдел ЗАГС </a:t>
            </a:r>
            <a:r>
              <a:rPr lang="ru-RU" dirty="0" smtClean="0"/>
              <a:t>составить </a:t>
            </a:r>
            <a:r>
              <a:rPr lang="ru-RU" dirty="0"/>
              <a:t>записи актов о рождении в отношении </a:t>
            </a:r>
            <a:r>
              <a:rPr lang="ru-RU" dirty="0" smtClean="0"/>
              <a:t>троих детей.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0" algn="just">
              <a:buNone/>
            </a:pPr>
            <a:r>
              <a:rPr lang="ru-RU" dirty="0" smtClean="0"/>
              <a:t>Установление </a:t>
            </a:r>
            <a:r>
              <a:rPr lang="ru-RU" dirty="0"/>
              <a:t>факта рождения имеет для заявителя юридическое значение, так как позволяет в дальнейшем получить ее детям документы, удостоверяющие их личность.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5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868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Б. права ребёнка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1467"/>
            <a:ext cx="7704856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Родители девочек Маши и Даши развелись. Суд постановил отдать на воспитание Машу и Дашу матери. Мать препятствует дочерям общаться с отцом. Мотивируя это тем, что тот, по её мнению, не любит их.</a:t>
            </a:r>
          </a:p>
          <a:p>
            <a:pPr indent="432000" algn="just"/>
            <a:r>
              <a:rPr lang="ru-RU" dirty="0" smtClean="0"/>
              <a:t>Права ли мать девочек?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14" y="2819418"/>
            <a:ext cx="3783218" cy="378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9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6529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В решении ситуации были использованы: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Семейный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кодекс Российской Федерации от 29.12.1995 № 223-ФЗ (ред. от 18.03.2019)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// СПС «Консультант Плюс» 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indent="432000" algn="just"/>
            <a:r>
              <a:rPr lang="ru-RU" dirty="0" smtClean="0"/>
              <a:t>Согласно абз.1 п.1 </a:t>
            </a:r>
            <a:r>
              <a:rPr lang="ru-RU" dirty="0"/>
              <a:t>ст.55 Семейного Кодекса РФ </a:t>
            </a:r>
            <a:r>
              <a:rPr lang="ru-RU" dirty="0" smtClean="0"/>
              <a:t>ребенок </a:t>
            </a:r>
            <a:r>
              <a:rPr lang="ru-RU" dirty="0"/>
              <a:t>имеет право на общение с обоими </a:t>
            </a:r>
            <a:r>
              <a:rPr lang="ru-RU" dirty="0" smtClean="0"/>
              <a:t>родителями.</a:t>
            </a:r>
          </a:p>
          <a:p>
            <a:pPr indent="432000" algn="just"/>
            <a:r>
              <a:rPr lang="ru-RU" dirty="0" smtClean="0"/>
              <a:t>Согласно абз.2 п.1 </a:t>
            </a:r>
            <a:r>
              <a:rPr lang="ru-RU" dirty="0"/>
              <a:t>ст.55 Семейного Кодекса РФ В случае раздельного проживания родителей ребенок имеет право на общение с каждым из них</a:t>
            </a:r>
            <a:r>
              <a:rPr lang="ru-RU" dirty="0" smtClean="0"/>
              <a:t>.</a:t>
            </a:r>
          </a:p>
          <a:p>
            <a:pPr indent="432000" algn="just"/>
            <a:r>
              <a:rPr lang="ru-RU" dirty="0" smtClean="0"/>
              <a:t>Согласно абз.1 п.1 ст.66 </a:t>
            </a:r>
            <a:r>
              <a:rPr lang="ru-RU" dirty="0"/>
              <a:t>Семейного Кодекса РФ </a:t>
            </a:r>
            <a:r>
              <a:rPr lang="ru-RU" dirty="0" smtClean="0"/>
              <a:t>родитель</a:t>
            </a:r>
            <a:r>
              <a:rPr lang="ru-RU" dirty="0"/>
              <a:t>, проживающий отдельно от ребенка, имеет </a:t>
            </a:r>
            <a:r>
              <a:rPr lang="ru-RU" dirty="0" smtClean="0"/>
              <a:t>право </a:t>
            </a:r>
            <a:r>
              <a:rPr lang="ru-RU" dirty="0"/>
              <a:t>на общение с </a:t>
            </a:r>
            <a:r>
              <a:rPr lang="ru-RU" dirty="0" smtClean="0"/>
              <a:t>ребенком.</a:t>
            </a:r>
          </a:p>
          <a:p>
            <a:pPr indent="432000" algn="just"/>
            <a:r>
              <a:rPr lang="ru-RU" dirty="0" smtClean="0"/>
              <a:t>Согласно абз.2 п.1 ст.66 </a:t>
            </a:r>
            <a:r>
              <a:rPr lang="ru-RU" dirty="0"/>
              <a:t>Семейного Кодекса РФ Родитель, с которым проживает ребенок, не должен препятствовать общению ребенка с другим родителем, если такое общение не причиняет вред физическому и психическому здоровью ребенка, его нравственному развитию.</a:t>
            </a:r>
            <a:endParaRPr lang="ru-RU" dirty="0" smtClean="0"/>
          </a:p>
          <a:p>
            <a:pPr indent="432000" algn="just"/>
            <a:r>
              <a:rPr lang="ru-RU" dirty="0" smtClean="0"/>
              <a:t>Таким образом, мать девочек не вправе препятствовать общению девочек с отцом, т.к. это нарушает их права, а так же права отца девочек.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5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017096" cy="7109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4104456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/>
              <a:t>Мнение Т.И. </a:t>
            </a:r>
            <a:r>
              <a:rPr lang="ru-RU" sz="1700" b="1" dirty="0"/>
              <a:t>Нестеровой: </a:t>
            </a:r>
            <a:r>
              <a:rPr lang="ru-RU" sz="1700" dirty="0" smtClean="0"/>
              <a:t>В </a:t>
            </a:r>
            <a:r>
              <a:rPr lang="ru-RU" sz="1700" dirty="0"/>
              <a:t>ст. 67 СК РФ порядок общения с родственниками по сути не урегулирован, а значит, при определении такого порядка следует исходить из интересов самого ребёнка. 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По моему мнению, в ситуации когда ребёнок проживает отдельно от родителя, то необходимо учитывать в самую первую очередь мнение самого ребёнка, а уже после этого составлять соглашение.</a:t>
            </a:r>
            <a:endParaRPr lang="ru-RU" sz="17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1085671"/>
            <a:ext cx="3888432" cy="37834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Ю.В. Чесноковой</a:t>
            </a:r>
            <a:r>
              <a:rPr lang="ru-RU" sz="1700" b="1" dirty="0"/>
              <a:t>: </a:t>
            </a:r>
            <a:r>
              <a:rPr lang="ru-RU" sz="1700" dirty="0" smtClean="0"/>
              <a:t>«Право </a:t>
            </a:r>
            <a:r>
              <a:rPr lang="ru-RU" sz="1700" dirty="0"/>
              <a:t>на общение необходимо как родителям, так и ребенку», поскольку таким образом удовлетворяются потребности в общении как родителя, так и самого ребенка.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Право на общение как ребёнка с родителем, так и родителя с ребенком закреплены законодательно, поэтому они важны одинаково.</a:t>
            </a:r>
            <a:endParaRPr lang="ru-RU" sz="17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643" y="4869160"/>
            <a:ext cx="403244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Нестерова Т.И, Рассмотрение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судами споров о правах ребенка // Пробелы в российском законодательстве. 2017. №6.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9091" y="4725144"/>
            <a:ext cx="417646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 Чеснокова Ю.В., Правовое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регулирование родительских прав в Российской Федерации // БГЖ. 2017. №3 (20). 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91" y="260648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4828577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60648"/>
            <a:ext cx="2376264" cy="49834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Решение № 2-4047/2018 2-4047/2018~М-3332/2018 М-3332/2018 от 24 октября 2018 г. по делу № </a:t>
            </a:r>
            <a:r>
              <a:rPr lang="ru-RU" sz="1400" b="1" dirty="0" smtClean="0"/>
              <a:t>2-4047/2018</a:t>
            </a:r>
          </a:p>
          <a:p>
            <a:pPr algn="ctr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СудАкт</a:t>
            </a:r>
            <a:endPara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5921743" cy="5903851"/>
          </a:xfrm>
        </p:spPr>
        <p:txBody>
          <a:bodyPr>
            <a:normAutofit fontScale="62500" lnSpcReduction="20000"/>
          </a:bodyPr>
          <a:lstStyle/>
          <a:p>
            <a:pPr marL="0" indent="432000" algn="ctr">
              <a:buNone/>
            </a:pP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</a:p>
          <a:p>
            <a:pPr marL="0" indent="432000" algn="just">
              <a:buNone/>
            </a:pPr>
            <a:r>
              <a:rPr lang="ru-RU" sz="2600" dirty="0" smtClean="0"/>
              <a:t>Отец и бабушка </a:t>
            </a:r>
            <a:r>
              <a:rPr lang="ru-RU" sz="2600" dirty="0"/>
              <a:t>ребёнка обратились в суд с иском к </a:t>
            </a:r>
            <a:r>
              <a:rPr lang="ru-RU" sz="2600" dirty="0" smtClean="0"/>
              <a:t>ответчику (матери ребёнка) </a:t>
            </a:r>
            <a:r>
              <a:rPr lang="ru-RU" sz="2600" dirty="0"/>
              <a:t>о нечинении препятствий к общению с </a:t>
            </a:r>
            <a:r>
              <a:rPr lang="ru-RU" sz="2600" dirty="0" smtClean="0"/>
              <a:t>несовершеннолетней, а так же определении порядка </a:t>
            </a:r>
            <a:r>
              <a:rPr lang="ru-RU" sz="2600" dirty="0"/>
              <a:t>общения </a:t>
            </a:r>
            <a:r>
              <a:rPr lang="ru-RU" sz="2600" dirty="0" smtClean="0"/>
              <a:t>отца и бабушки с ребенком.</a:t>
            </a:r>
          </a:p>
          <a:p>
            <a:pPr marL="0" indent="432000" algn="just">
              <a:buNone/>
            </a:pPr>
            <a:r>
              <a:rPr lang="ru-RU" sz="2600" dirty="0" smtClean="0"/>
              <a:t>Мать препятствует </a:t>
            </a:r>
            <a:r>
              <a:rPr lang="ru-RU" sz="2600" dirty="0"/>
              <a:t>встречам с ребенком и участию в ее воспитании, на просьбы встретиться с ребенком, отвечает категорическим отказом, также не позволяет дочери общаться с отцом по телефону. Кроме того, ответчик отказывает бабушке ребенка во встречах с внучкой, тем </a:t>
            </a:r>
            <a:r>
              <a:rPr lang="ru-RU" sz="2600" dirty="0" smtClean="0"/>
              <a:t>самым, нарушает </a:t>
            </a:r>
            <a:r>
              <a:rPr lang="ru-RU" sz="2600" dirty="0"/>
              <a:t>права, как отца ребенка, так и бабушки ребенка, в связи с чем они вынуждены обратиться в суд с иском</a:t>
            </a:r>
            <a:r>
              <a:rPr lang="ru-RU" sz="2600" dirty="0" smtClean="0"/>
              <a:t>.</a:t>
            </a:r>
          </a:p>
          <a:p>
            <a:pPr marL="0" indent="432000" algn="ctr">
              <a:buNone/>
            </a:pP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2600" dirty="0" smtClean="0"/>
              <a:t>Мать ребёнка заявленные </a:t>
            </a:r>
            <a:r>
              <a:rPr lang="ru-RU" sz="2600" dirty="0"/>
              <a:t>исковые требования не признала. Пояснила, что истцы на протяжении трех лет не участвовали в воспитании ребенка, ребенок не хочет общаться с отцом.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2600" dirty="0" smtClean="0"/>
              <a:t>Исковые </a:t>
            </a:r>
            <a:r>
              <a:rPr lang="ru-RU" sz="2600" dirty="0"/>
              <a:t>требования </a:t>
            </a:r>
            <a:r>
              <a:rPr lang="ru-RU" sz="2600" dirty="0" smtClean="0"/>
              <a:t>отца и бабушки ребёнка об </a:t>
            </a:r>
            <a:r>
              <a:rPr lang="ru-RU" sz="2600" dirty="0"/>
              <a:t>определении порядка общения с ребенком, устранении препятствий в общении с ребенком удовлетворить </a:t>
            </a:r>
            <a:r>
              <a:rPr lang="ru-RU" sz="2600" dirty="0" smtClean="0"/>
              <a:t>частично, а так же установить порядок </a:t>
            </a:r>
            <a:r>
              <a:rPr lang="ru-RU" sz="2600" dirty="0"/>
              <a:t>общения </a:t>
            </a:r>
            <a:r>
              <a:rPr lang="ru-RU" sz="2600" dirty="0" smtClean="0"/>
              <a:t>отца </a:t>
            </a:r>
            <a:r>
              <a:rPr lang="ru-RU" sz="2600" dirty="0"/>
              <a:t>с </a:t>
            </a:r>
            <a:r>
              <a:rPr lang="ru-RU" sz="2600" dirty="0" smtClean="0"/>
              <a:t>несовершеннолетней.</a:t>
            </a:r>
            <a:endParaRPr lang="ru-RU" sz="2600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08712" cy="868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В. права и обязанности родителей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60574"/>
            <a:ext cx="7128792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sz="2000" dirty="0" smtClean="0"/>
              <a:t>Валерия и Артур не хотят отдавать девочек-двойняшек учиться в школу. Они считают, что сейчас в школах ничему хорошему не учат и знаний девочки там не получат.</a:t>
            </a:r>
          </a:p>
          <a:p>
            <a:pPr indent="432000" algn="just"/>
            <a:r>
              <a:rPr lang="ru-RU" sz="2000" dirty="0" smtClean="0"/>
              <a:t>Правомерны ли действия родителей девочек?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45890"/>
            <a:ext cx="6290121" cy="33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16" y="260648"/>
            <a:ext cx="7139136" cy="58092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ситуаций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В решении ситуации были использованы: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"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Конвенция о правах ребенка" (одобрена Генеральной Ассамблеей ООН 20.11.1989) (вступила в силу для СССР 15.09.1990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)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Семейный кодекс Российской Федерации от 29.12.1995 № 223-ФЗ (ред. от 18.03.2019)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// СПС «Консультант Плюс»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indent="432000" algn="just"/>
            <a:r>
              <a:rPr lang="ru-RU" dirty="0" smtClean="0"/>
              <a:t>Согласно п.1 ст.28 Конвенции о </a:t>
            </a:r>
            <a:r>
              <a:rPr lang="ru-RU" dirty="0"/>
              <a:t>правах ребёнка </a:t>
            </a:r>
            <a:r>
              <a:rPr lang="ru-RU" dirty="0" smtClean="0"/>
              <a:t>государства </a:t>
            </a:r>
            <a:r>
              <a:rPr lang="ru-RU" dirty="0"/>
              <a:t>- участники признают право ребенка на </a:t>
            </a:r>
            <a:r>
              <a:rPr lang="ru-RU" dirty="0" smtClean="0"/>
              <a:t>образование.</a:t>
            </a:r>
          </a:p>
          <a:p>
            <a:pPr indent="432000" algn="just"/>
            <a:r>
              <a:rPr lang="ru-RU" dirty="0" smtClean="0"/>
              <a:t>Согласно </a:t>
            </a:r>
            <a:r>
              <a:rPr lang="ru-RU" dirty="0" err="1" smtClean="0"/>
              <a:t>абз</a:t>
            </a:r>
            <a:r>
              <a:rPr lang="ru-RU" dirty="0" smtClean="0"/>
              <a:t>. 1 п.2 ст. </a:t>
            </a:r>
            <a:r>
              <a:rPr lang="ru-RU" dirty="0"/>
              <a:t>63 Семейного Кодекса РФ </a:t>
            </a:r>
            <a:r>
              <a:rPr lang="ru-RU" dirty="0" smtClean="0"/>
              <a:t>родители </a:t>
            </a:r>
            <a:r>
              <a:rPr lang="ru-RU" dirty="0"/>
              <a:t>обязаны обеспечить получение детьми общего образования</a:t>
            </a:r>
            <a:r>
              <a:rPr lang="ru-RU" dirty="0" smtClean="0"/>
              <a:t>.</a:t>
            </a:r>
          </a:p>
          <a:p>
            <a:pPr indent="432000" algn="just"/>
            <a:r>
              <a:rPr lang="ru-RU" dirty="0" smtClean="0"/>
              <a:t>Согласно абз.2 п.2 ст.63 </a:t>
            </a:r>
            <a:r>
              <a:rPr lang="ru-RU" dirty="0"/>
              <a:t>Семейного Кодекса РФ </a:t>
            </a:r>
            <a:r>
              <a:rPr lang="ru-RU" dirty="0" smtClean="0"/>
              <a:t>родители </a:t>
            </a:r>
            <a:r>
              <a:rPr lang="ru-RU" dirty="0"/>
              <a:t>имеют право выбора образовательной организации, формы получения детьми образования и формы их обучения с учетом мнения детей до получения ими основного общего образования</a:t>
            </a:r>
            <a:r>
              <a:rPr lang="ru-RU" dirty="0" smtClean="0"/>
              <a:t>.</a:t>
            </a:r>
          </a:p>
          <a:p>
            <a:pPr indent="432000" algn="just"/>
            <a:r>
              <a:rPr lang="ru-RU" dirty="0" smtClean="0"/>
              <a:t>Таким образом, родители должны  обеспечить девочкам получение общего образование при том условии, что это будет решаться только с учетом мнения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4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3863280" cy="3412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Е.А. </a:t>
            </a:r>
            <a:r>
              <a:rPr lang="ru-RU" sz="1700" b="1" dirty="0"/>
              <a:t>Татаринцевой: </a:t>
            </a:r>
            <a:r>
              <a:rPr lang="ru-RU" sz="1700" dirty="0" smtClean="0"/>
              <a:t>Установленный </a:t>
            </a:r>
            <a:r>
              <a:rPr lang="ru-RU" sz="1700" dirty="0"/>
              <a:t>в действующем СК РФ перечень прав и обязанностей родителей является наиболее полным, чего не наблюдалось ранее в </a:t>
            </a:r>
            <a:r>
              <a:rPr lang="ru-RU" sz="1700" dirty="0" smtClean="0"/>
              <a:t>законодательстве.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Я согласна с мнением Татаринцевой, поскольку СК РФ действительно содержит полное количество прав и обязанностей родителей.</a:t>
            </a:r>
            <a:endParaRPr lang="ru-RU" sz="1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1196752"/>
            <a:ext cx="4104456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И.Ю. Семёновой</a:t>
            </a:r>
            <a:r>
              <a:rPr lang="ru-RU" sz="1700" b="1" dirty="0"/>
              <a:t>: </a:t>
            </a:r>
            <a:r>
              <a:rPr lang="ru-RU" sz="1700" dirty="0" smtClean="0"/>
              <a:t>Под </a:t>
            </a:r>
            <a:r>
              <a:rPr lang="ru-RU" sz="1700" dirty="0"/>
              <a:t>обязанностью родителей по воспитанию детей (п. 1 ст. 63 СК РФ) следует понимать их обязанность не только перед своими детьми, но и перед государством. 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По моему мнению, обязанности по отношению к своему ребёнку будет стоять на первом месте, а только потом перед государством.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509119"/>
            <a:ext cx="4572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Научная Электронная Библиотека «КиберЛенинка», Правовое регулирование родительских прав в Российской Федерации, Чеснокова Ю.В., 2017г.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96" y="188640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4392488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74320"/>
            <a:ext cx="2376264" cy="49834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Решение № 2-1282/2018 2-1282/2018~М-1129/2018 М-1129/2018 от 26 октября 2018 г. по делу № </a:t>
            </a:r>
            <a:r>
              <a:rPr lang="ru-RU" sz="1400" b="1" dirty="0" smtClean="0"/>
              <a:t>2-1282/2018</a:t>
            </a:r>
          </a:p>
          <a:p>
            <a:pPr algn="ctr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СудАкт</a:t>
            </a:r>
            <a:endPara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696776"/>
            <a:ext cx="5976664" cy="6161224"/>
          </a:xfrm>
        </p:spPr>
        <p:txBody>
          <a:bodyPr>
            <a:noAutofit/>
          </a:bodyPr>
          <a:lstStyle/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sz="1400" dirty="0"/>
              <a:t>Интинский городской суд (Республика Коми</a:t>
            </a:r>
            <a:r>
              <a:rPr lang="ru-RU" sz="1400" dirty="0" smtClean="0"/>
              <a:t>).</a:t>
            </a:r>
          </a:p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sz="1400" dirty="0" smtClean="0"/>
              <a:t>Бурда Н.А. (мать) обратилась </a:t>
            </a:r>
            <a:r>
              <a:rPr lang="ru-RU" sz="1400" dirty="0"/>
              <a:t>в суд с иском о снятии временного ограничения на выезд несовершеннолетней дочери </a:t>
            </a:r>
            <a:r>
              <a:rPr lang="ru-RU" sz="1400" dirty="0" smtClean="0"/>
              <a:t>за </a:t>
            </a:r>
            <a:r>
              <a:rPr lang="ru-RU" sz="1400" dirty="0"/>
              <a:t>пределы Российской Федерации и разрешить временный выезд ребенка за пределы РФ без согласия отца Бурды В.В</a:t>
            </a:r>
            <a:r>
              <a:rPr lang="ru-RU" sz="1400" dirty="0" smtClean="0"/>
              <a:t>.</a:t>
            </a:r>
          </a:p>
          <a:p>
            <a:pPr marL="0" indent="432000" algn="just">
              <a:buNone/>
            </a:pPr>
            <a:r>
              <a:rPr lang="ru-RU" sz="1400" dirty="0" smtClean="0"/>
              <a:t>Мать в обоснование своих требований указала, что ребенок </a:t>
            </a:r>
            <a:r>
              <a:rPr lang="ru-RU" sz="1400" dirty="0"/>
              <a:t>является инвалидом и ему необходимо выезжать в более благоприятные климатические условия, поэтому истец в мае 2018 года собирается выехать к своим родителям на Украину. </a:t>
            </a:r>
            <a:endParaRPr lang="ru-RU" sz="1400" dirty="0" smtClean="0"/>
          </a:p>
          <a:p>
            <a:pPr marL="0" indent="43200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судебное заседание не явился, письменный отзыв не направил. </a:t>
            </a:r>
            <a:endParaRPr lang="ru-RU" sz="1400" dirty="0" smtClean="0"/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1400" dirty="0" smtClean="0"/>
              <a:t>Снять </a:t>
            </a:r>
            <a:r>
              <a:rPr lang="ru-RU" sz="1400" dirty="0"/>
              <a:t>временное ограничение на выезд несовершеннолетней </a:t>
            </a:r>
            <a:r>
              <a:rPr lang="ru-RU" sz="1400" dirty="0" smtClean="0"/>
              <a:t>за </a:t>
            </a:r>
            <a:r>
              <a:rPr lang="ru-RU" sz="1400" dirty="0"/>
              <a:t>пределы Российской Федерации, </a:t>
            </a:r>
            <a:r>
              <a:rPr lang="ru-RU" sz="1400" dirty="0" smtClean="0"/>
              <a:t>наложенное по </a:t>
            </a:r>
            <a:r>
              <a:rPr lang="ru-RU" sz="1400" dirty="0"/>
              <a:t>заявлению отца Бурды В. </a:t>
            </a:r>
            <a:r>
              <a:rPr lang="ru-RU" sz="1400" dirty="0" smtClean="0"/>
              <a:t>В., а также </a:t>
            </a:r>
            <a:r>
              <a:rPr lang="ru-RU" sz="1400" dirty="0"/>
              <a:t>р</a:t>
            </a:r>
            <a:r>
              <a:rPr lang="ru-RU" sz="1400" dirty="0" smtClean="0"/>
              <a:t>азрешить </a:t>
            </a:r>
            <a:r>
              <a:rPr lang="ru-RU" sz="1400" dirty="0"/>
              <a:t>выезд за пределы Российской Федерации несовершеннолетней </a:t>
            </a:r>
            <a:r>
              <a:rPr lang="ru-RU" sz="1400" dirty="0" smtClean="0"/>
              <a:t>без </a:t>
            </a:r>
            <a:r>
              <a:rPr lang="ru-RU" sz="1400" dirty="0"/>
              <a:t>согласия отца Бурды В. В. в сопровождении законного представителя Бурда Н. А</a:t>
            </a:r>
            <a:r>
              <a:rPr lang="ru-RU" sz="1400" dirty="0" smtClean="0"/>
              <a:t>.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0" algn="just">
              <a:buNone/>
            </a:pPr>
            <a:r>
              <a:rPr lang="ru-RU" sz="1400" dirty="0" smtClean="0"/>
              <a:t>Исходя </a:t>
            </a:r>
            <a:r>
              <a:rPr lang="ru-RU" sz="1400" dirty="0"/>
              <a:t>из права ребенка на всестороннее развитие, уважение его человеческого достоинства, полагает целесообразным снять временное ограничение на выезд за пределы </a:t>
            </a:r>
            <a:r>
              <a:rPr lang="ru-RU" sz="1400" dirty="0" smtClean="0"/>
              <a:t>РФ</a:t>
            </a:r>
            <a:endParaRPr lang="ru-RU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340768"/>
            <a:ext cx="6172200" cy="19442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Тема 1.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FreesiaUPC" pitchFamily="34" charset="-34"/>
              </a:rPr>
              <a:t>«Заключение брака»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FreesiaUPC" pitchFamily="34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82093"/>
            <a:ext cx="3732089" cy="32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8793" y="476672"/>
            <a:ext cx="5616624" cy="23264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Тема 5.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«Алиментные обязательства в семье».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80927"/>
            <a:ext cx="5256584" cy="336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0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392488" cy="5809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2776"/>
            <a:ext cx="705678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sz="2400" dirty="0" smtClean="0"/>
              <a:t>Артур работает в иностранной фирме и получает заработок в иностранной валюте.</a:t>
            </a:r>
          </a:p>
          <a:p>
            <a:pPr indent="432000" algn="just"/>
            <a:r>
              <a:rPr lang="ru-RU" sz="2400" dirty="0" smtClean="0"/>
              <a:t>Как будут взыскивать алименты в данном случае?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52" y="3140968"/>
            <a:ext cx="3059279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91536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Нормативно-правовые акты, используемые в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621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84482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Семейный кодекс Российской Федерации от 29.12.1995 № 223-ФЗ (ред. от 18.03.2019)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// СПС «Консультант Плюс»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43703"/>
            <a:ext cx="28829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6529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Согласно п.1 ст.80 Семейного </a:t>
            </a:r>
            <a:r>
              <a:rPr lang="ru-RU" dirty="0"/>
              <a:t>Кодекса </a:t>
            </a:r>
            <a:r>
              <a:rPr lang="ru-RU" dirty="0" smtClean="0"/>
              <a:t>РФ родители </a:t>
            </a:r>
            <a:r>
              <a:rPr lang="ru-RU" dirty="0"/>
              <a:t>обязаны содержать своих несовершеннолетних детей. </a:t>
            </a:r>
            <a:endParaRPr lang="ru-RU" dirty="0" smtClean="0"/>
          </a:p>
          <a:p>
            <a:pPr indent="432000" algn="just"/>
            <a:r>
              <a:rPr lang="ru-RU" dirty="0" smtClean="0"/>
              <a:t>Согласно п.1 </a:t>
            </a:r>
            <a:r>
              <a:rPr lang="ru-RU" dirty="0"/>
              <a:t>ст.81 Семейного Кодекса РФ </a:t>
            </a:r>
            <a:r>
              <a:rPr lang="ru-RU" dirty="0" smtClean="0"/>
              <a:t>при </a:t>
            </a:r>
            <a:r>
              <a:rPr lang="ru-RU" dirty="0"/>
              <a:t>отсутствии соглашения об уплате алиментов алименты на несовершеннолетних детей взыскиваются судом с их родителей ежемесячно в размере: на одного ребенка - одной четверти, </a:t>
            </a:r>
            <a:r>
              <a:rPr lang="ru-RU" u="sng" dirty="0"/>
              <a:t>на двух детей - одной трети</a:t>
            </a:r>
            <a:r>
              <a:rPr lang="ru-RU" dirty="0"/>
              <a:t>, на трех и более детей - половины заработка и (или) иного дохода родителей</a:t>
            </a:r>
            <a:r>
              <a:rPr lang="ru-RU" dirty="0" smtClean="0"/>
              <a:t>.</a:t>
            </a:r>
          </a:p>
          <a:p>
            <a:pPr indent="432000" algn="just"/>
            <a:r>
              <a:rPr lang="ru-RU" dirty="0" smtClean="0"/>
              <a:t>Согласно п.1 ст. </a:t>
            </a:r>
            <a:r>
              <a:rPr lang="ru-RU" dirty="0"/>
              <a:t>83 Семейного Кодекса РФ </a:t>
            </a:r>
            <a:r>
              <a:rPr lang="ru-RU" dirty="0" smtClean="0"/>
              <a:t>при </a:t>
            </a:r>
            <a:r>
              <a:rPr lang="ru-RU" dirty="0"/>
              <a:t>отсутствии соглашения родителей об уплате алиментов на несовершеннолетних детей и в случаях, если </a:t>
            </a:r>
            <a:r>
              <a:rPr lang="ru-RU" dirty="0" smtClean="0"/>
              <a:t>родитель получает </a:t>
            </a:r>
            <a:r>
              <a:rPr lang="ru-RU" dirty="0"/>
              <a:t>заработок в иностранной </a:t>
            </a:r>
            <a:r>
              <a:rPr lang="ru-RU" dirty="0" smtClean="0"/>
              <a:t>валюте </a:t>
            </a:r>
            <a:r>
              <a:rPr lang="ru-RU" dirty="0"/>
              <a:t>- суд вправе определить размер алиментов, взыскиваемых ежемесячно, в твердой денежной сумме или одновременно в долях (в соответствии со статьей 81 настоящего Кодекса) и в твердой денежной сумме</a:t>
            </a:r>
            <a:r>
              <a:rPr lang="ru-RU" dirty="0" smtClean="0"/>
              <a:t>.</a:t>
            </a:r>
          </a:p>
          <a:p>
            <a:pPr indent="432000" algn="just"/>
            <a:r>
              <a:rPr lang="ru-RU" dirty="0" smtClean="0"/>
              <a:t>Согласно п.3 </a:t>
            </a:r>
            <a:r>
              <a:rPr lang="ru-RU" dirty="0"/>
              <a:t>ст.83 Семейного Кодекса РФ </a:t>
            </a:r>
            <a:r>
              <a:rPr lang="ru-RU" dirty="0" smtClean="0"/>
              <a:t>если </a:t>
            </a:r>
            <a:r>
              <a:rPr lang="ru-RU" dirty="0"/>
              <a:t>при каждом из родителей остаются дети, размер алиментов с одного из родителей в пользу другого, менее обеспеченного, определяется в твердой денежной сумме, взыскиваемой ежемесячно и определяемой судом в соответствии с пунктом 2 настоящей статьи</a:t>
            </a:r>
            <a:r>
              <a:rPr lang="ru-RU" dirty="0" smtClean="0"/>
              <a:t>.</a:t>
            </a:r>
          </a:p>
          <a:p>
            <a:pPr indent="432000" algn="just"/>
            <a:r>
              <a:rPr lang="ru-RU" dirty="0" smtClean="0"/>
              <a:t>Следовательно, Артур будет так же платить алименты, но только в твёрдой денежной сумме, которая устанавливается судом.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424" y="260648"/>
            <a:ext cx="6233120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1268760"/>
            <a:ext cx="4320480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А.А. Васильева: </a:t>
            </a:r>
            <a:r>
              <a:rPr lang="ru-RU" sz="1700" dirty="0" smtClean="0"/>
              <a:t>О</a:t>
            </a:r>
            <a:r>
              <a:rPr lang="ru-RU" sz="1700" dirty="0" smtClean="0">
                <a:solidFill>
                  <a:srgbClr val="000000"/>
                </a:solidFill>
              </a:rPr>
              <a:t>тсутствие </a:t>
            </a:r>
            <a:r>
              <a:rPr lang="ru-RU" sz="1700" dirty="0">
                <a:solidFill>
                  <a:srgbClr val="000000"/>
                </a:solidFill>
              </a:rPr>
              <a:t>осознания долга родителей перед ребенком никогда нельзя будет решить только мерами принудительного </a:t>
            </a:r>
            <a:r>
              <a:rPr lang="ru-RU" sz="1700" dirty="0" smtClean="0">
                <a:solidFill>
                  <a:srgbClr val="000000"/>
                </a:solidFill>
              </a:rPr>
              <a:t>исполнения.</a:t>
            </a: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000000"/>
                </a:solidFill>
              </a:rPr>
              <a:t>Мнение автора: </a:t>
            </a:r>
            <a:r>
              <a:rPr lang="ru-RU" sz="1700" dirty="0" smtClean="0">
                <a:solidFill>
                  <a:srgbClr val="000000"/>
                </a:solidFill>
              </a:rPr>
              <a:t>Осознание долга родителей перед своими детьми не должно быть только принудительной мерой, т.к. родитель должен сам осознавать этот долг и исполнять его не только по принудительным  мерам.</a:t>
            </a:r>
            <a:endParaRPr lang="ru-RU" sz="1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34509" y="1268760"/>
            <a:ext cx="4176464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М.А</a:t>
            </a:r>
            <a:r>
              <a:rPr lang="ru-RU" sz="1700" b="1" dirty="0"/>
              <a:t>. Данилян</a:t>
            </a:r>
            <a:r>
              <a:rPr lang="ru-RU" sz="1700" b="1" dirty="0" smtClean="0"/>
              <a:t>: </a:t>
            </a:r>
            <a:r>
              <a:rPr lang="ru-RU" sz="1700" dirty="0" smtClean="0"/>
              <a:t>Сегодня </a:t>
            </a:r>
            <a:r>
              <a:rPr lang="ru-RU" sz="1700" dirty="0"/>
              <a:t>регулирование алиментных обязательств в Российской Федерации хоть и несовершенно, но </a:t>
            </a:r>
            <a:r>
              <a:rPr lang="ru-RU" sz="1700" dirty="0" smtClean="0"/>
              <a:t>все-таки, находится </a:t>
            </a:r>
            <a:r>
              <a:rPr lang="ru-RU" sz="1700" dirty="0"/>
              <a:t>на достаточно высоком </a:t>
            </a:r>
            <a:r>
              <a:rPr lang="ru-RU" sz="1700" dirty="0" smtClean="0"/>
              <a:t>уровне.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Я считаю, что алиментные обязательства в законодательстве РФ урегулированы достаточно обоснованно и полно.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689102"/>
            <a:ext cx="504056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Научная электронная библиотека «КиберЛенинка», Алиментные обязательства: от древности до наших дней», И.Ф. Сагитова, Ю.С. Третьякова, 2017.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01" y="332656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472608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74320"/>
            <a:ext cx="2376264" cy="49834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Решение № 2-3210/2018 2-3210/2018~М-3151/2018 М-3151/2018 от 9 октября 2018 г. по делу № </a:t>
            </a:r>
            <a:r>
              <a:rPr lang="ru-RU" sz="1400" b="1" dirty="0" smtClean="0"/>
              <a:t>2-3210/2018</a:t>
            </a:r>
          </a:p>
          <a:p>
            <a:pPr algn="ctr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СудАкт</a:t>
            </a:r>
            <a:endPara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5976664" cy="5904656"/>
          </a:xfrm>
        </p:spPr>
        <p:txBody>
          <a:bodyPr>
            <a:normAutofit fontScale="77500" lnSpcReduction="20000"/>
          </a:bodyPr>
          <a:lstStyle/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sz="1800" dirty="0"/>
              <a:t>Советский районный суд г. Владикавказа (Республика Северная Осетия-Алания</a:t>
            </a:r>
            <a:r>
              <a:rPr lang="ru-RU" sz="1800" dirty="0" smtClean="0"/>
              <a:t>).</a:t>
            </a:r>
          </a:p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  <a:endParaRPr lang="ru-RU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sz="1800" dirty="0" smtClean="0"/>
              <a:t>Мать двух детей </a:t>
            </a:r>
            <a:r>
              <a:rPr lang="ru-RU" sz="1800" dirty="0"/>
              <a:t>обратилась в суд с иском к </a:t>
            </a:r>
            <a:r>
              <a:rPr lang="ru-RU" sz="1800" dirty="0" smtClean="0"/>
              <a:t>их отцу о </a:t>
            </a:r>
            <a:r>
              <a:rPr lang="ru-RU" sz="1800" dirty="0"/>
              <a:t>взыскании алиментов. </a:t>
            </a:r>
            <a:endParaRPr lang="ru-RU" sz="1800" dirty="0" smtClean="0"/>
          </a:p>
          <a:p>
            <a:pPr marL="0" indent="432000" algn="just">
              <a:buNone/>
            </a:pPr>
            <a:r>
              <a:rPr lang="ru-RU" sz="1800" dirty="0"/>
              <a:t>В обоснование </a:t>
            </a:r>
            <a:r>
              <a:rPr lang="ru-RU" sz="1800" dirty="0" smtClean="0"/>
              <a:t>иска </a:t>
            </a:r>
            <a:r>
              <a:rPr lang="ru-RU" sz="1800" dirty="0"/>
              <a:t>указала, что состояла с ответчиком в зарегистрированном браке. Имеет общих с ответчиком детей: дочь </a:t>
            </a:r>
            <a:r>
              <a:rPr lang="ru-RU" sz="1800" dirty="0" smtClean="0"/>
              <a:t>и сына, </a:t>
            </a:r>
            <a:r>
              <a:rPr lang="ru-RU" sz="1800" dirty="0"/>
              <a:t>которые после расторжения брака продолжают проживать с ней. С момента расторжения брака ответчик добровольно отказывается оказывать материальную помощь на содержание детей</a:t>
            </a:r>
            <a:r>
              <a:rPr lang="ru-RU" sz="1800" dirty="0" smtClean="0"/>
              <a:t>.</a:t>
            </a:r>
          </a:p>
          <a:p>
            <a:pPr marL="0" indent="432000" algn="just">
              <a:buNone/>
            </a:pPr>
            <a:r>
              <a:rPr lang="ru-RU" sz="1800" dirty="0" smtClean="0"/>
              <a:t>Просит </a:t>
            </a:r>
            <a:r>
              <a:rPr lang="ru-RU" sz="1800" dirty="0"/>
              <a:t>взыскать с ответчика алименты на содержание детей в твердой денежной сумме в размере 10 000 руб. на каждого ребенка </a:t>
            </a:r>
            <a:r>
              <a:rPr lang="ru-RU" sz="1800" dirty="0" smtClean="0"/>
              <a:t>ежемесячно.</a:t>
            </a:r>
          </a:p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1800" dirty="0" smtClean="0"/>
              <a:t>Не явился.</a:t>
            </a:r>
          </a:p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1800" dirty="0"/>
              <a:t>Исковые </a:t>
            </a:r>
            <a:r>
              <a:rPr lang="ru-RU" sz="1800" dirty="0" smtClean="0"/>
              <a:t>требования удовлетворить </a:t>
            </a:r>
            <a:r>
              <a:rPr lang="ru-RU" sz="1800" dirty="0"/>
              <a:t>частично. </a:t>
            </a:r>
          </a:p>
          <a:p>
            <a:pPr algn="just"/>
            <a:r>
              <a:rPr lang="ru-RU" sz="1800" dirty="0"/>
              <a:t>Взыскать с </a:t>
            </a:r>
            <a:r>
              <a:rPr lang="ru-RU" sz="1800" dirty="0" smtClean="0"/>
              <a:t>отца детей алименты </a:t>
            </a:r>
            <a:r>
              <a:rPr lang="ru-RU" sz="1800" dirty="0"/>
              <a:t>на содержание малолетних детей: дочери </a:t>
            </a:r>
            <a:r>
              <a:rPr lang="ru-RU" sz="1800" dirty="0" smtClean="0"/>
              <a:t>и малолетнего сына в </a:t>
            </a:r>
            <a:r>
              <a:rPr lang="ru-RU" sz="1800" dirty="0"/>
              <a:t>твердом размере – по 5000 (пять тысяч) рублей, что </a:t>
            </a:r>
            <a:r>
              <a:rPr lang="ru-RU" sz="1800" dirty="0" smtClean="0"/>
              <a:t>соответствует доли </a:t>
            </a:r>
            <a:r>
              <a:rPr lang="ru-RU" sz="1800" dirty="0"/>
              <a:t>величины прожиточного минимума на несовершеннолетнего </a:t>
            </a:r>
            <a:r>
              <a:rPr lang="ru-RU" sz="1800" dirty="0" smtClean="0"/>
              <a:t>ребенка.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432000" algn="just">
              <a:buNone/>
            </a:pPr>
            <a:r>
              <a:rPr lang="ru-RU" sz="1800" dirty="0"/>
              <a:t>Соблюдая баланс интересов сторон, учитывая материальное положение сторон, суд считает, что с трудоспособного ответчика на содержание детей должны быть взысканы алименты в твердом размере по 5000 </a:t>
            </a:r>
            <a:r>
              <a:rPr lang="ru-RU" sz="1800" dirty="0" smtClean="0"/>
              <a:t>руб.</a:t>
            </a:r>
            <a:endParaRPr lang="ru-RU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88640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Тема 7.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«Применение семейного законодательства к семейным отношениям с участием иностранных граждан и лиц без гражданства»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49215"/>
            <a:ext cx="4617985" cy="41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104456" cy="5809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508" y="1110687"/>
            <a:ext cx="7927488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Артур и Валерия решили усыновить мальчика из Сирии. Родители мальчика погибли на войне и в связи с этим супруги решили забрать его к себе.</a:t>
            </a:r>
          </a:p>
          <a:p>
            <a:pPr indent="432000" algn="just"/>
            <a:r>
              <a:rPr lang="ru-RU" dirty="0" smtClean="0"/>
              <a:t>Артур и Валерия не знают порядка усыновления иностранного ребёнка, поэтому обратились в юридическую консультацию.</a:t>
            </a:r>
          </a:p>
          <a:p>
            <a:pPr indent="432000" algn="just"/>
            <a:r>
              <a:rPr lang="ru-RU" dirty="0" smtClean="0"/>
              <a:t>Что посоветует и подскажет юридическая консультация в данном случае?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61772"/>
            <a:ext cx="4801333" cy="305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280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Нормативно-правовые акты, используемые в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8478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Семейный кодекс Российской Федерации от 29.12.1995 № 223-ФЗ (ред. от 18.03.2019) //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СПС «Консультант Плюс»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"</a:t>
            </a: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Гражданский процессуальный кодекс Российской Федерации" от 14.11.2002 N 138-ФЗ (ред. от 27.12.2018) (с изм. и доп., вступ. в силу с 28.12.2018)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14" y="4471224"/>
            <a:ext cx="28829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6529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24936" cy="5616624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ru-RU" sz="1500" dirty="0" smtClean="0"/>
              <a:t>Согласно п.1 </a:t>
            </a:r>
            <a:r>
              <a:rPr lang="ru-RU" sz="1500" dirty="0"/>
              <a:t>ст.124 Семейного Кодекса РФ </a:t>
            </a:r>
            <a:r>
              <a:rPr lang="ru-RU" sz="1500" dirty="0" smtClean="0"/>
              <a:t>усыновление </a:t>
            </a:r>
            <a:r>
              <a:rPr lang="ru-RU" sz="1500" dirty="0"/>
              <a:t>или </a:t>
            </a:r>
            <a:r>
              <a:rPr lang="ru-RU" sz="1500" dirty="0" smtClean="0"/>
              <a:t>удочерение является </a:t>
            </a:r>
            <a:r>
              <a:rPr lang="ru-RU" sz="1500" dirty="0"/>
              <a:t>приоритетной формой устройства детей, оставшихся без попечения родителей</a:t>
            </a:r>
            <a:r>
              <a:rPr lang="ru-RU" sz="1500" dirty="0" smtClean="0"/>
              <a:t>.</a:t>
            </a:r>
          </a:p>
          <a:p>
            <a:pPr marL="0" indent="432000" algn="just">
              <a:buNone/>
            </a:pPr>
            <a:r>
              <a:rPr lang="ru-RU" sz="1500" dirty="0" smtClean="0"/>
              <a:t>В ст.271 Гражданского процессуального Кодекса РФ перечислены все необходимые документы для усыновления.</a:t>
            </a:r>
          </a:p>
          <a:p>
            <a:pPr marL="0" indent="432000" algn="just">
              <a:buNone/>
            </a:pPr>
            <a:r>
              <a:rPr lang="ru-RU" sz="1500" dirty="0" smtClean="0"/>
              <a:t>Юридическая консультация супругам объяснит, что для усыновления устанавливаются следующие требования:</a:t>
            </a:r>
          </a:p>
          <a:p>
            <a:pPr algn="just"/>
            <a:r>
              <a:rPr lang="ru-RU" sz="1500" dirty="0"/>
              <a:t>пара должна оформить брак не позднее чем за три года до подачи заявления на усыновление;</a:t>
            </a:r>
          </a:p>
          <a:p>
            <a:pPr algn="just"/>
            <a:r>
              <a:rPr lang="ru-RU" sz="1500" dirty="0"/>
              <a:t>люди, которые состоят в браке менее трех лет, но при этом проживали вместе как семья общей продолжительностью необходимого срока имеют право на усыновление детей;</a:t>
            </a:r>
          </a:p>
          <a:p>
            <a:pPr algn="just"/>
            <a:r>
              <a:rPr lang="ru-RU" sz="1500" dirty="0"/>
              <a:t>семейная пара должна проживать совместно;</a:t>
            </a:r>
          </a:p>
          <a:p>
            <a:pPr algn="just"/>
            <a:r>
              <a:rPr lang="ru-RU" sz="1500" dirty="0"/>
              <a:t>кандидаты в усыновители в обязательном порядке должны иметь все моральные качества и материальные средства для воспитания и содержания ребенка</a:t>
            </a:r>
            <a:r>
              <a:rPr lang="ru-RU" sz="1500" dirty="0" smtClean="0"/>
              <a:t>.</a:t>
            </a:r>
          </a:p>
          <a:p>
            <a:pPr marL="0" indent="432000" algn="just">
              <a:buNone/>
            </a:pPr>
            <a:r>
              <a:rPr lang="ru-RU" sz="1500" dirty="0" smtClean="0"/>
              <a:t>Исходя из вышеперечисленного – у супругов для усыновления все требования соблюдены.</a:t>
            </a:r>
          </a:p>
          <a:p>
            <a:pPr marL="0" indent="432000" algn="just">
              <a:buNone/>
            </a:pPr>
            <a:r>
              <a:rPr lang="ru-RU" sz="1500" dirty="0" smtClean="0"/>
              <a:t>Так же юридическая консультация обязательно должна указать на перечень документов из ст.271 ГПК РФ – иначе без всех тех документов, которые там содержаться, нельзя усыновить ребенка.</a:t>
            </a:r>
          </a:p>
          <a:p>
            <a:pPr marL="0" indent="432000" algn="just">
              <a:buNone/>
            </a:pPr>
            <a:r>
              <a:rPr lang="ru-RU" sz="1500" dirty="0" smtClean="0"/>
              <a:t>Таким образом, соблюдая все условия и советы юридической консультации – супругам удалось усыновить ребёнка из Сирии.</a:t>
            </a:r>
          </a:p>
          <a:p>
            <a:pPr marL="0" indent="432000"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58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3816424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FreesiaUPC" pitchFamily="34" charset="-34"/>
              </a:rPr>
              <a:t>СИТУАЦИЯ</a:t>
            </a:r>
            <a:endParaRPr lang="ru-RU" sz="2000" b="1" dirty="0">
              <a:solidFill>
                <a:schemeClr val="bg2">
                  <a:lumMod val="10000"/>
                </a:schemeClr>
              </a:solidFill>
              <a:cs typeface="FreesiaUPC" pitchFamily="34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280920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dirty="0">
                <a:cs typeface="FreesiaUPC" pitchFamily="34" charset="-34"/>
              </a:rPr>
              <a:t>Котова Валерия и Затрогин </a:t>
            </a:r>
            <a:r>
              <a:rPr lang="ru-RU" dirty="0" smtClean="0">
                <a:cs typeface="FreesiaUPC" pitchFamily="34" charset="-34"/>
              </a:rPr>
              <a:t>Артур </a:t>
            </a:r>
            <a:r>
              <a:rPr lang="ru-RU" dirty="0">
                <a:cs typeface="FreesiaUPC" pitchFamily="34" charset="-34"/>
              </a:rPr>
              <a:t>подали </a:t>
            </a:r>
            <a:r>
              <a:rPr lang="ru-RU" dirty="0" smtClean="0">
                <a:cs typeface="FreesiaUPC" pitchFamily="34" charset="-34"/>
              </a:rPr>
              <a:t>заявление о заключении брака </a:t>
            </a:r>
            <a:r>
              <a:rPr lang="ru-RU" dirty="0">
                <a:cs typeface="FreesiaUPC" pitchFamily="34" charset="-34"/>
              </a:rPr>
              <a:t>в ЗАГС. </a:t>
            </a:r>
            <a:endParaRPr lang="ru-RU" dirty="0" smtClean="0">
              <a:cs typeface="FreesiaUPC" pitchFamily="34" charset="-34"/>
            </a:endParaRPr>
          </a:p>
          <a:p>
            <a:pPr indent="432000" algn="just"/>
            <a:r>
              <a:rPr lang="ru-RU" dirty="0" smtClean="0">
                <a:cs typeface="FreesiaUPC" pitchFamily="34" charset="-34"/>
              </a:rPr>
              <a:t>В </a:t>
            </a:r>
            <a:r>
              <a:rPr lang="ru-RU" dirty="0">
                <a:cs typeface="FreesiaUPC" pitchFamily="34" charset="-34"/>
              </a:rPr>
              <a:t>день заключения брака </a:t>
            </a:r>
            <a:r>
              <a:rPr lang="ru-RU" dirty="0" smtClean="0">
                <a:cs typeface="FreesiaUPC" pitchFamily="34" charset="-34"/>
              </a:rPr>
              <a:t>Артур </a:t>
            </a:r>
            <a:r>
              <a:rPr lang="ru-RU" dirty="0">
                <a:cs typeface="FreesiaUPC" pitchFamily="34" charset="-34"/>
              </a:rPr>
              <a:t>не пришел на регистрацию брака, так как он в этот день находился в командировке</a:t>
            </a:r>
            <a:r>
              <a:rPr lang="ru-RU" dirty="0" smtClean="0">
                <a:cs typeface="FreesiaUPC" pitchFamily="34" charset="-34"/>
              </a:rPr>
              <a:t>.</a:t>
            </a:r>
          </a:p>
          <a:p>
            <a:pPr indent="432000" algn="just"/>
            <a:r>
              <a:rPr lang="ru-RU" dirty="0" smtClean="0">
                <a:cs typeface="FreesiaUPC" pitchFamily="34" charset="-34"/>
              </a:rPr>
              <a:t>Работник органа ЗАГСа в связи с этим обстоятельством не зарегистрировал брак Котовой и Затрогина.</a:t>
            </a:r>
          </a:p>
          <a:p>
            <a:pPr indent="432000" algn="just"/>
            <a:r>
              <a:rPr lang="ru-RU" dirty="0" smtClean="0">
                <a:cs typeface="FreesiaUPC" pitchFamily="34" charset="-34"/>
              </a:rPr>
              <a:t>Правомерно ли действие работника ЗАГСа?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47" y="3645024"/>
            <a:ext cx="5032953" cy="30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15000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5516" y="980728"/>
            <a:ext cx="4176464" cy="3096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И.Ф. Сагитовой и С.А. Хасановой</a:t>
            </a:r>
            <a:r>
              <a:rPr lang="ru-RU" sz="1700" b="1" dirty="0"/>
              <a:t>: </a:t>
            </a:r>
            <a:r>
              <a:rPr lang="ru-RU" sz="1700" dirty="0" smtClean="0"/>
              <a:t>Усыновление </a:t>
            </a:r>
            <a:r>
              <a:rPr lang="ru-RU" sz="1700" dirty="0"/>
              <a:t>- это воспитание неродного ребенка и создание благоприятных условий для его развития - содержания, воспитания и образования, а также защита его прав и </a:t>
            </a:r>
            <a:r>
              <a:rPr lang="ru-RU" sz="1700" dirty="0" smtClean="0"/>
              <a:t>интересов.</a:t>
            </a:r>
            <a:endParaRPr lang="ru-RU" sz="1700" dirty="0"/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Усыновление – это шанс обрести усыновленному ребёнку семью.</a:t>
            </a:r>
            <a:endParaRPr lang="ru-RU" sz="1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60851" y="972405"/>
            <a:ext cx="4145450" cy="3330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С.А. Муратовой: </a:t>
            </a:r>
            <a:r>
              <a:rPr lang="ru-RU" sz="1700" dirty="0" smtClean="0"/>
              <a:t>Усыновление </a:t>
            </a:r>
            <a:r>
              <a:rPr lang="ru-RU" sz="1700" dirty="0"/>
              <a:t>представляет собой семейное правоотношение между усыновителем и усыновленным, которое по содержанию эквивалентно родительскому </a:t>
            </a:r>
            <a:r>
              <a:rPr lang="ru-RU" sz="1700" dirty="0" smtClean="0"/>
              <a:t>правоотношению.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Усыновление ребенка и означает появление семейных и родительских отношений между родителями и ребёнком.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72391"/>
            <a:ext cx="381642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Научная электронная библиотека «КиберЛенинка», Понятие и значение усыновления (удочерения) детей в законодательстве Российской Федерации, Ю.Д. Уханов, 2018.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9961" y="4195501"/>
            <a:ext cx="392942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Научная электронная библиотека «КиберЛенинка», Институт усыновления (удочерения) в Российской Федерации, А.А. Алексанян, 2016.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42" y="147648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328592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74320"/>
            <a:ext cx="2376264" cy="49834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Решение № 2-6044/2018 2-6044/2018~М-5760/2018 М-5760/2018 от 13 сентября 2018 г. по делу № </a:t>
            </a:r>
            <a:r>
              <a:rPr lang="ru-RU" sz="1400" b="1" dirty="0" smtClean="0"/>
              <a:t>2-6044/2018</a:t>
            </a:r>
          </a:p>
          <a:p>
            <a:pPr algn="ctr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СудАкт</a:t>
            </a:r>
            <a:endPara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5976664" cy="5760640"/>
          </a:xfrm>
        </p:spPr>
        <p:txBody>
          <a:bodyPr>
            <a:normAutofit fontScale="77500" lnSpcReduction="20000"/>
          </a:bodyPr>
          <a:lstStyle/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sz="1800" dirty="0"/>
              <a:t>Раменский городской суд (Московская область</a:t>
            </a:r>
            <a:r>
              <a:rPr lang="ru-RU" sz="1800" dirty="0" smtClean="0"/>
              <a:t>).</a:t>
            </a:r>
          </a:p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заявителей:</a:t>
            </a:r>
            <a:endParaRPr lang="ru-RU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sz="1800" dirty="0" smtClean="0"/>
              <a:t>Мошногорский </a:t>
            </a:r>
            <a:r>
              <a:rPr lang="ru-RU" sz="1800" dirty="0"/>
              <a:t>Е.В. и Мошногорская Е.В. обратились в суд с заявлением об усыновлении несовершеннолетнего Пашутина И. П</a:t>
            </a:r>
            <a:r>
              <a:rPr lang="ru-RU" sz="1800" dirty="0" smtClean="0"/>
              <a:t>.; </a:t>
            </a:r>
            <a:r>
              <a:rPr lang="ru-RU" sz="1800" dirty="0"/>
              <a:t>присвоении ему фамилии – Мошногорский, отчества – Евгеньевич, имя- Иван, </a:t>
            </a:r>
            <a:r>
              <a:rPr lang="ru-RU" sz="1800" dirty="0" smtClean="0"/>
              <a:t>В </a:t>
            </a:r>
            <a:r>
              <a:rPr lang="ru-RU" sz="1800" dirty="0"/>
              <a:t>обоснование заявления указано, что супруги Мошногорский Е.В. и Мошногорская Е.В. являются кандидатами в </a:t>
            </a:r>
            <a:r>
              <a:rPr lang="ru-RU" sz="1800" dirty="0" smtClean="0"/>
              <a:t>усыновители, </a:t>
            </a:r>
            <a:r>
              <a:rPr lang="ru-RU" sz="1800" dirty="0"/>
              <a:t>желают усыновить несовершеннолетнего Пашутина И. П</a:t>
            </a:r>
            <a:r>
              <a:rPr lang="ru-RU" sz="1800" dirty="0" smtClean="0"/>
              <a:t>., находящегося </a:t>
            </a:r>
            <a:r>
              <a:rPr lang="ru-RU" sz="1800" dirty="0"/>
              <a:t>под опекой Мошногорской Е.В. </a:t>
            </a:r>
            <a:r>
              <a:rPr lang="ru-RU" sz="1800" dirty="0" smtClean="0"/>
              <a:t>Заявителя </a:t>
            </a:r>
            <a:r>
              <a:rPr lang="ru-RU" sz="1800" dirty="0"/>
              <a:t>состоят в зарегистрированном браке. Материальные и жилищные условия позволяют усыновить и удочерить детей, противопоказаний к усыновлению </a:t>
            </a:r>
            <a:r>
              <a:rPr lang="ru-RU" sz="1800" dirty="0" smtClean="0"/>
              <a:t>по </a:t>
            </a:r>
            <a:r>
              <a:rPr lang="ru-RU" sz="1800" dirty="0"/>
              <a:t>состоянию здоровья не имеют. </a:t>
            </a:r>
            <a:endParaRPr lang="ru-RU" sz="1800" dirty="0" smtClean="0"/>
          </a:p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1800" dirty="0" smtClean="0"/>
              <a:t>Заявление поддержала.</a:t>
            </a:r>
          </a:p>
          <a:p>
            <a:pPr marL="0" indent="43200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1800" dirty="0"/>
              <a:t>Заявление Мошногорского Е. В. и Мошногорской Е. В. - удовлетворить</a:t>
            </a:r>
            <a:r>
              <a:rPr lang="ru-RU" sz="1800" dirty="0" smtClean="0"/>
              <a:t>.</a:t>
            </a:r>
            <a:endParaRPr lang="ru-RU" sz="1800" dirty="0"/>
          </a:p>
          <a:p>
            <a:pPr algn="just"/>
            <a:r>
              <a:rPr lang="ru-RU" sz="1800" dirty="0"/>
              <a:t>Усыновить Мошногорским Е. В. и Мошногорской Е. В. несовершеннолетнего Пашутина И. П., </a:t>
            </a:r>
            <a:r>
              <a:rPr lang="ru-RU" sz="1800" dirty="0" smtClean="0"/>
              <a:t>присвоить </a:t>
            </a:r>
            <a:r>
              <a:rPr lang="ru-RU" sz="1800" dirty="0"/>
              <a:t>ему фамилию – Мошногорский, отчества – Евгеньевич, имя- </a:t>
            </a:r>
            <a:r>
              <a:rPr lang="ru-RU" sz="1800" dirty="0" smtClean="0"/>
              <a:t>Иван.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0" algn="just">
              <a:buNone/>
            </a:pPr>
            <a:r>
              <a:rPr lang="ru-RU" sz="1800" dirty="0" smtClean="0"/>
              <a:t>Усыновление </a:t>
            </a:r>
            <a:r>
              <a:rPr lang="ru-RU" sz="1800" dirty="0"/>
              <a:t>и удочерение заявителем будет отвечать интересам детей, заключение прокурора, полагавшего, что заявление подлежит </a:t>
            </a:r>
            <a:r>
              <a:rPr lang="ru-RU" sz="1800" dirty="0" smtClean="0"/>
              <a:t>удовлетворению.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62563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21751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Тема 6.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«Формы воспитания детей, оставшихся без попечения родителей»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79" y="3170190"/>
            <a:ext cx="4596249" cy="348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3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608512" cy="5809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СИТУАЦИЯ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11438"/>
            <a:ext cx="5256584" cy="294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505" y="908720"/>
            <a:ext cx="8424936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Валерия проживает в своей двух-комнатной квартире с двумя дочками.</a:t>
            </a:r>
          </a:p>
          <a:p>
            <a:pPr indent="432000" algn="just"/>
            <a:r>
              <a:rPr lang="ru-RU" dirty="0" smtClean="0"/>
              <a:t>Дом, где они вместе проживают, очень старый, в некоторых местах отклеиваются обои от влаги и протекает крыша, т.к. они проживают на последнем этаже дома, часто отключают воду.</a:t>
            </a:r>
          </a:p>
          <a:p>
            <a:pPr indent="432000" algn="just"/>
            <a:r>
              <a:rPr lang="ru-RU" dirty="0" smtClean="0"/>
              <a:t>К Валерии приходили из органов опеки и указали на все недочёты и сказали исправить всё в сроки, к следующей проверке.</a:t>
            </a:r>
          </a:p>
          <a:p>
            <a:pPr indent="432000" algn="just"/>
            <a:r>
              <a:rPr lang="ru-RU" dirty="0" smtClean="0"/>
              <a:t>У Валерии такой возможности не было и она ничего не смогла исправить.</a:t>
            </a:r>
          </a:p>
          <a:p>
            <a:pPr indent="432000" algn="just"/>
            <a:r>
              <a:rPr lang="ru-RU" dirty="0" smtClean="0"/>
              <a:t>Какие меры могут принять органы опеки и попечительства?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9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69224" cy="108498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Нормативно-правовые акты, используемые в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91680" y="1700808"/>
            <a:ext cx="5616624" cy="1612776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Семейный кодекс Российской Федерации от 29.12.1995 № 223-ФЗ (ред. от 18.03.2019)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// СПС «Консультант Плюс»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52299"/>
            <a:ext cx="3151750" cy="25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6529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424936" cy="5544616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sz="1800" dirty="0" smtClean="0"/>
              <a:t>Согласно абз.2 п.1 ст.63 </a:t>
            </a:r>
            <a:r>
              <a:rPr lang="ru-RU" sz="1800" dirty="0"/>
              <a:t>Семейного Кодекса РФ </a:t>
            </a:r>
            <a:r>
              <a:rPr lang="ru-RU" sz="1800" dirty="0" smtClean="0"/>
              <a:t>родители </a:t>
            </a:r>
            <a:r>
              <a:rPr lang="ru-RU" sz="1800" dirty="0"/>
              <a:t>несут ответственность за воспитание и развитие своих детей. </a:t>
            </a:r>
          </a:p>
          <a:p>
            <a:pPr marL="0" indent="432000" algn="just">
              <a:buNone/>
            </a:pPr>
            <a:r>
              <a:rPr lang="ru-RU" sz="1800" dirty="0" smtClean="0"/>
              <a:t>Согласно п.1 </a:t>
            </a:r>
            <a:r>
              <a:rPr lang="ru-RU" sz="1800" dirty="0"/>
              <a:t>ст.80 Семейного Кодекса </a:t>
            </a:r>
            <a:r>
              <a:rPr lang="ru-RU" sz="1800" dirty="0" smtClean="0"/>
              <a:t>РФ родители </a:t>
            </a:r>
            <a:r>
              <a:rPr lang="ru-RU" sz="1800" dirty="0"/>
              <a:t>обязаны содержать своих несовершеннолетних детей</a:t>
            </a:r>
            <a:r>
              <a:rPr lang="ru-RU" sz="1800" dirty="0" smtClean="0"/>
              <a:t>.</a:t>
            </a:r>
          </a:p>
          <a:p>
            <a:pPr marL="0" indent="432000" algn="just">
              <a:buNone/>
            </a:pPr>
            <a:r>
              <a:rPr lang="ru-RU" sz="1800" dirty="0" smtClean="0"/>
              <a:t>Согласно п.2 </a:t>
            </a:r>
            <a:r>
              <a:rPr lang="ru-RU" sz="1800" dirty="0"/>
              <a:t>ст.73 Семейного Кодекса РФ </a:t>
            </a:r>
            <a:r>
              <a:rPr lang="ru-RU" sz="1800" dirty="0" smtClean="0"/>
              <a:t>ограничение </a:t>
            </a:r>
            <a:r>
              <a:rPr lang="ru-RU" sz="1800" dirty="0"/>
              <a:t>родительских прав допускается, если оставление ребенка с родителями (одним из них) опасно для ребенка по обстоятельствам, от родителей (одного из них) не </a:t>
            </a:r>
            <a:r>
              <a:rPr lang="ru-RU" sz="1800" dirty="0" smtClean="0"/>
              <a:t>зависящим.</a:t>
            </a:r>
          </a:p>
          <a:p>
            <a:pPr marL="0" indent="432000" algn="just">
              <a:buNone/>
            </a:pPr>
            <a:r>
              <a:rPr lang="ru-RU" sz="1800" dirty="0" smtClean="0"/>
              <a:t>Следует, что Валерии будет установлено ограничение в родительских правах, т.к. она не может предоставить своим детям нормальных условий для проживания.</a:t>
            </a:r>
          </a:p>
          <a:p>
            <a:pPr marL="0" indent="432000" algn="just">
              <a:buNone/>
            </a:pPr>
            <a:r>
              <a:rPr lang="ru-RU" sz="1800" dirty="0" smtClean="0"/>
              <a:t>Согласно п.1 ст.121 Семейного Кодекса </a:t>
            </a:r>
            <a:r>
              <a:rPr lang="ru-RU" sz="1800" dirty="0"/>
              <a:t>РФ </a:t>
            </a:r>
            <a:r>
              <a:rPr lang="ru-RU" sz="1800" dirty="0" smtClean="0"/>
              <a:t>защита </a:t>
            </a:r>
            <a:r>
              <a:rPr lang="ru-RU" sz="1800" dirty="0"/>
              <a:t>прав и интересов детей в </a:t>
            </a:r>
            <a:r>
              <a:rPr lang="ru-RU" sz="1800" dirty="0" smtClean="0"/>
              <a:t>случае ограничения </a:t>
            </a:r>
            <a:r>
              <a:rPr lang="ru-RU" sz="1800" dirty="0"/>
              <a:t>их в родительских </a:t>
            </a:r>
            <a:r>
              <a:rPr lang="ru-RU" sz="1800" dirty="0" smtClean="0"/>
              <a:t>правах возлагается </a:t>
            </a:r>
            <a:r>
              <a:rPr lang="ru-RU" sz="1800" dirty="0"/>
              <a:t>на органы опеки и </a:t>
            </a:r>
            <a:r>
              <a:rPr lang="ru-RU" sz="1800" dirty="0" smtClean="0"/>
              <a:t>попечительства.</a:t>
            </a:r>
          </a:p>
          <a:p>
            <a:pPr marL="0" indent="432000" algn="just">
              <a:buNone/>
            </a:pPr>
            <a:r>
              <a:rPr lang="ru-RU" sz="1800" dirty="0" smtClean="0"/>
              <a:t>Согласно п.2 ст.74 </a:t>
            </a:r>
            <a:r>
              <a:rPr lang="ru-RU" sz="1800" dirty="0"/>
              <a:t>Семейного Кодекса РФ </a:t>
            </a:r>
            <a:r>
              <a:rPr lang="ru-RU" sz="1800" dirty="0" smtClean="0"/>
              <a:t>ограничение </a:t>
            </a:r>
            <a:r>
              <a:rPr lang="ru-RU" sz="1800" dirty="0"/>
              <a:t>родительских прав не освобождает родителей от обязанности по содержанию ребенка</a:t>
            </a:r>
            <a:r>
              <a:rPr lang="ru-RU" sz="1800" dirty="0" smtClean="0"/>
              <a:t>.</a:t>
            </a:r>
          </a:p>
          <a:p>
            <a:pPr marL="0" indent="432000" algn="just">
              <a:buNone/>
            </a:pPr>
            <a:r>
              <a:rPr lang="ru-RU" sz="1800" dirty="0" smtClean="0"/>
              <a:t>Таким образом, Валерия будет ограничена в родительских правах, Даша и Маша будут переданы органам опеки и попечительства.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2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89104" cy="5089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5961" y="908720"/>
            <a:ext cx="410445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Мнение Л.В. Ладочкиной</a:t>
            </a:r>
            <a:r>
              <a:rPr lang="ru-RU" sz="1800" b="1" dirty="0"/>
              <a:t>: </a:t>
            </a:r>
            <a:r>
              <a:rPr lang="ru-RU" sz="1800" dirty="0"/>
              <a:t>Если существует непосредственная угроза жизни ребенка или его здоровью, орган опеки и попечительства вправе немедленно отобрать его у родителей (одного из них) или лиц, их заменяющих. </a:t>
            </a:r>
          </a:p>
          <a:p>
            <a:pPr marL="0" indent="0" algn="just">
              <a:buNone/>
            </a:pPr>
            <a:r>
              <a:rPr lang="ru-RU" sz="1800" b="1" dirty="0" smtClean="0"/>
              <a:t>Мнение автора: </a:t>
            </a:r>
            <a:r>
              <a:rPr lang="ru-RU" sz="1800" dirty="0" smtClean="0"/>
              <a:t>Для начала следует выяснить причины угрозы жизни ребёнка, а уже потом на полных на это основаниях отбирать ребёнка у родителя.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507" y="5030540"/>
            <a:ext cx="4032448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Научная электронная библиотека «КиберЛенинка», Ограничение родительских прав, Л.В. Ладочкина, 2017.</a:t>
            </a:r>
            <a:endParaRPr lang="ru-RU" sz="17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76875" y="908720"/>
            <a:ext cx="3873624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Мнение Е.П. Бурдо</a:t>
            </a:r>
            <a:r>
              <a:rPr lang="ru-RU" sz="1800" b="1" dirty="0"/>
              <a:t>: </a:t>
            </a:r>
            <a:r>
              <a:rPr lang="ru-RU" sz="1800" dirty="0" smtClean="0"/>
              <a:t>Дети</a:t>
            </a:r>
            <a:r>
              <a:rPr lang="ru-RU" sz="1800" dirty="0"/>
              <a:t>, оставшиеся без попечения </a:t>
            </a:r>
            <a:r>
              <a:rPr lang="ru-RU" sz="1800" dirty="0" smtClean="0"/>
              <a:t>родителей – такой </a:t>
            </a:r>
            <a:r>
              <a:rPr lang="ru-RU" sz="1800" dirty="0"/>
              <a:t>статус эти дети приобретают при живых родителях. В основном это вызвано пренебрегающим отношением родителей к своим </a:t>
            </a:r>
            <a:r>
              <a:rPr lang="ru-RU" sz="1800" dirty="0" smtClean="0"/>
              <a:t>обязанностям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Мнение автора: </a:t>
            </a:r>
            <a:r>
              <a:rPr lang="ru-RU" sz="1800" dirty="0" smtClean="0"/>
              <a:t>Я считаю, что родители, которые хотят завести ребёнка, должны осознавать всю ответственность и обязанности, которые на них будут возложены.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041242"/>
            <a:ext cx="388843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4"/>
              </a:rPr>
              <a:t>Источник: Научная электронная библиотека «КиберЛенинка», Ограничение родительских прав как институт семейного права РФ, Е.П. Бурдо, 2015.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0945"/>
            <a:ext cx="6524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544616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74320"/>
            <a:ext cx="2376264" cy="49834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Решение № 2-192/2018 2-192/2018 (2-2193/2017;) ~ М-2335/2017 2-2193/2017 М-2335/2017 от 6 февраля 2018 г. по делу № </a:t>
            </a:r>
            <a:r>
              <a:rPr lang="ru-RU" sz="1400" b="1" dirty="0" smtClean="0"/>
              <a:t>2-192/2018</a:t>
            </a:r>
          </a:p>
          <a:p>
            <a:pPr algn="ctr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СудАкт</a:t>
            </a:r>
            <a:endPara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6156176" cy="5832648"/>
          </a:xfrm>
        </p:spPr>
        <p:txBody>
          <a:bodyPr>
            <a:noAutofit/>
          </a:bodyPr>
          <a:lstStyle/>
          <a:p>
            <a:pPr marL="0" indent="432000" algn="ctr">
              <a:buNone/>
            </a:pPr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</a:t>
            </a:r>
          </a:p>
          <a:p>
            <a:pPr marL="0" indent="432000" algn="just">
              <a:buNone/>
            </a:pPr>
            <a:r>
              <a:rPr lang="ru-RU" sz="1300" dirty="0">
                <a:solidFill>
                  <a:srgbClr val="000000"/>
                </a:solidFill>
              </a:rPr>
              <a:t>Предгорный районный суд (Ставропольский край</a:t>
            </a:r>
            <a:r>
              <a:rPr lang="ru-RU" sz="1300" dirty="0" smtClean="0">
                <a:solidFill>
                  <a:srgbClr val="000000"/>
                </a:solidFill>
              </a:rPr>
              <a:t>)</a:t>
            </a:r>
          </a:p>
          <a:p>
            <a:pPr marL="0" indent="432000" algn="ctr">
              <a:buNone/>
            </a:pPr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  <a:endParaRPr lang="ru-RU" sz="13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sz="1300" dirty="0" smtClean="0">
                <a:solidFill>
                  <a:srgbClr val="000000"/>
                </a:solidFill>
              </a:rPr>
              <a:t>Отдел </a:t>
            </a:r>
            <a:r>
              <a:rPr lang="ru-RU" sz="1300" dirty="0">
                <a:solidFill>
                  <a:srgbClr val="000000"/>
                </a:solidFill>
              </a:rPr>
              <a:t>образования </a:t>
            </a:r>
            <a:r>
              <a:rPr lang="ru-RU" sz="1300" dirty="0" smtClean="0">
                <a:solidFill>
                  <a:srgbClr val="000000"/>
                </a:solidFill>
              </a:rPr>
              <a:t>администрации в </a:t>
            </a:r>
            <a:r>
              <a:rPr lang="ru-RU" sz="1300" dirty="0">
                <a:solidFill>
                  <a:srgbClr val="000000"/>
                </a:solidFill>
              </a:rPr>
              <a:t>интересах несовершеннолетнего </a:t>
            </a:r>
            <a:r>
              <a:rPr lang="ru-RU" sz="1300" dirty="0" err="1">
                <a:solidFill>
                  <a:srgbClr val="000000"/>
                </a:solidFill>
              </a:rPr>
              <a:t>Бабакова</a:t>
            </a:r>
            <a:r>
              <a:rPr lang="ru-RU" sz="1300" dirty="0">
                <a:solidFill>
                  <a:srgbClr val="000000"/>
                </a:solidFill>
              </a:rPr>
              <a:t> А. Г., </a:t>
            </a:r>
            <a:r>
              <a:rPr lang="ru-RU" sz="1300" dirty="0" err="1">
                <a:solidFill>
                  <a:srgbClr val="000000"/>
                </a:solidFill>
              </a:rPr>
              <a:t>Бабаковой</a:t>
            </a:r>
            <a:r>
              <a:rPr lang="ru-RU" sz="1300" dirty="0">
                <a:solidFill>
                  <a:srgbClr val="000000"/>
                </a:solidFill>
              </a:rPr>
              <a:t> А. А. обратился в суд с иском к </a:t>
            </a:r>
            <a:r>
              <a:rPr lang="ru-RU" sz="1300" dirty="0" err="1">
                <a:solidFill>
                  <a:srgbClr val="000000"/>
                </a:solidFill>
              </a:rPr>
              <a:t>Бабаковой</a:t>
            </a:r>
            <a:r>
              <a:rPr lang="ru-RU" sz="1300" dirty="0">
                <a:solidFill>
                  <a:srgbClr val="000000"/>
                </a:solidFill>
              </a:rPr>
              <a:t> М.Е. об ограничении родительских прав и взыскании </a:t>
            </a:r>
            <a:r>
              <a:rPr lang="ru-RU" sz="1300" dirty="0" smtClean="0">
                <a:solidFill>
                  <a:srgbClr val="000000"/>
                </a:solidFill>
              </a:rPr>
              <a:t>алиментов.</a:t>
            </a:r>
          </a:p>
          <a:p>
            <a:pPr marL="0" indent="432000" algn="just">
              <a:buNone/>
            </a:pPr>
            <a:r>
              <a:rPr lang="ru-RU" sz="1300" dirty="0" err="1" smtClean="0"/>
              <a:t>Бабакова</a:t>
            </a:r>
            <a:r>
              <a:rPr lang="ru-RU" sz="1300" dirty="0" smtClean="0"/>
              <a:t> </a:t>
            </a:r>
            <a:r>
              <a:rPr lang="ru-RU" sz="1300" dirty="0"/>
              <a:t>М.Е</a:t>
            </a:r>
            <a:r>
              <a:rPr lang="ru-RU" sz="1300" dirty="0" smtClean="0"/>
              <a:t>. (мать детей) дома появляется </a:t>
            </a:r>
            <a:r>
              <a:rPr lang="ru-RU" sz="1300" dirty="0"/>
              <a:t>крайне редко. Заботу о детях она переложила на свою мать </a:t>
            </a:r>
            <a:r>
              <a:rPr lang="ru-RU" sz="1300" dirty="0" err="1"/>
              <a:t>Бабакову</a:t>
            </a:r>
            <a:r>
              <a:rPr lang="ru-RU" sz="1300" dirty="0"/>
              <a:t> Е. А</a:t>
            </a:r>
            <a:r>
              <a:rPr lang="ru-RU" sz="1300" dirty="0" smtClean="0"/>
              <a:t>., опеку </a:t>
            </a:r>
            <a:r>
              <a:rPr lang="ru-RU" sz="1300" dirty="0"/>
              <a:t>над детьми не оформляла, т.к. у </a:t>
            </a:r>
            <a:r>
              <a:rPr lang="ru-RU" sz="1300" dirty="0" err="1"/>
              <a:t>Бабаковой</a:t>
            </a:r>
            <a:r>
              <a:rPr lang="ru-RU" sz="1300" dirty="0"/>
              <a:t> Е.А. отсутствует </a:t>
            </a:r>
            <a:r>
              <a:rPr lang="ru-RU" sz="1300" dirty="0" smtClean="0"/>
              <a:t>паспорт. Ответчик </a:t>
            </a:r>
            <a:r>
              <a:rPr lang="ru-RU" sz="1300" dirty="0"/>
              <a:t>устранилась от исполнения своих родительских обязанностей по воспитанию и содержанию детей, не следит за их здоровьем, питанием и гигиеной, школьной жизнью не интересуется, не заботится об их физическом, нравственном и психическом развитии</a:t>
            </a:r>
            <a:r>
              <a:rPr lang="ru-RU" sz="1300" dirty="0" smtClean="0"/>
              <a:t>. </a:t>
            </a:r>
          </a:p>
          <a:p>
            <a:pPr marL="0" indent="432000" algn="ctr">
              <a:buNone/>
            </a:pPr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1300" dirty="0" smtClean="0"/>
              <a:t>В </a:t>
            </a:r>
            <a:r>
              <a:rPr lang="ru-RU" sz="1300" dirty="0"/>
              <a:t>судебное заседание не явились, ходатайств об отложении не поступало, доказательств уважительности причин неявки суду не известно. </a:t>
            </a:r>
            <a:endParaRPr lang="ru-RU" sz="1300" dirty="0" smtClean="0"/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1300" dirty="0"/>
              <a:t>Ограничить в родительских правах </a:t>
            </a:r>
            <a:r>
              <a:rPr lang="ru-RU" sz="1300" dirty="0" err="1"/>
              <a:t>Бабакову</a:t>
            </a:r>
            <a:r>
              <a:rPr lang="ru-RU" sz="1300" dirty="0"/>
              <a:t> М. </a:t>
            </a:r>
            <a:r>
              <a:rPr lang="ru-RU" sz="1300" dirty="0" smtClean="0"/>
              <a:t>Е. в </a:t>
            </a:r>
            <a:r>
              <a:rPr lang="ru-RU" sz="1300" dirty="0"/>
              <a:t>отношении своих несовершеннолетних детей: </a:t>
            </a:r>
            <a:r>
              <a:rPr lang="ru-RU" sz="1300" dirty="0" err="1"/>
              <a:t>Бабакова</a:t>
            </a:r>
            <a:r>
              <a:rPr lang="ru-RU" sz="1300" dirty="0"/>
              <a:t> Артёма Г</a:t>
            </a:r>
            <a:r>
              <a:rPr lang="ru-RU" sz="1300" dirty="0" smtClean="0"/>
              <a:t>., </a:t>
            </a:r>
            <a:r>
              <a:rPr lang="ru-RU" sz="1300" dirty="0" err="1"/>
              <a:t>Бабаковой</a:t>
            </a:r>
            <a:r>
              <a:rPr lang="ru-RU" sz="1300" dirty="0"/>
              <a:t> А. </a:t>
            </a:r>
            <a:r>
              <a:rPr lang="ru-RU" sz="1300" dirty="0" smtClean="0"/>
              <a:t>А.</a:t>
            </a:r>
          </a:p>
          <a:p>
            <a:pPr algn="just"/>
            <a:r>
              <a:rPr lang="ru-RU" sz="1300" dirty="0" smtClean="0"/>
              <a:t>Разъяснить </a:t>
            </a:r>
            <a:r>
              <a:rPr lang="ru-RU" sz="1300" dirty="0" err="1"/>
              <a:t>Бабаковой</a:t>
            </a:r>
            <a:r>
              <a:rPr lang="ru-RU" sz="1300" dirty="0"/>
              <a:t> М. Е., что в случае если она не изменит своего поведения, к ней может быть предъявлен иск о лишении её родительских </a:t>
            </a:r>
            <a:r>
              <a:rPr lang="ru-RU" sz="1300" dirty="0" smtClean="0"/>
              <a:t>прав.</a:t>
            </a:r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Обоснование решения:</a:t>
            </a:r>
          </a:p>
          <a:p>
            <a:pPr marL="0" indent="0" algn="just">
              <a:buNone/>
            </a:pPr>
            <a:r>
              <a:rPr lang="ru-RU" sz="1300" dirty="0" smtClean="0"/>
              <a:t>Суд </a:t>
            </a:r>
            <a:r>
              <a:rPr lang="ru-RU" sz="1300" dirty="0"/>
              <a:t>находит исковые требования истца о взыскании с </a:t>
            </a:r>
            <a:r>
              <a:rPr lang="ru-RU" sz="1300" dirty="0" err="1"/>
              <a:t>Бабаковой</a:t>
            </a:r>
            <a:r>
              <a:rPr lang="ru-RU" sz="1300" dirty="0"/>
              <a:t> М.Е. алиментов на содержание несовершеннолетних детей подлежащими удовлетворению.</a:t>
            </a:r>
          </a:p>
          <a:p>
            <a:pPr marL="0" indent="0" algn="just">
              <a:buNone/>
            </a:pPr>
            <a:endParaRPr lang="ru-RU" sz="13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91" y="2492896"/>
            <a:ext cx="2381474" cy="23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56" y="3891075"/>
            <a:ext cx="83583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9" y="260648"/>
            <a:ext cx="8479205" cy="38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Нормативно-правовые акты, используемые в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676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Семейный кодекс Российской Федерации от 29.12.1995 № 223-ФЗ (ред. от 18.03.2019) // </a:t>
            </a: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СПС «Консультант Плюс»</a:t>
            </a:r>
            <a:endParaRPr lang="ru-RU" sz="2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just"/>
            <a:endParaRPr lang="ru-RU" sz="2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Федеральный закон </a:t>
            </a: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от 15.11.1997 N 143-ФЗ (ред. от 27.12.2018) «Об актах гражданского состояния» // "Российская газета", N 224, 20.11.1997</a:t>
            </a: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.</a:t>
            </a:r>
            <a:endParaRPr lang="ru-RU" sz="22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35029"/>
            <a:ext cx="2880320" cy="22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83152" cy="6529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Нормативное решение ситуации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277200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sz="1800" dirty="0" smtClean="0"/>
              <a:t>Согласно абз.1 п.1 </a:t>
            </a:r>
            <a:r>
              <a:rPr lang="ru-RU" sz="1800" dirty="0"/>
              <a:t>ст.11 Семейного Кодекса </a:t>
            </a:r>
            <a:r>
              <a:rPr lang="ru-RU" sz="1800" dirty="0" smtClean="0"/>
              <a:t>РФ заключение </a:t>
            </a:r>
            <a:r>
              <a:rPr lang="ru-RU" sz="1800" dirty="0"/>
              <a:t>брака производится в личном присутствии лиц, вступающих в </a:t>
            </a:r>
            <a:r>
              <a:rPr lang="ru-RU" sz="1800" dirty="0" smtClean="0"/>
              <a:t>брак, а также согласно абз.2 п.1 ст. 11 </a:t>
            </a:r>
            <a:r>
              <a:rPr lang="ru-RU" sz="1800" dirty="0"/>
              <a:t>Семейного Кодекса РФ </a:t>
            </a:r>
            <a:r>
              <a:rPr lang="ru-RU" sz="1800" dirty="0" smtClean="0"/>
              <a:t>при </a:t>
            </a:r>
            <a:r>
              <a:rPr lang="ru-RU" sz="1800" dirty="0"/>
              <a:t>наличии уважительных причин орган записи актов гражданского состояния по месту государственной регистрации заключения брака может разрешить заключение брака до истечения месяца со дня подачи заявления о заключении брака</a:t>
            </a:r>
            <a:r>
              <a:rPr lang="ru-RU" sz="1800" dirty="0" smtClean="0"/>
              <a:t>.</a:t>
            </a:r>
          </a:p>
          <a:p>
            <a:pPr marL="0" indent="432000" algn="just">
              <a:buNone/>
            </a:pPr>
            <a:r>
              <a:rPr lang="ru-RU" sz="1800" dirty="0" smtClean="0"/>
              <a:t>Согласно п.4 ст. </a:t>
            </a:r>
            <a:r>
              <a:rPr lang="ru-RU" sz="1800" dirty="0"/>
              <a:t>27 ФЗ  от 15.11.1997 N 143-ФЗ (ред. от 27.12.2018) «Об актах гражданского состояния» </a:t>
            </a:r>
            <a:r>
              <a:rPr lang="ru-RU" sz="1800" dirty="0" smtClean="0"/>
              <a:t>государственная </a:t>
            </a:r>
            <a:r>
              <a:rPr lang="ru-RU" sz="1800" dirty="0"/>
              <a:t>регистрация заключения брака производится в присутствии лиц, вступающих в брак</a:t>
            </a:r>
            <a:r>
              <a:rPr lang="ru-RU" sz="1800" dirty="0" smtClean="0"/>
              <a:t>.</a:t>
            </a:r>
          </a:p>
          <a:p>
            <a:pPr marL="0" indent="432000" algn="just">
              <a:buNone/>
            </a:pPr>
            <a:r>
              <a:rPr lang="ru-RU" sz="1800" dirty="0" smtClean="0"/>
              <a:t>Таким образом, исходя из законов – присутствие двух лиц при заключении брака </a:t>
            </a:r>
            <a:r>
              <a:rPr lang="ru-RU" sz="1800" u="sng" dirty="0" smtClean="0"/>
              <a:t>необходимо</a:t>
            </a:r>
            <a:r>
              <a:rPr lang="ru-RU" sz="1800" dirty="0" smtClean="0"/>
              <a:t>. Следовательно, действие работника ЗАГСа правомерно.</a:t>
            </a:r>
          </a:p>
          <a:p>
            <a:pPr marL="0" indent="432000" algn="just">
              <a:buNone/>
            </a:pPr>
            <a:r>
              <a:rPr lang="ru-RU" sz="1800" dirty="0" smtClean="0"/>
              <a:t>Иным решением ситуации мог служить абз.2 п.1 ст.11 Семейного Кодекса РФ, Котова и Затрогин могли заключить брак до истечения месяца со дня подачи заявления о заключении брака, в связи с командировкой Затрогина – это будет считаться уважительной причиной.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438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040560" cy="7969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Мнения учёных</a:t>
            </a:r>
            <a:endParaRPr lang="ru-RU" b="1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4032448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b="1" dirty="0"/>
              <a:t>Мнение Н.А. </a:t>
            </a:r>
            <a:r>
              <a:rPr lang="ru-RU" sz="1700" b="1" dirty="0" smtClean="0"/>
              <a:t>Матвеевой: </a:t>
            </a:r>
            <a:r>
              <a:rPr lang="ru-RU" sz="1700" dirty="0" smtClean="0"/>
              <a:t>После </a:t>
            </a:r>
            <a:r>
              <a:rPr lang="ru-RU" sz="1700" dirty="0"/>
              <a:t>принятия заявления о регистрации брака возникают односторонние обязательства органа ЗАГС при наличии условий и отсутствии препятствий к заключению брака юридически оформить отношения мужчины и женщины, которые по отношению к ЗАГСу и друг другу (кроме моральных) никаких обязанностей не несут, имея при этом лишь соответствующие права</a:t>
            </a:r>
            <a:r>
              <a:rPr lang="ru-RU" sz="1700" dirty="0" smtClean="0"/>
              <a:t>.</a:t>
            </a:r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Я согласна с мнением Матвеевой, т.к. до заключения брака мужчина и женщина никаких обязанностей не несут.</a:t>
            </a:r>
            <a:endParaRPr lang="ru-RU" sz="1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1052736"/>
            <a:ext cx="4032448" cy="33843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b="1" dirty="0" smtClean="0"/>
              <a:t>Мнение О.А</a:t>
            </a:r>
            <a:r>
              <a:rPr lang="ru-RU" sz="1700" b="1" dirty="0"/>
              <a:t>. Красавчикова</a:t>
            </a:r>
            <a:r>
              <a:rPr lang="ru-RU" sz="1700" b="1" dirty="0" smtClean="0"/>
              <a:t>: </a:t>
            </a:r>
            <a:r>
              <a:rPr lang="ru-RU" sz="1700" dirty="0" smtClean="0"/>
              <a:t>С </a:t>
            </a:r>
            <a:r>
              <a:rPr lang="ru-RU" sz="1700" dirty="0"/>
              <a:t>момента подачи заявления о регистрации брака между лицами, вступающими в брак, возникает </a:t>
            </a:r>
            <a:r>
              <a:rPr lang="ru-RU" sz="1700" dirty="0" smtClean="0"/>
              <a:t>организационно-</a:t>
            </a:r>
            <a:r>
              <a:rPr lang="ru-RU" sz="1700" dirty="0" err="1" smtClean="0"/>
              <a:t>предпосылочное</a:t>
            </a:r>
            <a:r>
              <a:rPr lang="ru-RU" sz="1700" dirty="0" smtClean="0"/>
              <a:t> </a:t>
            </a:r>
            <a:r>
              <a:rPr lang="ru-RU" sz="1700" dirty="0"/>
              <a:t>отношение, целью которого является регистрация брака и возникновение брачного правоотношения.  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700" b="1" dirty="0" smtClean="0"/>
              <a:t>Мнение автора: </a:t>
            </a:r>
            <a:r>
              <a:rPr lang="ru-RU" sz="1700" dirty="0" smtClean="0"/>
              <a:t>У мужчины и женщины образуется общая цель, которую они должны достигнуть – заключить брак.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301208"/>
            <a:ext cx="381642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Матвеева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Н.А. Сравнительное брачное право России, Украины и Беларуси. - М., 2008.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5940" y="4149080"/>
            <a:ext cx="3816424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Источник: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Вестник Омского университета. Серия «Право» (22). С Н.А. Темникова,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2010 : 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Красавчиков </a:t>
            </a:r>
            <a:r>
              <a:rPr lang="ru-RU" sz="1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О.А. Гражданские организационно-правовые отношения // Антология уральской цивилистики. 1925-1989: сб. статей. - М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3"/>
              </a:rPr>
              <a:t>.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16" y="150376"/>
            <a:ext cx="648072" cy="7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4968552" cy="45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cap="none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Судебная практика</a:t>
            </a:r>
            <a:endParaRPr lang="ru-RU" sz="3000" cap="none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332656"/>
            <a:ext cx="2448272" cy="561662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Решение </a:t>
            </a:r>
            <a:r>
              <a:rPr lang="ru-RU" sz="1400" b="1" dirty="0"/>
              <a:t>№ 2-2461/2017 2-2461/2017~М-2266/2017 М-2266/2017 от 5 декабря 2017 г. по делу № </a:t>
            </a:r>
            <a:r>
              <a:rPr lang="ru-RU" sz="1400" b="1" dirty="0" smtClean="0"/>
              <a:t>2-2461/2017</a:t>
            </a:r>
          </a:p>
          <a:p>
            <a:pPr algn="just"/>
            <a:r>
              <a:rPr lang="ru-RU" sz="1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Источник:</a:t>
            </a: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hlinkClick r:id="rId2"/>
              </a:rPr>
              <a:t> СудАкт </a:t>
            </a:r>
            <a:endParaRPr lang="ru-RU" sz="18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8159" y="377316"/>
            <a:ext cx="6156176" cy="6327552"/>
          </a:xfrm>
        </p:spPr>
        <p:txBody>
          <a:bodyPr>
            <a:noAutofit/>
          </a:bodyPr>
          <a:lstStyle/>
          <a:p>
            <a:pPr marL="0" indent="432000" algn="ctr">
              <a:buNone/>
            </a:pPr>
            <a:r>
              <a:rPr lang="ru-RU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Наименование суда: </a:t>
            </a:r>
          </a:p>
          <a:p>
            <a:pPr marL="0" indent="432000" algn="just">
              <a:buNone/>
            </a:pPr>
            <a:r>
              <a:rPr lang="ru-RU" sz="1500" dirty="0"/>
              <a:t>Заволжский районный суд г. Ярославля (Ярославская область</a:t>
            </a:r>
            <a:r>
              <a:rPr lang="ru-RU" sz="1500" dirty="0" smtClean="0"/>
              <a:t>).</a:t>
            </a:r>
          </a:p>
          <a:p>
            <a:pPr marL="0" indent="432000" algn="ctr">
              <a:buNone/>
            </a:pPr>
            <a:r>
              <a:rPr lang="ru-RU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заявителя:</a:t>
            </a:r>
            <a:endParaRPr lang="ru-RU" sz="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sz="1500" dirty="0" smtClean="0"/>
              <a:t>Прокурор </a:t>
            </a:r>
            <a:r>
              <a:rPr lang="ru-RU" sz="1500" dirty="0"/>
              <a:t>в интересах Российской Федерации предъявил в суд иск к Нурову Ф.К., Горбовой Е.А., отделу ЗАГС г. Ярославля Ярославской </a:t>
            </a:r>
            <a:r>
              <a:rPr lang="ru-RU" sz="1500" dirty="0" smtClean="0"/>
              <a:t>области о </a:t>
            </a:r>
            <a:r>
              <a:rPr lang="ru-RU" sz="1500" dirty="0"/>
              <a:t>признании недействительным </a:t>
            </a:r>
            <a:r>
              <a:rPr lang="ru-RU" sz="1500" dirty="0" smtClean="0"/>
              <a:t>брака. </a:t>
            </a:r>
            <a:r>
              <a:rPr lang="ru-RU" sz="1500" dirty="0"/>
              <a:t>Так как регистрация брака произведена ответчиками Нуровым Ф.К. и Горбовой Е.А. без намерений создания семьи для достижения иных целей</a:t>
            </a:r>
            <a:r>
              <a:rPr lang="ru-RU" sz="1500" dirty="0" smtClean="0"/>
              <a:t>.</a:t>
            </a:r>
          </a:p>
          <a:p>
            <a:pPr marL="0" indent="432000" algn="ctr">
              <a:buNone/>
            </a:pPr>
            <a:r>
              <a:rPr lang="ru-RU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Позиция ответчика:</a:t>
            </a:r>
          </a:p>
          <a:p>
            <a:pPr marL="0" indent="432000" algn="just">
              <a:buNone/>
            </a:pPr>
            <a:r>
              <a:rPr lang="ru-RU" sz="1500" dirty="0"/>
              <a:t>Ответчик </a:t>
            </a:r>
            <a:r>
              <a:rPr lang="ru-RU" sz="1500" dirty="0" err="1"/>
              <a:t>Нуров</a:t>
            </a:r>
            <a:r>
              <a:rPr lang="ru-RU" sz="1500" dirty="0"/>
              <a:t> Ф.К. в судебное заседание не явился</a:t>
            </a:r>
            <a:r>
              <a:rPr lang="ru-RU" sz="1500" dirty="0" smtClean="0"/>
              <a:t>.</a:t>
            </a:r>
            <a:endParaRPr lang="ru-RU" sz="1500" dirty="0"/>
          </a:p>
          <a:p>
            <a:pPr marL="0" indent="432000" algn="just">
              <a:buNone/>
            </a:pPr>
            <a:r>
              <a:rPr lang="ru-RU" sz="1500" dirty="0"/>
              <a:t>Ответчица </a:t>
            </a:r>
            <a:r>
              <a:rPr lang="ru-RU" sz="1500" dirty="0" err="1"/>
              <a:t>Горбова</a:t>
            </a:r>
            <a:r>
              <a:rPr lang="ru-RU" sz="1500" dirty="0"/>
              <a:t> Е.А. иск признала.</a:t>
            </a:r>
            <a:endParaRPr lang="ru-RU" sz="1500" dirty="0" smtClean="0"/>
          </a:p>
          <a:p>
            <a:pPr marL="0" indent="0" algn="ctr">
              <a:buNone/>
            </a:pPr>
            <a:r>
              <a:rPr lang="ru-RU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Решение суда:</a:t>
            </a:r>
          </a:p>
          <a:p>
            <a:pPr algn="just"/>
            <a:r>
              <a:rPr lang="ru-RU" sz="1500" dirty="0" smtClean="0"/>
              <a:t>Брак </a:t>
            </a:r>
            <a:r>
              <a:rPr lang="ru-RU" sz="1500" dirty="0"/>
              <a:t>, зарегистрированный </a:t>
            </a:r>
            <a:r>
              <a:rPr lang="ru-RU" sz="1500" dirty="0" smtClean="0"/>
              <a:t>между </a:t>
            </a:r>
            <a:r>
              <a:rPr lang="ru-RU" sz="1500" dirty="0"/>
              <a:t>Нуровым </a:t>
            </a:r>
            <a:r>
              <a:rPr lang="ru-RU" sz="1500" dirty="0" smtClean="0"/>
              <a:t>Ф. К., </a:t>
            </a:r>
            <a:r>
              <a:rPr lang="ru-RU" sz="1500" dirty="0"/>
              <a:t>гражданином </a:t>
            </a:r>
            <a:r>
              <a:rPr lang="ru-RU" sz="1500" dirty="0" smtClean="0"/>
              <a:t>Таджикистана, и </a:t>
            </a:r>
            <a:r>
              <a:rPr lang="ru-RU" sz="1500" dirty="0"/>
              <a:t>Горбовой </a:t>
            </a:r>
            <a:r>
              <a:rPr lang="ru-RU" sz="1500" dirty="0" smtClean="0"/>
              <a:t>Е.А., </a:t>
            </a:r>
            <a:r>
              <a:rPr lang="ru-RU" sz="1500" dirty="0"/>
              <a:t>гражданкой Российской </a:t>
            </a:r>
            <a:r>
              <a:rPr lang="ru-RU" sz="1500" dirty="0" smtClean="0"/>
              <a:t>Федерации, признать </a:t>
            </a:r>
            <a:r>
              <a:rPr lang="ru-RU" sz="1500" dirty="0"/>
              <a:t>недействительным с момента регистрации</a:t>
            </a:r>
            <a:r>
              <a:rPr lang="ru-RU" sz="1500" dirty="0" smtClean="0"/>
              <a:t>.</a:t>
            </a:r>
            <a:endParaRPr lang="ru-RU" sz="1500" dirty="0"/>
          </a:p>
          <a:p>
            <a:pPr algn="just"/>
            <a:r>
              <a:rPr lang="ru-RU" sz="1500" dirty="0"/>
              <a:t>Актовые записи о регистрации брака </a:t>
            </a:r>
            <a:r>
              <a:rPr lang="ru-RU" sz="1500" dirty="0" smtClean="0"/>
              <a:t>аннулировать.</a:t>
            </a:r>
          </a:p>
          <a:p>
            <a:pPr marL="0" indent="0" algn="ctr">
              <a:buNone/>
            </a:pPr>
            <a:r>
              <a:rPr lang="ru-RU" sz="1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Обоснование решения:</a:t>
            </a:r>
          </a:p>
          <a:p>
            <a:pPr marL="0" indent="432000" algn="just">
              <a:buNone/>
            </a:pPr>
            <a:r>
              <a:rPr lang="ru-RU" sz="1500" dirty="0"/>
              <a:t>Суд приходит к выводу о том, что в судебном заседании нашли свое подтверждение следующие факты: осуществление регистрации брака при отсутствии намерений сторон о создании семьи</a:t>
            </a:r>
            <a:r>
              <a:rPr lang="ru-RU" sz="1500" dirty="0" smtClean="0"/>
              <a:t>.</a:t>
            </a:r>
            <a:endParaRPr lang="ru-RU" sz="1500" dirty="0"/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7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2033</TotalTime>
  <Words>6430</Words>
  <Application>Microsoft Office PowerPoint</Application>
  <PresentationFormat>Экран (4:3)</PresentationFormat>
  <Paragraphs>402</Paragraphs>
  <Slides>58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Эркер</vt:lpstr>
      <vt:lpstr>Министерство науки и высшего образования РФ Федеральное государственное бюджетное образовательное  учреждение высшего образования «Тверской государственный университет» Юридический факультет   Кафедра гражданского права     ЭКЗАМЕНАЦИОННЫЙ ПРОЕКТ ПО СЕМЕЙНОМУ ПРАВУ </vt:lpstr>
      <vt:lpstr>ГЕРОЙ ПРОЕКТА</vt:lpstr>
      <vt:lpstr>Сюжетная линия</vt:lpstr>
      <vt:lpstr>Тема 1. «Заключение брака»</vt:lpstr>
      <vt:lpstr>СИТУАЦИЯ</vt:lpstr>
      <vt:lpstr>Нормативно-правовые акты, используемые в ситуации</vt:lpstr>
      <vt:lpstr>Нормативное решение ситуации</vt:lpstr>
      <vt:lpstr>Мнения учёных</vt:lpstr>
      <vt:lpstr>Судебная практика</vt:lpstr>
      <vt:lpstr>Тема 2. «Прекращение брака. Недействительность брака».</vt:lpstr>
      <vt:lpstr>СИТУАЦИЯ Прекращение брака</vt:lpstr>
      <vt:lpstr>Нормативно-правовые акты, используемые в ситуации</vt:lpstr>
      <vt:lpstr>Нормативное решение ситуации</vt:lpstr>
      <vt:lpstr>Мнения учёных</vt:lpstr>
      <vt:lpstr>Судебная практика</vt:lpstr>
      <vt:lpstr>СИТУАЦИЯ Недействительность брака</vt:lpstr>
      <vt:lpstr>Нормативно-правовые акты, используемые в ситуации</vt:lpstr>
      <vt:lpstr>Нормативное решение ситуации</vt:lpstr>
      <vt:lpstr>Мнения учёных</vt:lpstr>
      <vt:lpstr>Судебная практика</vt:lpstr>
      <vt:lpstr>Тема 3. «Правоотношения между супругами».</vt:lpstr>
      <vt:lpstr>СИТУАЦИЯ</vt:lpstr>
      <vt:lpstr>Нормативно-правовые акты, используемые в ситуации</vt:lpstr>
      <vt:lpstr>Нормативное решение ситуации</vt:lpstr>
      <vt:lpstr>Мнения учёных</vt:lpstr>
      <vt:lpstr>Судебная практика</vt:lpstr>
      <vt:lpstr>Тема 4. «Правоотношения между родителями и детьми». </vt:lpstr>
      <vt:lpstr>СИТУАЦИЯ А. установление происхождения детей</vt:lpstr>
      <vt:lpstr>Нормативное решение ситуации</vt:lpstr>
      <vt:lpstr>Мнения учёных</vt:lpstr>
      <vt:lpstr>Судебная практика</vt:lpstr>
      <vt:lpstr>СИТУАЦИЯ Б. права ребёнка</vt:lpstr>
      <vt:lpstr>Нормативное решение ситуации</vt:lpstr>
      <vt:lpstr>Мнения учёных</vt:lpstr>
      <vt:lpstr>Судебная практика</vt:lpstr>
      <vt:lpstr>СИТУАЦИЯ В. права и обязанности родителей</vt:lpstr>
      <vt:lpstr>Нормативное решение ситуаций</vt:lpstr>
      <vt:lpstr>Мнения учёных</vt:lpstr>
      <vt:lpstr>Судебная практика</vt:lpstr>
      <vt:lpstr>Тема 5. «Алиментные обязательства в семье».</vt:lpstr>
      <vt:lpstr>СИТУАЦИЯ</vt:lpstr>
      <vt:lpstr>Нормативно-правовые акты, используемые в ситуации</vt:lpstr>
      <vt:lpstr>Нормативное решение ситуации</vt:lpstr>
      <vt:lpstr>Мнения учёных</vt:lpstr>
      <vt:lpstr>Судебная практика</vt:lpstr>
      <vt:lpstr>Презентация PowerPoint</vt:lpstr>
      <vt:lpstr>СИТУАЦИЯ</vt:lpstr>
      <vt:lpstr>Нормативно-правовые акты, используемые в ситуации</vt:lpstr>
      <vt:lpstr>Нормативное решение ситуации</vt:lpstr>
      <vt:lpstr>Мнения учёных</vt:lpstr>
      <vt:lpstr>Судебная практика</vt:lpstr>
      <vt:lpstr>Презентация PowerPoint</vt:lpstr>
      <vt:lpstr>СИТУАЦИЯ</vt:lpstr>
      <vt:lpstr>Нормативно-правовые акты, используемые в ситуации</vt:lpstr>
      <vt:lpstr>Нормативное решение ситуации</vt:lpstr>
      <vt:lpstr>Мнения учёных</vt:lpstr>
      <vt:lpstr>Судебная практика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РФ Федеральное государственное бюджетное образовательное  учреждение высшего образования «Тверской государственный университет» Юридический факультет   Кафедра гражданского права     ЭКЗАМЕНАЦИОННЫЙ ПРОЕКТ ПО СЕМЕЙНОМУ ПРАВУ </dc:title>
  <dc:creator>Администратор</dc:creator>
  <cp:lastModifiedBy>Пользователь Windows</cp:lastModifiedBy>
  <cp:revision>113</cp:revision>
  <dcterms:created xsi:type="dcterms:W3CDTF">2019-05-13T16:45:52Z</dcterms:created>
  <dcterms:modified xsi:type="dcterms:W3CDTF">2019-05-22T05:03:39Z</dcterms:modified>
</cp:coreProperties>
</file>