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8" r:id="rId1"/>
  </p:sldMasterIdLst>
  <p:notesMasterIdLst>
    <p:notesMasterId r:id="rId28"/>
  </p:notesMasterIdLst>
  <p:sldIdLst>
    <p:sldId id="256" r:id="rId2"/>
    <p:sldId id="286" r:id="rId3"/>
    <p:sldId id="277" r:id="rId4"/>
    <p:sldId id="257" r:id="rId5"/>
    <p:sldId id="278" r:id="rId6"/>
    <p:sldId id="259" r:id="rId7"/>
    <p:sldId id="284" r:id="rId8"/>
    <p:sldId id="285" r:id="rId9"/>
    <p:sldId id="272" r:id="rId10"/>
    <p:sldId id="262" r:id="rId11"/>
    <p:sldId id="264" r:id="rId12"/>
    <p:sldId id="263" r:id="rId13"/>
    <p:sldId id="265" r:id="rId14"/>
    <p:sldId id="266" r:id="rId15"/>
    <p:sldId id="269" r:id="rId16"/>
    <p:sldId id="270" r:id="rId17"/>
    <p:sldId id="271" r:id="rId18"/>
    <p:sldId id="275" r:id="rId19"/>
    <p:sldId id="276" r:id="rId20"/>
    <p:sldId id="274" r:id="rId21"/>
    <p:sldId id="279" r:id="rId22"/>
    <p:sldId id="287" r:id="rId23"/>
    <p:sldId id="280" r:id="rId24"/>
    <p:sldId id="281" r:id="rId25"/>
    <p:sldId id="282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5D031970-53EF-4F27-B0BA-E6C36F08880B}">
          <p14:sldIdLst>
            <p14:sldId id="256"/>
            <p14:sldId id="286"/>
            <p14:sldId id="277"/>
            <p14:sldId id="257"/>
            <p14:sldId id="278"/>
            <p14:sldId id="259"/>
            <p14:sldId id="284"/>
            <p14:sldId id="285"/>
            <p14:sldId id="272"/>
            <p14:sldId id="262"/>
            <p14:sldId id="264"/>
            <p14:sldId id="263"/>
            <p14:sldId id="265"/>
            <p14:sldId id="266"/>
            <p14:sldId id="269"/>
          </p14:sldIdLst>
        </p14:section>
        <p14:section name="Раздел без заголовка" id="{72EDDF46-DE32-479B-A210-E3A5D9F1E5CE}">
          <p14:sldIdLst>
            <p14:sldId id="270"/>
            <p14:sldId id="271"/>
            <p14:sldId id="275"/>
            <p14:sldId id="276"/>
            <p14:sldId id="274"/>
            <p14:sldId id="279"/>
            <p14:sldId id="287"/>
            <p14:sldId id="280"/>
            <p14:sldId id="281"/>
            <p14:sldId id="28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97" autoAdjust="0"/>
    <p:restoredTop sz="94660"/>
  </p:normalViewPr>
  <p:slideViewPr>
    <p:cSldViewPr>
      <p:cViewPr varScale="1">
        <p:scale>
          <a:sx n="86" d="100"/>
          <a:sy n="86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BFF84-E28F-486A-97E0-948F819781C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4EBDF-6AC2-436B-AD19-E580282F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517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4EBDF-6AC2-436B-AD19-E580282F48C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240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60C827C-34B1-4538-96E7-CE2B605990C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2003A4D-979B-42EE-948E-925221EFB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827C-34B1-4538-96E7-CE2B605990C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3A4D-979B-42EE-948E-925221EFB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827C-34B1-4538-96E7-CE2B605990C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3A4D-979B-42EE-948E-925221EFB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0C827C-34B1-4538-96E7-CE2B605990C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003A4D-979B-42EE-948E-925221EFB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60C827C-34B1-4538-96E7-CE2B605990C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2003A4D-979B-42EE-948E-925221EFB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827C-34B1-4538-96E7-CE2B605990C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3A4D-979B-42EE-948E-925221EFB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827C-34B1-4538-96E7-CE2B605990C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3A4D-979B-42EE-948E-925221EFB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0C827C-34B1-4538-96E7-CE2B605990C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003A4D-979B-42EE-948E-925221EFB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827C-34B1-4538-96E7-CE2B605990C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3A4D-979B-42EE-948E-925221EFB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0C827C-34B1-4538-96E7-CE2B605990C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003A4D-979B-42EE-948E-925221EFB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0C827C-34B1-4538-96E7-CE2B605990C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003A4D-979B-42EE-948E-925221EFB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0C827C-34B1-4538-96E7-CE2B605990C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003A4D-979B-42EE-948E-925221EFB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pt.ru/newstext.phtml?id=16635" TargetMode="External"/><Relationship Id="rId2" Type="http://schemas.openxmlformats.org/officeDocument/2006/relationships/hyperlink" Target="http://ppt.ru/newstext.phtml?id=819421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pt.ru/kodeks/gk/st-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857232"/>
            <a:ext cx="6172200" cy="221457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Пособие по временной нетрудоспособности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950" y="5003322"/>
            <a:ext cx="2100250" cy="13716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Выполнили: </a:t>
            </a:r>
          </a:p>
          <a:p>
            <a:r>
              <a:rPr lang="ru-RU" sz="1600" dirty="0" smtClean="0"/>
              <a:t>Макушина А.С., </a:t>
            </a:r>
          </a:p>
          <a:p>
            <a:r>
              <a:rPr lang="ru-RU" sz="1600" dirty="0" smtClean="0"/>
              <a:t>Пешехонов Д.А.,</a:t>
            </a:r>
          </a:p>
          <a:p>
            <a:r>
              <a:rPr lang="ru-RU" sz="1600" dirty="0" smtClean="0"/>
              <a:t>44 группа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290"/>
            <a:ext cx="7467600" cy="12634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Исчисление размера пособия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(общий порядок)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214421"/>
            <a:ext cx="8642516" cy="56623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/>
              <a:t> </a:t>
            </a:r>
            <a:r>
              <a:rPr lang="ru-RU" sz="2800" dirty="0" smtClean="0"/>
              <a:t>Во всех случаях, кроме ухода за ребенком:</a:t>
            </a:r>
          </a:p>
          <a:p>
            <a:pPr algn="just"/>
            <a:r>
              <a:rPr lang="ru-RU" sz="2800" dirty="0" smtClean="0"/>
              <a:t>100</a:t>
            </a:r>
            <a:r>
              <a:rPr lang="ru-RU" sz="2800" dirty="0"/>
              <a:t>% </a:t>
            </a:r>
            <a:r>
              <a:rPr lang="ru-RU" sz="2800" dirty="0" err="1" smtClean="0"/>
              <a:t>с.з</a:t>
            </a:r>
            <a:r>
              <a:rPr lang="ru-RU" sz="2800" dirty="0"/>
              <a:t>/п</a:t>
            </a:r>
            <a:r>
              <a:rPr lang="ru-RU" sz="2800" dirty="0" smtClean="0"/>
              <a:t> </a:t>
            </a:r>
            <a:r>
              <a:rPr lang="ru-RU" sz="2800" dirty="0"/>
              <a:t>— </a:t>
            </a:r>
            <a:r>
              <a:rPr lang="ru-RU" sz="2800" dirty="0" smtClean="0"/>
              <a:t>страховой стаж </a:t>
            </a:r>
            <a:r>
              <a:rPr lang="ru-RU" sz="2800" u="sng" dirty="0"/>
              <a:t>8 </a:t>
            </a:r>
            <a:r>
              <a:rPr lang="ru-RU" sz="2800" u="sng" dirty="0" smtClean="0"/>
              <a:t>лет либо более</a:t>
            </a:r>
            <a:r>
              <a:rPr lang="ru-RU" sz="2800" dirty="0" smtClean="0"/>
              <a:t>;</a:t>
            </a:r>
          </a:p>
          <a:p>
            <a:pPr algn="just"/>
            <a:r>
              <a:rPr lang="ru-RU" sz="2800" dirty="0" smtClean="0"/>
              <a:t> 80% </a:t>
            </a:r>
            <a:r>
              <a:rPr lang="ru-RU" sz="2800" dirty="0" err="1" smtClean="0"/>
              <a:t>с.з</a:t>
            </a:r>
            <a:r>
              <a:rPr lang="ru-RU" sz="2800" dirty="0"/>
              <a:t>/п</a:t>
            </a:r>
            <a:r>
              <a:rPr lang="ru-RU" sz="2800" dirty="0" smtClean="0"/>
              <a:t> — страховой стаж </a:t>
            </a:r>
            <a:r>
              <a:rPr lang="ru-RU" sz="2800" u="sng" dirty="0"/>
              <a:t>5 -</a:t>
            </a:r>
            <a:r>
              <a:rPr lang="ru-RU" sz="2800" u="sng" dirty="0" smtClean="0"/>
              <a:t> </a:t>
            </a:r>
            <a:r>
              <a:rPr lang="ru-RU" sz="2800" u="sng" dirty="0"/>
              <a:t>8 </a:t>
            </a:r>
            <a:r>
              <a:rPr lang="ru-RU" sz="2800" u="sng" dirty="0" smtClean="0"/>
              <a:t>лет</a:t>
            </a:r>
            <a:r>
              <a:rPr lang="ru-RU" sz="2800" dirty="0"/>
              <a:t>;</a:t>
            </a:r>
            <a:endParaRPr lang="ru-RU" sz="2800" dirty="0" smtClean="0"/>
          </a:p>
          <a:p>
            <a:pPr algn="just"/>
            <a:r>
              <a:rPr lang="ru-RU" sz="2800" dirty="0" smtClean="0"/>
              <a:t> 60 % </a:t>
            </a:r>
            <a:r>
              <a:rPr lang="ru-RU" sz="2800" dirty="0" err="1" smtClean="0"/>
              <a:t>с.з</a:t>
            </a:r>
            <a:r>
              <a:rPr lang="ru-RU" sz="2800" dirty="0" smtClean="0"/>
              <a:t>/п — страховом стаж </a:t>
            </a:r>
            <a:r>
              <a:rPr lang="ru-RU" sz="2800" u="sng" dirty="0"/>
              <a:t>до 5 лет</a:t>
            </a:r>
            <a:r>
              <a:rPr lang="ru-RU" sz="2800" dirty="0"/>
              <a:t>. </a:t>
            </a:r>
            <a:endParaRPr lang="ru-RU" sz="2800" dirty="0" smtClean="0"/>
          </a:p>
          <a:p>
            <a:pPr algn="just"/>
            <a:r>
              <a:rPr lang="ru-RU" sz="2800" spc="-100" dirty="0" smtClean="0"/>
              <a:t>60 % </a:t>
            </a:r>
            <a:r>
              <a:rPr lang="ru-RU" sz="2800" spc="-100" dirty="0" err="1" smtClean="0"/>
              <a:t>с.з</a:t>
            </a:r>
            <a:r>
              <a:rPr lang="ru-RU" sz="2800" spc="-100" dirty="0" smtClean="0"/>
              <a:t>/п — в случае, если заболевание (травма) получено </a:t>
            </a:r>
            <a:r>
              <a:rPr lang="ru-RU" sz="2800" u="sng" spc="-100" dirty="0" smtClean="0"/>
              <a:t>в течение 30 календарных дней</a:t>
            </a:r>
            <a:r>
              <a:rPr lang="ru-RU" sz="2800" spc="-100" dirty="0" smtClean="0"/>
              <a:t> после прекращения работы по трудовому договору, служебной или иной деятельности.</a:t>
            </a:r>
          </a:p>
          <a:p>
            <a:r>
              <a:rPr lang="ru-RU" sz="2800" spc="-100" dirty="0" smtClean="0"/>
              <a:t>В размере, не превышающем за полный календарный месяц минимального размера оплаты труда, установленного федеральным законом (если имеются районные коэффициенты – то с их учетом) - страховой стаж </a:t>
            </a:r>
            <a:r>
              <a:rPr lang="ru-RU" sz="2800" u="sng" spc="-100" dirty="0" smtClean="0"/>
              <a:t>до 6 месяцев</a:t>
            </a:r>
            <a:r>
              <a:rPr lang="ru-RU" sz="2800" spc="-1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536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57" y="476672"/>
            <a:ext cx="7467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Исчисление размера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пособия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(Специальный порядок)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280920" cy="542121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Лечение</a:t>
            </a:r>
            <a:r>
              <a:rPr lang="ru-RU" dirty="0"/>
              <a:t> </a:t>
            </a:r>
            <a:r>
              <a:rPr lang="ru-RU" dirty="0" smtClean="0"/>
              <a:t>ребенка проходит:</a:t>
            </a:r>
          </a:p>
          <a:p>
            <a:pPr algn="just"/>
            <a:r>
              <a:rPr lang="ru-RU" spc="-120" dirty="0" smtClean="0"/>
              <a:t>В амбулаторных условиях: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pc="-120" dirty="0" smtClean="0"/>
              <a:t>за </a:t>
            </a:r>
            <a:r>
              <a:rPr lang="ru-RU" spc="-120" dirty="0"/>
              <a:t>первые 10 календарных </a:t>
            </a:r>
            <a:r>
              <a:rPr lang="ru-RU" spc="-100" dirty="0" smtClean="0"/>
              <a:t>дней - в общем порядке,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pc="-120" dirty="0" smtClean="0"/>
              <a:t>за </a:t>
            </a:r>
            <a:r>
              <a:rPr lang="ru-RU" spc="-120" dirty="0"/>
              <a:t>последующие дни </a:t>
            </a:r>
            <a:r>
              <a:rPr lang="ru-RU" spc="-120" dirty="0" smtClean="0"/>
              <a:t>- в </a:t>
            </a:r>
            <a:r>
              <a:rPr lang="ru-RU" spc="-120" dirty="0"/>
              <a:t>размере 50 процентов среднего </a:t>
            </a:r>
            <a:r>
              <a:rPr lang="ru-RU" spc="-120" dirty="0" smtClean="0"/>
              <a:t>заработка;</a:t>
            </a:r>
          </a:p>
          <a:p>
            <a:pPr algn="just"/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стационарных </a:t>
            </a:r>
            <a:r>
              <a:rPr lang="ru-RU" dirty="0" smtClean="0"/>
              <a:t>условиях – в общем порядке.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период простоя по трудовой деятельности:</a:t>
            </a:r>
          </a:p>
          <a:p>
            <a:pPr algn="just"/>
            <a:r>
              <a:rPr lang="ru-RU" dirty="0"/>
              <a:t>В </a:t>
            </a:r>
            <a:r>
              <a:rPr lang="ru-RU" dirty="0" smtClean="0"/>
              <a:t>случае, если временная нетрудоспособность наступила</a:t>
            </a:r>
            <a:br>
              <a:rPr lang="ru-RU" dirty="0" smtClean="0"/>
            </a:br>
            <a:r>
              <a:rPr lang="ru-RU" u="sng" dirty="0" smtClean="0"/>
              <a:t>до </a:t>
            </a:r>
            <a:r>
              <a:rPr lang="ru-RU" u="sng" dirty="0"/>
              <a:t>периода простоя </a:t>
            </a:r>
            <a:r>
              <a:rPr lang="ru-RU" dirty="0"/>
              <a:t>и </a:t>
            </a:r>
            <a:r>
              <a:rPr lang="ru-RU" dirty="0" smtClean="0"/>
              <a:t>продолжается </a:t>
            </a:r>
            <a:r>
              <a:rPr lang="ru-RU" u="sng" dirty="0" smtClean="0"/>
              <a:t>в </a:t>
            </a:r>
            <a:r>
              <a:rPr lang="ru-RU" u="sng" dirty="0"/>
              <a:t>период простоя</a:t>
            </a:r>
            <a:r>
              <a:rPr lang="ru-RU" dirty="0"/>
              <a:t>, пособие </a:t>
            </a:r>
            <a:r>
              <a:rPr lang="ru-RU" dirty="0" smtClean="0"/>
              <a:t>за </a:t>
            </a:r>
            <a:r>
              <a:rPr lang="ru-RU" dirty="0"/>
              <a:t>период простоя выплачивается в том же размере, в каком сохраняется за это время заработная плата, но не выше размера пособия по временной нетрудоспособности, которое застрахованное лицо получало бы по общим правилам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37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6768752" cy="3816424"/>
          </a:xfrm>
        </p:spPr>
        <p:txBody>
          <a:bodyPr>
            <a:noAutofit/>
          </a:bodyPr>
          <a:lstStyle/>
          <a:p>
            <a:pPr algn="just">
              <a:tabLst>
                <a:tab pos="361950" algn="l"/>
              </a:tabLst>
            </a:pPr>
            <a:r>
              <a:rPr lang="ru-RU" dirty="0" smtClean="0"/>
              <a:t>1. </a:t>
            </a:r>
            <a:r>
              <a:rPr lang="ru-RU" dirty="0"/>
              <a:t>нарушение застрахованным лицом без </a:t>
            </a:r>
            <a:r>
              <a:rPr lang="ru-RU" spc="-120" dirty="0"/>
              <a:t>уважительных причин режима, предписанного </a:t>
            </a:r>
            <a:r>
              <a:rPr lang="ru-RU" dirty="0"/>
              <a:t>лечащим </a:t>
            </a:r>
            <a:r>
              <a:rPr lang="ru-RU" dirty="0" smtClean="0"/>
              <a:t>врачом; </a:t>
            </a:r>
            <a:endParaRPr lang="ru-RU" dirty="0"/>
          </a:p>
          <a:p>
            <a:pPr algn="just">
              <a:tabLst>
                <a:tab pos="361950" algn="l"/>
              </a:tabLst>
            </a:pPr>
            <a:r>
              <a:rPr lang="ru-RU" dirty="0" smtClean="0"/>
              <a:t>2. неявка </a:t>
            </a:r>
            <a:r>
              <a:rPr lang="ru-RU" dirty="0"/>
              <a:t>без уважительных </a:t>
            </a:r>
            <a:r>
              <a:rPr lang="ru-RU" dirty="0" smtClean="0"/>
              <a:t>причин в </a:t>
            </a:r>
            <a:r>
              <a:rPr lang="ru-RU" dirty="0"/>
              <a:t>назначенный срок на врачебный осмотр </a:t>
            </a:r>
            <a:r>
              <a:rPr lang="ru-RU" spc="-160" dirty="0"/>
              <a:t>или проведение медико-социальной </a:t>
            </a:r>
            <a:r>
              <a:rPr lang="ru-RU" spc="-160" dirty="0" smtClean="0"/>
              <a:t>экспертизы</a:t>
            </a:r>
            <a:r>
              <a:rPr lang="ru-RU" spc="-160" dirty="0"/>
              <a:t>;</a:t>
            </a:r>
            <a:endParaRPr lang="ru-RU" spc="-160" dirty="0" smtClean="0"/>
          </a:p>
          <a:p>
            <a:pPr algn="just">
              <a:tabLst>
                <a:tab pos="361950" algn="l"/>
              </a:tabLst>
            </a:pPr>
            <a:r>
              <a:rPr lang="ru-RU" dirty="0" smtClean="0"/>
              <a:t>3. заболевание </a:t>
            </a:r>
            <a:r>
              <a:rPr lang="ru-RU" dirty="0"/>
              <a:t>или </a:t>
            </a:r>
            <a:r>
              <a:rPr lang="ru-RU" dirty="0" smtClean="0"/>
              <a:t>травма наступили </a:t>
            </a:r>
            <a:r>
              <a:rPr lang="ru-RU" spc="-120" dirty="0"/>
              <a:t>вследствие алкогольного, наркотического</a:t>
            </a:r>
            <a:r>
              <a:rPr lang="ru-RU" dirty="0"/>
              <a:t>, токсичного опьянения или действий, связанных с таким опьянением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57167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Пособие по временной нетрудоспособности может быть снижено в следующих случаях: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6804248" y="1844824"/>
            <a:ext cx="504056" cy="201622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308304" y="25649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 </a:t>
            </a:r>
            <a:r>
              <a:rPr lang="ru-RU" dirty="0" smtClean="0"/>
              <a:t>дня </a:t>
            </a:r>
            <a:r>
              <a:rPr lang="ru-RU" dirty="0" smtClean="0"/>
              <a:t>нарушения</a:t>
            </a:r>
            <a:endParaRPr lang="ru-RU" dirty="0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6804248" y="4077072"/>
            <a:ext cx="504056" cy="136815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308304" y="4160983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весь период </a:t>
            </a:r>
            <a:r>
              <a:rPr lang="ru-RU" dirty="0" err="1" smtClean="0"/>
              <a:t>нетрудоспо-собности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5445224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 Выплаты – в размере, не превышающем за полный календарный месяц минимального размера оплаты </a:t>
            </a:r>
            <a:r>
              <a:rPr lang="ru-RU" sz="2400" dirty="0" smtClean="0"/>
              <a:t>труда по РФ, но с </a:t>
            </a:r>
            <a:r>
              <a:rPr lang="ru-RU" sz="2400" dirty="0"/>
              <a:t>учетом районных </a:t>
            </a:r>
            <a:r>
              <a:rPr lang="ru-RU" sz="2400" dirty="0" smtClean="0"/>
              <a:t>коэффициентов.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68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640960" cy="138525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Периоды, за которые пособие по временной нетрудоспособности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назначается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179512" y="1285860"/>
            <a:ext cx="8568952" cy="52969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935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SzTx/>
              <a:buFont typeface="Courier New" panose="02070309020205020404" pitchFamily="49" charset="0"/>
              <a:buChar char="o"/>
            </a:pP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за период освобождения работника от работы с полным или частичным сохранением заработной платы или без оплаты в соответствии с законодательством РФ, за исключением случаев утраты трудоспособности работником вследствие заболевания или травмы в период ежегодного оплачиваемого отпуска;</a:t>
            </a:r>
          </a:p>
          <a:p>
            <a:pPr algn="just">
              <a:buClrTx/>
              <a:buSzTx/>
              <a:buFont typeface="Courier New" panose="02070309020205020404" pitchFamily="49" charset="0"/>
              <a:buChar char="o"/>
            </a:pPr>
            <a:endParaRPr lang="ru-RU" altLang="ru-RU" sz="2100" dirty="0">
              <a:latin typeface="+mn-lt"/>
            </a:endParaRPr>
          </a:p>
          <a:p>
            <a:pPr algn="just">
              <a:buSzTx/>
              <a:buFont typeface="Courier New" panose="02070309020205020404" pitchFamily="49" charset="0"/>
              <a:buChar char="o"/>
            </a:pPr>
            <a:r>
              <a:rPr kumimoji="0" lang="ru-RU" altLang="ru-RU" sz="2100" b="0" i="0" u="none" strike="noStrike" cap="none" spc="-160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за период отстранения от работы в соответствии с </a:t>
            </a:r>
            <a:r>
              <a:rPr kumimoji="0" lang="ru-RU" altLang="ru-RU" sz="2100" b="0" i="0" u="none" strike="noStrike" cap="none" spc="-160" normalizeH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законодательством</a:t>
            </a: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РФ, если за этот период не начисляется заработная плата;</a:t>
            </a:r>
          </a:p>
          <a:p>
            <a:pPr algn="just">
              <a:buClrTx/>
              <a:buSzTx/>
              <a:buFont typeface="Courier New" panose="02070309020205020404" pitchFamily="49" charset="0"/>
              <a:buChar char="o"/>
            </a:pPr>
            <a:endParaRPr lang="ru-RU" altLang="ru-RU" sz="2100" dirty="0">
              <a:latin typeface="+mn-lt"/>
            </a:endParaRPr>
          </a:p>
          <a:p>
            <a:pPr algn="just">
              <a:buSzTx/>
              <a:buFont typeface="Courier New" panose="02070309020205020404" pitchFamily="49" charset="0"/>
              <a:buChar char="o"/>
            </a:pP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за период заключения под стражу или административного ареста;</a:t>
            </a:r>
          </a:p>
          <a:p>
            <a:pPr algn="just">
              <a:buSzTx/>
              <a:buNone/>
            </a:pPr>
            <a:endParaRPr lang="ru-RU" altLang="ru-RU" sz="2100" dirty="0">
              <a:latin typeface="+mn-lt"/>
            </a:endParaRPr>
          </a:p>
          <a:p>
            <a:pPr algn="just">
              <a:buSzTx/>
              <a:buFont typeface="Courier New" panose="02070309020205020404" pitchFamily="49" charset="0"/>
              <a:buChar char="o"/>
            </a:pP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за период проведения судебно-медицинской экспертизы;</a:t>
            </a:r>
          </a:p>
          <a:p>
            <a:pPr algn="just">
              <a:buSzTx/>
              <a:buFont typeface="Courier New" panose="02070309020205020404" pitchFamily="49" charset="0"/>
              <a:buChar char="o"/>
            </a:pPr>
            <a:endParaRPr lang="ru-RU" altLang="ru-RU" sz="2100" dirty="0">
              <a:latin typeface="+mn-lt"/>
            </a:endParaRPr>
          </a:p>
          <a:p>
            <a:pPr algn="just">
              <a:buSzTx/>
              <a:buFont typeface="Courier New" panose="02070309020205020404" pitchFamily="49" charset="0"/>
              <a:buChar char="o"/>
            </a:pPr>
            <a:r>
              <a:rPr kumimoji="0" lang="ru-RU" altLang="ru-RU" sz="2100" b="0" i="0" u="none" strike="noStrike" cap="none" spc="-12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за период простоя, за исключением случая</a:t>
            </a:r>
            <a:r>
              <a:rPr lang="ru-RU" altLang="ru-RU" sz="2100" spc="-12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 когда нетрудоспособность</a:t>
            </a:r>
            <a:r>
              <a:rPr lang="ru-RU" altLang="ru-RU" sz="21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наступила до простоя и сохраняется во время простоя.</a:t>
            </a:r>
            <a:endParaRPr kumimoji="0" lang="ru-RU" alt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01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0715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Основания для отказа в назначении пособия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42984"/>
            <a:ext cx="8136904" cy="2890004"/>
          </a:xfrm>
        </p:spPr>
        <p:txBody>
          <a:bodyPr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 Наступление </a:t>
            </a: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временной нетрудоспособности в результате установленного судом </a:t>
            </a:r>
            <a:r>
              <a:rPr lang="ru-RU" altLang="ru-RU" u="sng" dirty="0">
                <a:solidFill>
                  <a:srgbClr val="000000"/>
                </a:solidFill>
                <a:cs typeface="Arial" panose="020B0604020202020204" pitchFamily="34" charset="0"/>
              </a:rPr>
              <a:t>умышленного</a:t>
            </a: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 причинения застрахованным лицом вреда своему здоровью или попытки самоубийства;</a:t>
            </a:r>
            <a:endParaRPr lang="ru-RU" altLang="ru-RU" sz="1050" dirty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Наступление </a:t>
            </a: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временной нетрудоспособности вследствие совершения застрахованным лицом умышленного преступления.</a:t>
            </a:r>
            <a:endParaRPr lang="ru-RU" alt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3857628"/>
            <a:ext cx="3457524" cy="2715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13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387424"/>
            <a:ext cx="6264696" cy="114300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Назначение и выплата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пособия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755576"/>
            <a:ext cx="8352928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Основное правило:</a:t>
            </a:r>
          </a:p>
          <a:p>
            <a:r>
              <a:rPr lang="ru-RU" sz="1800" dirty="0" smtClean="0"/>
              <a:t>Осуществляются </a:t>
            </a:r>
            <a:r>
              <a:rPr lang="ru-RU" sz="1800" dirty="0"/>
              <a:t>страхователем по месту работы (службы, иной деятельности) застрахованного </a:t>
            </a:r>
            <a:r>
              <a:rPr lang="ru-RU" sz="1800" dirty="0" smtClean="0"/>
              <a:t>лица</a:t>
            </a:r>
          </a:p>
          <a:p>
            <a:pPr marL="0" indent="0" algn="ctr">
              <a:buNone/>
            </a:pPr>
            <a:r>
              <a:rPr lang="ru-RU" sz="1800" dirty="0" smtClean="0"/>
              <a:t>В случае занятости у нескольких страхователей на момент наступления страхового случая, при том, что в двух предшествующих  календарных годах: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4030926"/>
              </p:ext>
            </p:extLst>
          </p:nvPr>
        </p:nvGraphicFramePr>
        <p:xfrm>
          <a:off x="251520" y="2640996"/>
          <a:ext cx="8568952" cy="5976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7274"/>
                <a:gridCol w="2715214"/>
                <a:gridCol w="4176464"/>
              </a:tblGrid>
              <a:tr h="59766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 1. было занято </a:t>
                      </a:r>
                      <a:r>
                        <a:rPr lang="ru-RU" sz="1600" u="none" dirty="0" smtClean="0"/>
                        <a:t>у</a:t>
                      </a:r>
                      <a:r>
                        <a:rPr lang="ru-RU" sz="1600" u="sng" dirty="0" smtClean="0"/>
                        <a:t> тех же страхователей</a:t>
                      </a:r>
                      <a:r>
                        <a:rPr lang="ru-RU" sz="1600" dirty="0" smtClean="0"/>
                        <a:t>,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пособие по временной </a:t>
                      </a:r>
                      <a:r>
                        <a:rPr lang="ru-RU" sz="1600" dirty="0" err="1" smtClean="0"/>
                        <a:t>нетрудоспособ-ности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назначается и выплачивается ему </a:t>
                      </a:r>
                      <a:r>
                        <a:rPr lang="ru-RU" sz="1600" u="sng" dirty="0" smtClean="0"/>
                        <a:t>страхователями по всем местам работы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2. в </a:t>
                      </a:r>
                      <a:r>
                        <a:rPr lang="ru-RU" sz="1600" u="none" dirty="0" smtClean="0"/>
                        <a:t>было занято</a:t>
                      </a:r>
                      <a:br>
                        <a:rPr lang="ru-RU" sz="1600" u="none" dirty="0" smtClean="0"/>
                      </a:br>
                      <a:r>
                        <a:rPr lang="ru-RU" sz="1600" u="sng" dirty="0" smtClean="0"/>
                        <a:t>у других страхователей (другого страхователя)</a:t>
                      </a:r>
                      <a:r>
                        <a:rPr lang="ru-RU" sz="1600" dirty="0" smtClean="0"/>
                        <a:t>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пособие по временной нетрудоспособности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назначается и выплачивается лицу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страхователем </a:t>
                      </a:r>
                      <a:r>
                        <a:rPr lang="ru-RU" sz="1600" u="sng" dirty="0" smtClean="0"/>
                        <a:t>по одному из последних мест работы </a:t>
                      </a:r>
                      <a:r>
                        <a:rPr lang="ru-RU" sz="1600" dirty="0" smtClean="0"/>
                        <a:t>(службы, иной деятельности) по выбору застрахованного лица.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3. было занято </a:t>
                      </a:r>
                      <a:r>
                        <a:rPr lang="ru-RU" sz="1600" u="sng" dirty="0" smtClean="0"/>
                        <a:t>как у этих, так и у других страхователей (другого страхователя)</a:t>
                      </a:r>
                      <a:r>
                        <a:rPr lang="ru-RU" sz="1600" dirty="0" smtClean="0"/>
                        <a:t>, пособие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назначается и выплачивается либо страхователями по всем местам работы (службы, иной деятельности) исходя из среднего заработка за время работы (службы, иной деятельности) у страхователя, назначающего и выплачивающего пособие, либо страхователем по одному из последних мест работы (службы, иной деятельности) по выбору застрахованного лица.</a:t>
                      </a:r>
                      <a:endParaRPr lang="ru-RU" sz="1600" b="0" u="sng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811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143932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Назначение и выплата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пособия страховщиком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642918"/>
            <a:ext cx="8568952" cy="602644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pc="-150" dirty="0" smtClean="0"/>
              <a:t> Страховщик выплачивает пособие следующим лицам:</a:t>
            </a:r>
          </a:p>
          <a:p>
            <a:pPr algn="just"/>
            <a:r>
              <a:rPr lang="ru-RU" spc="-150" dirty="0" err="1" smtClean="0"/>
              <a:t>Самозанятым</a:t>
            </a:r>
            <a:r>
              <a:rPr lang="ru-RU" spc="-150" dirty="0" smtClean="0"/>
              <a:t> лицам (ИП, адвокаты, нотариусы, иные лица, занимающиеся частной практикой в соответствии с законодательством РФ, члены к/ф хоз., члены семейных (родовых) общин коренных малочисленных народов Севера), в случае, если   они добровольно вступили в отношения по страхованию и за них уплачивают соответствующие взносы.</a:t>
            </a:r>
          </a:p>
          <a:p>
            <a:pPr algn="just"/>
            <a:r>
              <a:rPr lang="ru-RU" spc="-150" dirty="0" smtClean="0"/>
              <a:t>Застрахованному лицу, утратившему </a:t>
            </a:r>
            <a:r>
              <a:rPr lang="ru-RU" spc="-150" dirty="0"/>
              <a:t>трудоспособность </a:t>
            </a:r>
            <a:r>
              <a:rPr lang="ru-RU" dirty="0"/>
              <a:t>вследствие заболевания или травмы в течение 30 календарных дней со дня прекращения работы по трудовому договору, служебной или иной деятельности, в течение которой оно подлежало обязательному социальному страхованию на случай временной </a:t>
            </a:r>
            <a:r>
              <a:rPr lang="ru-RU" dirty="0" smtClean="0"/>
              <a:t>нетрудоспособности, в случае невозможности выплаты по последнему месту деятельности.</a:t>
            </a:r>
          </a:p>
          <a:p>
            <a:pPr marL="0" indent="361950" algn="just">
              <a:buNone/>
            </a:pPr>
            <a:endParaRPr lang="ru-RU" dirty="0" smtClean="0"/>
          </a:p>
          <a:p>
            <a:pPr marL="0" indent="361950"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Основания для выплаты пособия страховщиком: </a:t>
            </a:r>
            <a:r>
              <a:rPr lang="ru-RU" dirty="0" smtClean="0"/>
              <a:t>отсутствие возможности у страхователя средств к выплате, неизвестно местонахождение страхователя и его имущества, на которое может быть обращено взыскание, применение к страхователю процедуры банкротства, ряд других.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29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480720" cy="6033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Назначение пособия производится на основании: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28670"/>
            <a:ext cx="8352928" cy="571503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листка </a:t>
            </a:r>
            <a:r>
              <a:rPr lang="ru-RU" dirty="0"/>
              <a:t>нетрудоспособности, выданного медицинской организацией в форме документа на бумажном </a:t>
            </a:r>
            <a:r>
              <a:rPr lang="ru-RU" dirty="0" smtClean="0"/>
              <a:t>носителе, </a:t>
            </a:r>
          </a:p>
          <a:p>
            <a:pPr algn="just">
              <a:buNone/>
            </a:pPr>
            <a:r>
              <a:rPr lang="ru-RU" spc="-120" dirty="0" smtClean="0"/>
              <a:t>   </a:t>
            </a:r>
          </a:p>
          <a:p>
            <a:pPr algn="just">
              <a:buNone/>
            </a:pPr>
            <a:endParaRPr lang="ru-RU" spc="-120" dirty="0" smtClean="0"/>
          </a:p>
          <a:p>
            <a:pPr algn="just">
              <a:buNone/>
            </a:pPr>
            <a:r>
              <a:rPr lang="ru-RU" spc="-120" dirty="0" smtClean="0"/>
              <a:t>  </a:t>
            </a:r>
          </a:p>
          <a:p>
            <a:pPr algn="just">
              <a:buNone/>
            </a:pPr>
            <a:endParaRPr lang="ru-RU" spc="-120" dirty="0" smtClean="0"/>
          </a:p>
          <a:p>
            <a:pPr algn="just">
              <a:buNone/>
            </a:pPr>
            <a:endParaRPr lang="ru-RU" spc="-120" dirty="0" smtClean="0"/>
          </a:p>
          <a:p>
            <a:pPr>
              <a:buNone/>
            </a:pPr>
            <a:r>
              <a:rPr lang="ru-RU" spc="-120" dirty="0" smtClean="0"/>
              <a:t>       </a:t>
            </a:r>
            <a:r>
              <a:rPr lang="ru-RU" sz="5200" spc="-120" dirty="0" smtClean="0"/>
              <a:t>ИЛИ</a:t>
            </a:r>
          </a:p>
          <a:p>
            <a:pPr algn="just"/>
            <a:r>
              <a:rPr lang="ru-RU" spc="-120" dirty="0" smtClean="0"/>
              <a:t>сформированного </a:t>
            </a:r>
            <a:r>
              <a:rPr lang="ru-RU" spc="-120" dirty="0"/>
              <a:t>и размещенного в информационной </a:t>
            </a:r>
            <a:r>
              <a:rPr lang="ru-RU" spc="-140" dirty="0"/>
              <a:t>системе страховщика в форме электронного документа</a:t>
            </a:r>
            <a:r>
              <a:rPr lang="ru-RU" dirty="0"/>
              <a:t>, </a:t>
            </a:r>
            <a:r>
              <a:rPr lang="ru-RU" dirty="0" smtClean="0"/>
              <a:t>подписанного с использованием усиленной </a:t>
            </a:r>
            <a:r>
              <a:rPr lang="ru-RU" spc="-120" dirty="0" smtClean="0"/>
              <a:t>квалифицированной электронной </a:t>
            </a:r>
            <a:r>
              <a:rPr lang="ru-RU" spc="-120" dirty="0"/>
              <a:t>подписи медицинским </a:t>
            </a:r>
            <a:r>
              <a:rPr lang="ru-RU" dirty="0" smtClean="0"/>
              <a:t>работником </a:t>
            </a:r>
            <a:r>
              <a:rPr lang="ru-RU" dirty="0"/>
              <a:t>и медицинской организацией, в случае, если медицинская организация и страхователь являются участниками системы информационного взаимодействия по обмену сведениями в целях формирования листка нетрудоспособности в форме электронного </a:t>
            </a:r>
            <a:r>
              <a:rPr lang="ru-RU" dirty="0" smtClean="0"/>
              <a:t>документа (с письменного согласия застрахованного лица).</a:t>
            </a:r>
          </a:p>
        </p:txBody>
      </p:sp>
      <p:pic>
        <p:nvPicPr>
          <p:cNvPr id="4" name="Рисунок 3" descr="9708003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643050"/>
            <a:ext cx="3524248" cy="1928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63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500" y="260648"/>
            <a:ext cx="7053276" cy="7394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Формула расчета размера пособия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357298"/>
            <a:ext cx="8136904" cy="5096038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 smtClean="0"/>
          </a:p>
          <a:p>
            <a:pPr marL="0" indent="0" algn="ctr">
              <a:buNone/>
            </a:pPr>
            <a:r>
              <a:rPr lang="ru-RU" sz="3200" b="1" dirty="0" smtClean="0"/>
              <a:t>П=ДРП/730 </a:t>
            </a:r>
            <a:r>
              <a:rPr lang="en-US" sz="3200" b="1" dirty="0" smtClean="0"/>
              <a:t>x</a:t>
            </a:r>
            <a:r>
              <a:rPr lang="ru-RU" sz="3200" b="1" dirty="0" smtClean="0"/>
              <a:t> РП% </a:t>
            </a:r>
            <a:r>
              <a:rPr lang="en-US" sz="3200" b="1" dirty="0" smtClean="0"/>
              <a:t>x</a:t>
            </a:r>
            <a:r>
              <a:rPr lang="ru-RU" sz="3200" b="1" dirty="0" smtClean="0"/>
              <a:t> КД</a:t>
            </a:r>
            <a:r>
              <a:rPr lang="ru-RU" sz="3200" dirty="0" smtClean="0"/>
              <a:t>, где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800" dirty="0" smtClean="0"/>
              <a:t>П – пособие по временной нетрудоспособности</a:t>
            </a:r>
          </a:p>
          <a:p>
            <a:pPr marL="0" indent="0" algn="just">
              <a:buNone/>
            </a:pPr>
            <a:r>
              <a:rPr lang="ru-RU" sz="2800" dirty="0" smtClean="0"/>
              <a:t>ДРП – доход в расчетном периоде</a:t>
            </a:r>
          </a:p>
          <a:p>
            <a:pPr marL="0" indent="0" algn="just">
              <a:buNone/>
            </a:pPr>
            <a:r>
              <a:rPr lang="ru-RU" sz="2800" dirty="0" smtClean="0"/>
              <a:t>730 – неизменная величина </a:t>
            </a:r>
          </a:p>
          <a:p>
            <a:pPr marL="0" indent="0" algn="just">
              <a:buNone/>
            </a:pPr>
            <a:r>
              <a:rPr lang="ru-RU" sz="2800" dirty="0" smtClean="0"/>
              <a:t>РП% - размер пособия в процентах</a:t>
            </a:r>
          </a:p>
          <a:p>
            <a:pPr marL="0" indent="0" algn="just">
              <a:buNone/>
            </a:pPr>
            <a:r>
              <a:rPr lang="ru-RU" sz="2800" dirty="0" smtClean="0"/>
              <a:t>КД – количество дней нетрудоспособности, подлежащих оплате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4673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40"/>
            <a:ext cx="7467600" cy="104880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Важно!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285860"/>
            <a:ext cx="8208912" cy="44966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Если </a:t>
            </a:r>
            <a:r>
              <a:rPr lang="ru-RU" dirty="0"/>
              <a:t>средний заработок за каждый год окажется выше соответствующего предела </a:t>
            </a:r>
            <a:r>
              <a:rPr lang="ru-RU" dirty="0" smtClean="0"/>
              <a:t>(</a:t>
            </a:r>
            <a:r>
              <a:rPr lang="ru-RU" dirty="0"/>
              <a:t>в 2017 году – 755 </a:t>
            </a:r>
            <a:r>
              <a:rPr lang="ru-RU" dirty="0" smtClean="0"/>
              <a:t>тысяч руб.,</a:t>
            </a:r>
            <a:r>
              <a:rPr lang="ru-RU" dirty="0"/>
              <a:t> в 2016 году — 718 </a:t>
            </a:r>
            <a:r>
              <a:rPr lang="ru-RU" dirty="0" smtClean="0"/>
              <a:t> </a:t>
            </a:r>
            <a:r>
              <a:rPr lang="ru-RU" dirty="0" smtClean="0"/>
              <a:t>тысяч </a:t>
            </a:r>
            <a:r>
              <a:rPr lang="ru-RU" dirty="0" smtClean="0"/>
              <a:t>руб., в </a:t>
            </a:r>
            <a:r>
              <a:rPr lang="ru-RU" dirty="0"/>
              <a:t>2015 году - 670 тысяч </a:t>
            </a:r>
            <a:r>
              <a:rPr lang="ru-RU" dirty="0" smtClean="0"/>
              <a:t>руб.,), </a:t>
            </a:r>
            <a:r>
              <a:rPr lang="ru-RU" dirty="0"/>
              <a:t>то в расчет для оплаты </a:t>
            </a:r>
            <a:r>
              <a:rPr lang="ru-RU" spc="-110" dirty="0"/>
              <a:t>больничного берётся только указанная предельная </a:t>
            </a:r>
            <a:r>
              <a:rPr lang="ru-RU" spc="-110" dirty="0" smtClean="0"/>
              <a:t>сумма.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3857628"/>
            <a:ext cx="2472288" cy="24338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02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Определение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2200" spc="-100" dirty="0"/>
              <a:t>Пособие по временной нетрудоспособности - </a:t>
            </a:r>
            <a:r>
              <a:rPr lang="ru-RU" sz="2200" spc="-160" dirty="0"/>
              <a:t>выплата, производимая </a:t>
            </a:r>
            <a:r>
              <a:rPr lang="ru-RU" sz="2200" spc="-160" dirty="0" smtClean="0"/>
              <a:t>страхователем (работодателем) </a:t>
            </a:r>
            <a:r>
              <a:rPr lang="ru-RU" sz="2200" spc="-100" dirty="0" smtClean="0"/>
              <a:t>или </a:t>
            </a:r>
            <a:r>
              <a:rPr lang="ru-RU" sz="2200" spc="-100" dirty="0"/>
              <a:t>ФСС </a:t>
            </a:r>
            <a:r>
              <a:rPr lang="ru-RU" sz="2200" spc="-100" dirty="0" smtClean="0"/>
              <a:t>РФ (страховщиком) в  пользу застрахованного лица в случае </a:t>
            </a:r>
            <a:r>
              <a:rPr lang="ru-RU" sz="2200" spc="-100" dirty="0"/>
              <a:t>временной утраты </a:t>
            </a:r>
            <a:r>
              <a:rPr lang="ru-RU" sz="2200" spc="-100" dirty="0" smtClean="0"/>
              <a:t>им способности </a:t>
            </a:r>
            <a:r>
              <a:rPr lang="ru-RU" sz="2200" spc="-100" dirty="0"/>
              <a:t>к выполнению своих трудовых функций по физиологическим или социальным </a:t>
            </a:r>
            <a:r>
              <a:rPr lang="ru-RU" sz="2200" spc="-100" dirty="0" smtClean="0"/>
              <a:t>причинам.</a:t>
            </a:r>
          </a:p>
          <a:p>
            <a:pPr algn="just"/>
            <a:endParaRPr lang="ru-RU" spc="-100" dirty="0"/>
          </a:p>
        </p:txBody>
      </p:sp>
      <p:pic>
        <p:nvPicPr>
          <p:cNvPr id="4" name="Рисунок 3" descr="thinkstockphotos-1007308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429000"/>
            <a:ext cx="2685348" cy="3214710"/>
          </a:xfrm>
          <a:prstGeom prst="rect">
            <a:avLst/>
          </a:prstGeom>
        </p:spPr>
      </p:pic>
      <p:pic>
        <p:nvPicPr>
          <p:cNvPr id="5" name="Рисунок 4" descr="29022016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929066"/>
            <a:ext cx="4200919" cy="2571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30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176" y="21616"/>
            <a:ext cx="7467600" cy="58092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Рассчитаем размер пособия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424936" cy="576064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200" dirty="0" smtClean="0"/>
              <a:t>Иванов </a:t>
            </a:r>
            <a:r>
              <a:rPr lang="ru-RU" sz="9200" dirty="0"/>
              <a:t>Иван Петрович был нетрудоспособный с 11 по 25 января 2016 года. Его страховой стаж составляет 7 лет, при этом расчетный период для исчисления пособия: 2014 и 2015 годы. ЗП В 2014 году - 360 000 рублей, а в 2015 году — 420 000 рублей</a:t>
            </a:r>
            <a:r>
              <a:rPr lang="ru-RU" sz="9200" dirty="0" smtClean="0"/>
              <a:t>.</a:t>
            </a:r>
          </a:p>
          <a:p>
            <a:pPr algn="just"/>
            <a:r>
              <a:rPr lang="ru-RU" sz="9200" dirty="0"/>
              <a:t>Шаг 1: </a:t>
            </a:r>
            <a:r>
              <a:rPr lang="ru-RU" sz="9200" dirty="0" smtClean="0"/>
              <a:t>Определяем </a:t>
            </a:r>
            <a:r>
              <a:rPr lang="ru-RU" sz="9200" dirty="0"/>
              <a:t>заработок Иванова. В 2014 году он составил 360 000 рублей, а в 2015 году — 420 000 рублей. Таким образом, в расчетном периоде его заработок составляет 780 000 рублей. </a:t>
            </a:r>
            <a:endParaRPr lang="ru-RU" sz="9200" dirty="0" smtClean="0"/>
          </a:p>
          <a:p>
            <a:pPr algn="just"/>
            <a:r>
              <a:rPr lang="ru-RU" sz="9200" dirty="0" smtClean="0"/>
              <a:t>Шаг </a:t>
            </a:r>
            <a:r>
              <a:rPr lang="ru-RU" sz="9200" dirty="0"/>
              <a:t>2: Найдем средний дневной заработок: 780 000 разделим на 730. Получим 1068 рублей 49 копеек. </a:t>
            </a:r>
            <a:endParaRPr lang="ru-RU" sz="9200" dirty="0" smtClean="0"/>
          </a:p>
          <a:p>
            <a:pPr algn="just"/>
            <a:r>
              <a:rPr lang="ru-RU" sz="9200" dirty="0" smtClean="0"/>
              <a:t>Шаг </a:t>
            </a:r>
            <a:r>
              <a:rPr lang="ru-RU" sz="9200" dirty="0"/>
              <a:t>3: Определим средний дневной размер пособия с учетом стажа. Так как стаж составляет 7 лет, то соответственно размер больничного пособия составит 80% от среднего дневного заработка. Получим: 854 рубля 79 копеек. </a:t>
            </a:r>
            <a:endParaRPr lang="ru-RU" sz="9200" dirty="0" smtClean="0"/>
          </a:p>
          <a:p>
            <a:pPr algn="just"/>
            <a:r>
              <a:rPr lang="ru-RU" sz="9200" dirty="0" smtClean="0"/>
              <a:t>Шаг </a:t>
            </a:r>
            <a:r>
              <a:rPr lang="ru-RU" sz="9200" dirty="0"/>
              <a:t>4: Сумма пособия к выплате: 854,79 * количество дней нетрудоспособности, т.е. 854,79 * 15 = 12 821 рублей 85 копеек.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58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43890" cy="7857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Пример из судебной практики: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8643966" cy="528641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b="1" dirty="0" smtClean="0"/>
              <a:t>Компенсацию вынужденного прогула и пособие по больничному нельзя получить за один и тот же период</a:t>
            </a:r>
          </a:p>
          <a:p>
            <a:pPr algn="ctr">
              <a:buNone/>
            </a:pPr>
            <a:endParaRPr lang="ru-RU" sz="3800" dirty="0" smtClean="0"/>
          </a:p>
          <a:p>
            <a:pPr algn="just">
              <a:buNone/>
            </a:pPr>
            <a:r>
              <a:rPr lang="ru-RU" sz="3800" b="1" dirty="0" smtClean="0"/>
              <a:t>    </a:t>
            </a:r>
            <a:r>
              <a:rPr lang="ru-RU" sz="3400" b="1" dirty="0" smtClean="0"/>
              <a:t>Суть спора</a:t>
            </a:r>
          </a:p>
          <a:p>
            <a:pPr algn="just">
              <a:buNone/>
            </a:pPr>
            <a:r>
              <a:rPr lang="ru-RU" sz="3400" dirty="0" smtClean="0"/>
              <a:t>    Бывшая сотрудница коммерческой организации указала, что ее работодатель уклоняется от приема и оплаты больничных листов, а его местонахождение неизвестно. Она обратилась в региональное отделение ФСС России для оплаты листков нетрудоспособности за два различных периода. К оплате листки нетрудоспособности не приняли. В связи с этим гражданка подала иск к региональному отделению ФСС и просила взыскать в свою пользу оплату листков нетрудоспособности за 20 дней.</a:t>
            </a:r>
          </a:p>
          <a:p>
            <a:pPr algn="just">
              <a:buNone/>
            </a:pPr>
            <a:r>
              <a:rPr lang="ru-RU" sz="6000" b="1" dirty="0" smtClean="0"/>
              <a:t>      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635798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600" b="1" dirty="0" smtClean="0"/>
              <a:t>Решение суда</a:t>
            </a:r>
          </a:p>
          <a:p>
            <a:pPr algn="just">
              <a:buNone/>
            </a:pPr>
            <a:r>
              <a:rPr lang="ru-RU" sz="2600" dirty="0" smtClean="0"/>
              <a:t>       Решением суда первой инстанции в удовлетворении исковых требований было отказано полностью. С выводами коллег согласился и Иркутский областной суд, который в </a:t>
            </a:r>
            <a:r>
              <a:rPr lang="ru-RU" sz="2600" dirty="0" smtClean="0">
                <a:hlinkClick r:id="rId2"/>
              </a:rPr>
              <a:t>апелляционном определении от 15 февраля 2016 г. по делу N 33-1557/2016</a:t>
            </a:r>
            <a:r>
              <a:rPr lang="ru-RU" sz="2600" dirty="0" smtClean="0"/>
              <a:t> указал, что по нормам статьи 13 </a:t>
            </a:r>
            <a:r>
              <a:rPr lang="ru-RU" sz="2600" dirty="0" smtClean="0">
                <a:hlinkClick r:id="rId3"/>
              </a:rPr>
              <a:t>Федерального закона от 29 декабря 2006 года N 255-ФЗ</a:t>
            </a:r>
            <a:r>
              <a:rPr lang="ru-RU" sz="2600" dirty="0" smtClean="0"/>
              <a:t>территориальный орган ФСС должен выплатить пособия застрахованным лицам, в случае прекращения деятельности страхователем на день обращения за пособиями по временной нетрудоспособности, по беременности и родам, ежемесячным пособием по уходу за ребенком, либо в случае отсутствия возможности их выплаты страхователем в связи с недостаточностью денежных средств и применением очередности списания денежных средств со счета, предусмотренной </a:t>
            </a:r>
            <a:r>
              <a:rPr lang="ru-RU" sz="2600" dirty="0" smtClean="0">
                <a:hlinkClick r:id="rId4"/>
              </a:rPr>
              <a:t>Гражданским кодексом РФ</a:t>
            </a:r>
            <a:r>
              <a:rPr lang="ru-RU" sz="2600" dirty="0" smtClean="0"/>
              <a:t>. Такая же обязанность Фонда предусмотрена при отсутствии возможности установления местонахождения страхователя и его имущества, на которое может быть обращено взыскание. Выплате подлежат все пособия, за исключением пособия по временной нетрудоспособности, выплачиваемого за счет средств страхователя. В спорной ситуации решения суда об установлении факта невыплаты страхователем пособия застрахованному лицу не принималось и истцом представлено не было. Кроме того, судьи выяснили, что пособие по временной нетрудоспособности не подлежит оплате, поскольку за этот же период с работодателя в пользу истца судебным решением, вступившим в законную силу, был взыскан средний заработок за время вынужденного прогула, при этом истец ни суду, ни работодателю о своей временной нетрудоспособности не заявляла.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00B050"/>
                </a:solidFill>
              </a:rPr>
              <a:t>Проверь свои знания!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smi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786058"/>
            <a:ext cx="3143272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ТЕСТ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115328" cy="55452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500" dirty="0" smtClean="0"/>
              <a:t>1. Какой из приведенных случаев НЕ относится к временной нетрудоспособности?</a:t>
            </a:r>
          </a:p>
          <a:p>
            <a:pPr algn="just">
              <a:buNone/>
            </a:pPr>
            <a:r>
              <a:rPr lang="ru-RU" sz="1500" dirty="0" smtClean="0"/>
              <a:t>а) долечивание в российском санатории;</a:t>
            </a:r>
          </a:p>
          <a:p>
            <a:pPr algn="just">
              <a:buNone/>
            </a:pPr>
            <a:r>
              <a:rPr lang="ru-RU" sz="1500" dirty="0" smtClean="0"/>
              <a:t>б) период беременности;</a:t>
            </a:r>
          </a:p>
          <a:p>
            <a:pPr algn="just">
              <a:buNone/>
            </a:pPr>
            <a:r>
              <a:rPr lang="ru-RU" sz="1500" dirty="0" smtClean="0"/>
              <a:t>в) уход за больным членом семьи;</a:t>
            </a:r>
          </a:p>
          <a:p>
            <a:pPr algn="just">
              <a:buNone/>
            </a:pPr>
            <a:r>
              <a:rPr lang="ru-RU" sz="1500" dirty="0" smtClean="0"/>
              <a:t>г) карантин недееспособного члена семьи.</a:t>
            </a:r>
          </a:p>
          <a:p>
            <a:pPr algn="just">
              <a:buNone/>
            </a:pPr>
            <a:r>
              <a:rPr lang="ru-RU" sz="1500" dirty="0" smtClean="0"/>
              <a:t>2. По какой формуле рассчитывается пособие по временной нетрудоспособности?</a:t>
            </a:r>
          </a:p>
          <a:p>
            <a:pPr algn="just">
              <a:buNone/>
            </a:pPr>
            <a:r>
              <a:rPr lang="ru-RU" sz="1500" dirty="0" smtClean="0"/>
              <a:t>а) П=ДРП/365 </a:t>
            </a:r>
            <a:r>
              <a:rPr lang="en-US" sz="1500" dirty="0" smtClean="0"/>
              <a:t>x</a:t>
            </a:r>
            <a:r>
              <a:rPr lang="ru-RU" sz="1500" dirty="0" smtClean="0"/>
              <a:t> РП% </a:t>
            </a:r>
            <a:r>
              <a:rPr lang="en-US" sz="1500" dirty="0" smtClean="0"/>
              <a:t>x</a:t>
            </a:r>
            <a:r>
              <a:rPr lang="ru-RU" sz="1500" dirty="0" smtClean="0"/>
              <a:t> КД</a:t>
            </a:r>
          </a:p>
          <a:p>
            <a:pPr algn="just">
              <a:buNone/>
            </a:pPr>
            <a:r>
              <a:rPr lang="ru-RU" sz="1500" dirty="0" smtClean="0"/>
              <a:t>б) П=ИПК/730 </a:t>
            </a:r>
            <a:r>
              <a:rPr lang="ru-RU" sz="1500" dirty="0" err="1" smtClean="0"/>
              <a:t>х</a:t>
            </a:r>
            <a:r>
              <a:rPr lang="ru-RU" sz="1500" dirty="0" smtClean="0"/>
              <a:t> РП </a:t>
            </a:r>
          </a:p>
          <a:p>
            <a:pPr algn="just">
              <a:buNone/>
            </a:pPr>
            <a:r>
              <a:rPr lang="ru-RU" sz="1500" dirty="0" smtClean="0"/>
              <a:t>в)</a:t>
            </a:r>
            <a:r>
              <a:rPr lang="ru-RU" sz="1500" b="1" dirty="0" smtClean="0"/>
              <a:t> </a:t>
            </a:r>
            <a:r>
              <a:rPr lang="ru-RU" sz="1500" dirty="0" smtClean="0"/>
              <a:t>П=ДРП/730 </a:t>
            </a:r>
            <a:r>
              <a:rPr lang="en-US" sz="1500" dirty="0" smtClean="0"/>
              <a:t>x</a:t>
            </a:r>
            <a:r>
              <a:rPr lang="ru-RU" sz="1500" dirty="0" smtClean="0"/>
              <a:t> РП% </a:t>
            </a:r>
            <a:r>
              <a:rPr lang="en-US" sz="1500" dirty="0" smtClean="0"/>
              <a:t>x</a:t>
            </a:r>
            <a:r>
              <a:rPr lang="ru-RU" sz="1500" dirty="0" smtClean="0"/>
              <a:t> КД</a:t>
            </a:r>
          </a:p>
          <a:p>
            <a:pPr algn="just">
              <a:buNone/>
            </a:pPr>
            <a:r>
              <a:rPr lang="ru-RU" sz="1500" dirty="0" smtClean="0"/>
              <a:t>г) П=ДРП/КД </a:t>
            </a:r>
            <a:r>
              <a:rPr lang="en-US" sz="1500" dirty="0" smtClean="0"/>
              <a:t>x</a:t>
            </a:r>
            <a:r>
              <a:rPr lang="ru-RU" sz="1500" dirty="0" smtClean="0"/>
              <a:t> РП% </a:t>
            </a:r>
          </a:p>
          <a:p>
            <a:pPr algn="just">
              <a:buNone/>
            </a:pPr>
            <a:r>
              <a:rPr lang="ru-RU" sz="1500" dirty="0" smtClean="0"/>
              <a:t> 3. </a:t>
            </a:r>
            <a:r>
              <a:rPr lang="ru-RU" sz="1600" dirty="0" smtClean="0"/>
              <a:t>Назовите </a:t>
            </a:r>
            <a:r>
              <a:rPr lang="ru-RU" sz="1500" dirty="0" smtClean="0"/>
              <a:t>основания для снижения размера пособия по временной нетрудоспособности. </a:t>
            </a:r>
            <a:r>
              <a:rPr lang="ru-RU" sz="1500" i="1" dirty="0" smtClean="0"/>
              <a:t>(ответ содержит 1 и более правильных ответов)</a:t>
            </a:r>
            <a:endParaRPr lang="ru-RU" sz="1500" dirty="0" smtClean="0"/>
          </a:p>
          <a:p>
            <a:pPr algn="just">
              <a:buNone/>
            </a:pPr>
            <a:r>
              <a:rPr lang="ru-RU" sz="1500" dirty="0" smtClean="0"/>
              <a:t>а) нарушение застрахованным лицом без уважительных причин режима, предписанного лечащим врачом;</a:t>
            </a:r>
          </a:p>
          <a:p>
            <a:pPr algn="just">
              <a:buNone/>
            </a:pPr>
            <a:r>
              <a:rPr lang="ru-RU" sz="1500" dirty="0" smtClean="0"/>
              <a:t>б) неявка застрахованного лица без уважительных причин в назначенный срок на проведение медико-социальной экспертизы;</a:t>
            </a:r>
          </a:p>
          <a:p>
            <a:pPr algn="just">
              <a:buNone/>
            </a:pPr>
            <a:r>
              <a:rPr lang="ru-RU" sz="1500" dirty="0" smtClean="0"/>
              <a:t>в) период нахождения под административным арестом;</a:t>
            </a:r>
          </a:p>
          <a:p>
            <a:pPr algn="just">
              <a:buNone/>
            </a:pPr>
            <a:r>
              <a:rPr lang="ru-RU" sz="1500" dirty="0" smtClean="0"/>
              <a:t>г) заболевание или травма, наступившие вследствие алкогольного, наркотического, токсического опьянения или действий, связанных с таким опьянением.</a:t>
            </a:r>
          </a:p>
          <a:p>
            <a:pPr algn="just">
              <a:buNone/>
            </a:pP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186766" cy="58310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4. Работникам, имеющим страховой стаж до 5 лет, пособие по временной нетрудоспособности выплачивается в размере</a:t>
            </a:r>
          </a:p>
          <a:p>
            <a:pPr>
              <a:buNone/>
            </a:pPr>
            <a:r>
              <a:rPr lang="ru-RU" sz="1600" dirty="0" smtClean="0"/>
              <a:t>а) 100%;          б) 80%;               в) 60%;                 г) 40%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5.</a:t>
            </a:r>
            <a:r>
              <a:rPr lang="ru-RU" sz="1600" b="1" dirty="0" smtClean="0"/>
              <a:t> </a:t>
            </a:r>
            <a:r>
              <a:rPr lang="ru-RU" sz="1600" dirty="0" smtClean="0"/>
              <a:t>Страхователь назначает пособие по временной нетрудоспособности в </a:t>
            </a:r>
          </a:p>
          <a:p>
            <a:pPr>
              <a:buNone/>
            </a:pPr>
            <a:r>
              <a:rPr lang="ru-RU" sz="1600" dirty="0" smtClean="0"/>
              <a:t>течение</a:t>
            </a:r>
            <a:r>
              <a:rPr lang="ru-RU" sz="1600" u="sng" dirty="0" smtClean="0"/>
              <a:t>                  </a:t>
            </a:r>
            <a:r>
              <a:rPr lang="ru-RU" sz="1600" dirty="0" smtClean="0"/>
              <a:t>  со дня обращения за пособием с необходимыми документами:</a:t>
            </a:r>
          </a:p>
          <a:p>
            <a:pPr>
              <a:buNone/>
            </a:pPr>
            <a:r>
              <a:rPr lang="ru-RU" sz="1600" dirty="0" smtClean="0"/>
              <a:t>а) 10 дней;      б) 1 месяц;         в) 3 месяца;        г) 6 месяцев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6. За период проведения судебно-медицинской экспертизы пособие по временной нетрудоспособности</a:t>
            </a:r>
          </a:p>
          <a:p>
            <a:pPr>
              <a:buNone/>
            </a:pPr>
            <a:r>
              <a:rPr lang="ru-RU" sz="1600" dirty="0" smtClean="0"/>
              <a:t>а) не назначается;</a:t>
            </a:r>
          </a:p>
          <a:p>
            <a:pPr>
              <a:buNone/>
            </a:pPr>
            <a:r>
              <a:rPr lang="ru-RU" sz="1600" dirty="0" smtClean="0"/>
              <a:t>б) назначается;</a:t>
            </a:r>
          </a:p>
          <a:p>
            <a:pPr>
              <a:buNone/>
            </a:pPr>
            <a:r>
              <a:rPr lang="ru-RU" sz="1600" dirty="0" smtClean="0"/>
              <a:t>в) назначается в сниженном размере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7. Пособие по временной нетрудоспособности назначается, если обращение за ним</a:t>
            </a:r>
          </a:p>
          <a:p>
            <a:pPr>
              <a:buNone/>
            </a:pPr>
            <a:r>
              <a:rPr lang="ru-RU" sz="1600" dirty="0" smtClean="0"/>
              <a:t>последовало не позднее  </a:t>
            </a:r>
            <a:r>
              <a:rPr lang="ru-RU" sz="1600" u="sng" dirty="0" smtClean="0"/>
              <a:t>                   </a:t>
            </a:r>
            <a:r>
              <a:rPr lang="ru-RU" sz="1600" dirty="0" smtClean="0"/>
              <a:t>со дня восстановления трудоспособности:</a:t>
            </a:r>
          </a:p>
          <a:p>
            <a:pPr>
              <a:buNone/>
            </a:pPr>
            <a:r>
              <a:rPr lang="ru-RU" sz="1600" dirty="0" smtClean="0"/>
              <a:t>а) 1 месяца;        б) 3 месяцев;      в) 6 месяцев;      г) 1 года</a:t>
            </a:r>
          </a:p>
          <a:p>
            <a:pPr>
              <a:buNone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Задача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186766" cy="561672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           26 ноября 2017 г. гражданин Иванов почувствовал резкое повышение температуры, которое сопровождалось сильной болью в горле при глотании. В этот же день он вызвал участкового врача. Врач поставил диагноз: фолликулярная ангина, выписал больному лекарства и прописал режим, а также выдал листок временной нетрудоспособности. Иванов соблюдал режим 2 дня, а потом перестал принимать лекарства и соблюдать прописанный режим. </a:t>
            </a:r>
          </a:p>
          <a:p>
            <a:pPr algn="just">
              <a:buNone/>
            </a:pPr>
            <a:r>
              <a:rPr lang="ru-RU" sz="2000" dirty="0" smtClean="0"/>
              <a:t>            В назначенный день 30 ноября 2017 г. он пошел на прием к врачу, сообщив, что лекарства он не принимает с 28.11.2017 ввиду того, что, по его мнению, они ему не помогают.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ВОПРОСЫ:</a:t>
            </a:r>
          </a:p>
          <a:p>
            <a:pPr algn="just">
              <a:buNone/>
            </a:pPr>
            <a:r>
              <a:rPr lang="ru-RU" sz="2000" dirty="0" smtClean="0"/>
              <a:t>1. Могут ли Иванову снизить размер пособия по временной нетрудоспособности?</a:t>
            </a:r>
          </a:p>
          <a:p>
            <a:pPr algn="just">
              <a:buNone/>
            </a:pPr>
            <a:r>
              <a:rPr lang="ru-RU" sz="2000" dirty="0" smtClean="0"/>
              <a:t>2. Если да, то на каком основании?</a:t>
            </a:r>
          </a:p>
          <a:p>
            <a:pPr algn="just">
              <a:buNone/>
            </a:pPr>
            <a:r>
              <a:rPr lang="ru-RU" sz="2000" dirty="0" smtClean="0"/>
              <a:t>3. С какого числа будет снижен размер пособия? 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Статистика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на примере Тверской области 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за 2014-2015 гг.</a:t>
            </a:r>
            <a:endParaRPr lang="ru-RU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7467600" cy="46165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 2015 году </a:t>
            </a:r>
            <a:r>
              <a:rPr lang="ru-RU" dirty="0"/>
              <a:t>п</a:t>
            </a:r>
            <a:r>
              <a:rPr lang="ru-RU" dirty="0" smtClean="0"/>
              <a:t>о </a:t>
            </a:r>
            <a:r>
              <a:rPr lang="ru-RU" dirty="0"/>
              <a:t>сравнению с </a:t>
            </a:r>
            <a:r>
              <a:rPr lang="ru-RU" dirty="0" smtClean="0"/>
              <a:t>2014 годом </a:t>
            </a:r>
            <a:r>
              <a:rPr lang="ru-RU" dirty="0"/>
              <a:t>на 12% увеличилась средняя цена одного дня нетрудоспособности — 534,2 рубля (в 2014 г. — 475,4 рублей), а объем средней выплаты по больничному листу увеличился на 10% — с 5609,72 рублей в 2014 г. до 6201,47 рублей в 2015 году.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Общая </a:t>
            </a:r>
            <a:r>
              <a:rPr lang="ru-RU" dirty="0"/>
              <a:t>сумма расходов на выплату пособия по временной нетрудоспособности жителям области в прошлом году составила 1,6 млрд рублей, что на 140 млн рублей больше выплат, произведенных в 2014 году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1303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08" y="428604"/>
            <a:ext cx="7056784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Случаи временной нетрудоспособности: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28670"/>
            <a:ext cx="8208912" cy="2286016"/>
          </a:xfrm>
        </p:spPr>
        <p:txBody>
          <a:bodyPr>
            <a:normAutofit/>
          </a:bodyPr>
          <a:lstStyle/>
          <a:p>
            <a:pPr algn="just"/>
            <a:r>
              <a:rPr lang="ru-RU" sz="2200" spc="-120" dirty="0" smtClean="0"/>
              <a:t>утрата трудоспособности вследствие заболевания </a:t>
            </a:r>
            <a:r>
              <a:rPr lang="ru-RU" sz="2200" dirty="0" smtClean="0"/>
              <a:t>или травмы, в том числе в связи с операцией по искусственному прерыванию беременности или </a:t>
            </a:r>
            <a:r>
              <a:rPr lang="ru-RU" sz="2200" spc="-170" dirty="0" smtClean="0"/>
              <a:t>осуществлением экстракорпорального оплодотворения </a:t>
            </a:r>
            <a:r>
              <a:rPr lang="ru-RU" sz="2200" dirty="0" smtClean="0"/>
              <a:t>(ЭКО)</a:t>
            </a:r>
            <a:r>
              <a:rPr lang="ru-RU" sz="2200" dirty="0"/>
              <a:t> </a:t>
            </a:r>
            <a:r>
              <a:rPr lang="ru-RU" sz="2200" dirty="0" smtClean="0"/>
              <a:t>(далее - </a:t>
            </a:r>
            <a:r>
              <a:rPr lang="ru-RU" sz="2200" dirty="0"/>
              <a:t>заболевание или </a:t>
            </a:r>
            <a:r>
              <a:rPr lang="ru-RU" sz="2200" dirty="0" smtClean="0"/>
              <a:t>травма);</a:t>
            </a:r>
          </a:p>
          <a:p>
            <a:pPr algn="just"/>
            <a:r>
              <a:rPr lang="ru-RU" sz="2200" dirty="0" smtClean="0"/>
              <a:t>уход за больным членом семьи;</a:t>
            </a:r>
          </a:p>
          <a:p>
            <a:pPr algn="just"/>
            <a:endParaRPr lang="ru-RU" dirty="0"/>
          </a:p>
          <a:p>
            <a:pPr algn="just">
              <a:buNone/>
            </a:pPr>
            <a:endParaRPr lang="ru-RU" dirty="0" smtClean="0"/>
          </a:p>
        </p:txBody>
      </p:sp>
      <p:pic>
        <p:nvPicPr>
          <p:cNvPr id="8" name="Рисунок 7" descr="oldmantrau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500570"/>
            <a:ext cx="3143272" cy="2130075"/>
          </a:xfrm>
          <a:prstGeom prst="rect">
            <a:avLst/>
          </a:prstGeom>
        </p:spPr>
      </p:pic>
      <p:pic>
        <p:nvPicPr>
          <p:cNvPr id="12" name="Рисунок 11" descr="socialka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428868"/>
            <a:ext cx="3357563" cy="2071678"/>
          </a:xfrm>
          <a:prstGeom prst="rect">
            <a:avLst/>
          </a:prstGeom>
        </p:spPr>
      </p:pic>
      <p:pic>
        <p:nvPicPr>
          <p:cNvPr id="13" name="Рисунок 12" descr="sick-list-maximum-peri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286124"/>
            <a:ext cx="2473541" cy="2109674"/>
          </a:xfrm>
          <a:prstGeom prst="rect">
            <a:avLst/>
          </a:prstGeom>
        </p:spPr>
      </p:pic>
      <p:pic>
        <p:nvPicPr>
          <p:cNvPr id="14" name="Рисунок 13" descr="beratung-gynaekolog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929066"/>
            <a:ext cx="342902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Случаи временной нетрудоспособности: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686700" cy="250033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pc="-110" dirty="0" smtClean="0"/>
              <a:t>карантин застрахованного лица, а также карантин </a:t>
            </a:r>
            <a:r>
              <a:rPr lang="ru-RU" dirty="0" smtClean="0"/>
              <a:t>ребенка </a:t>
            </a:r>
            <a:r>
              <a:rPr lang="ru-RU" u="sng" dirty="0" smtClean="0"/>
              <a:t>в возрасте до семи лет</a:t>
            </a:r>
            <a:r>
              <a:rPr lang="ru-RU" dirty="0" smtClean="0"/>
              <a:t>, посещающего детский сад, или другого недееспособного члена семьи;</a:t>
            </a:r>
          </a:p>
          <a:p>
            <a:pPr algn="just"/>
            <a:r>
              <a:rPr lang="ru-RU" spc="-110" dirty="0" smtClean="0"/>
              <a:t>осуществление протезирования по медицинским показаниям </a:t>
            </a:r>
            <a:r>
              <a:rPr lang="ru-RU" spc="-100" dirty="0" smtClean="0"/>
              <a:t>в стационарном специализированном учреждении;</a:t>
            </a:r>
          </a:p>
          <a:p>
            <a:pPr algn="just"/>
            <a:r>
              <a:rPr lang="ru-RU" spc="-110" dirty="0" smtClean="0"/>
              <a:t>долечивание в российских санаториях непосредственно </a:t>
            </a:r>
            <a:r>
              <a:rPr lang="ru-RU" dirty="0" smtClean="0"/>
              <a:t>после стационарного лечения.</a:t>
            </a:r>
          </a:p>
          <a:p>
            <a:endParaRPr lang="ru-RU" dirty="0"/>
          </a:p>
        </p:txBody>
      </p:sp>
      <p:pic>
        <p:nvPicPr>
          <p:cNvPr id="17" name="Рисунок 16" descr="2a25f769d8fbf2331ca054186a71182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429000"/>
            <a:ext cx="2857520" cy="2000264"/>
          </a:xfrm>
          <a:prstGeom prst="rect">
            <a:avLst/>
          </a:prstGeom>
        </p:spPr>
      </p:pic>
      <p:pic>
        <p:nvPicPr>
          <p:cNvPr id="20" name="Рисунок 19" descr="photo626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429000"/>
            <a:ext cx="3000396" cy="1785950"/>
          </a:xfrm>
          <a:prstGeom prst="rect">
            <a:avLst/>
          </a:prstGeom>
        </p:spPr>
      </p:pic>
      <p:pic>
        <p:nvPicPr>
          <p:cNvPr id="21" name="Рисунок 20" descr="uh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873" y="4929174"/>
            <a:ext cx="3133732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15200" cy="7969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Условия назначения: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357298"/>
            <a:ext cx="8136904" cy="545607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1. Лицо должно быть застраховано</a:t>
            </a:r>
          </a:p>
          <a:p>
            <a:pPr algn="just"/>
            <a:r>
              <a:rPr lang="ru-RU" dirty="0" smtClean="0"/>
              <a:t>2. Наступление страхового случая: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/>
              <a:t>в период </a:t>
            </a:r>
            <a:r>
              <a:rPr lang="ru-RU" dirty="0"/>
              <a:t> работы по трудовому </a:t>
            </a:r>
            <a:r>
              <a:rPr lang="ru-RU" dirty="0" smtClean="0"/>
              <a:t>договору;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kern="1300" spc="-140" dirty="0" smtClean="0"/>
              <a:t>в период осуществления </a:t>
            </a:r>
            <a:r>
              <a:rPr lang="ru-RU" kern="1300" spc="-140" dirty="0"/>
              <a:t>служебной или иной деятельности</a:t>
            </a:r>
            <a:r>
              <a:rPr lang="ru-RU" dirty="0"/>
              <a:t>, в течение которого </a:t>
            </a:r>
            <a:r>
              <a:rPr lang="ru-RU" dirty="0" smtClean="0"/>
              <a:t>лицо подлежит </a:t>
            </a:r>
            <a:r>
              <a:rPr lang="ru-RU" dirty="0"/>
              <a:t>обязательному социальному страхованию на случай </a:t>
            </a:r>
            <a:r>
              <a:rPr lang="ru-RU" spc="-100" dirty="0"/>
              <a:t>временной нетрудоспособности и в связи с </a:t>
            </a:r>
            <a:r>
              <a:rPr lang="ru-RU" spc="-100" dirty="0" smtClean="0"/>
              <a:t>материнством;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в случаях, когда </a:t>
            </a:r>
            <a:r>
              <a:rPr lang="ru-RU" u="sng" dirty="0"/>
              <a:t>заболевание или травма </a:t>
            </a:r>
            <a:r>
              <a:rPr lang="ru-RU" dirty="0"/>
              <a:t>наступили в течение 30 календарных дней со дня прекращения указанной работы или деятельности либо в период со дня заключения трудового договора до дня его аннулирования.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8348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6540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Основные сроки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829576" cy="540240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1) Пособие по временной нетрудоспособности назначается, если обращение за ним последовало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 позднее шести месяцев со дня восстановления </a:t>
            </a:r>
            <a:r>
              <a:rPr lang="ru-RU" dirty="0" smtClean="0"/>
              <a:t>трудоспособности (установления инвалидности), а также окончания периода освобождения от работы в случаях ухода за больным членом семьи, карантина, протезирования и долечивания.</a:t>
            </a:r>
          </a:p>
          <a:p>
            <a:pPr algn="just">
              <a:buNone/>
            </a:pPr>
            <a:r>
              <a:rPr lang="ru-RU" dirty="0" smtClean="0"/>
              <a:t>2) Страхователь (страховщик – в установленных законом случаях) назначает пособия по временной нетрудоспособности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течение 10 календарных дней со дня обращения </a:t>
            </a:r>
            <a:r>
              <a:rPr lang="ru-RU" dirty="0" smtClean="0"/>
              <a:t>застрахованного лица за его получением с необходимыми документами. </a:t>
            </a:r>
          </a:p>
          <a:p>
            <a:pPr algn="just">
              <a:buNone/>
            </a:pPr>
            <a:r>
              <a:rPr lang="ru-RU" dirty="0" smtClean="0"/>
              <a:t>3) Выплата пособий осуществляется страхователем в ближайший после назначения пособий день, установленный для выплаты заработной платы.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1900" i="1" dirty="0" smtClean="0"/>
              <a:t>(ч.1 ст.12 и ч.1 ст.15 ФЗ от 29.12.2006 N 255-ФЗ «Об обязательном социальном страховании на случай временной нетрудоспособности и в связи с материнством»)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ПЕРЕЧЕНЬ УВАЖИТЕЛЬНЫХ ПРИЧИН 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ПРОПУСКА СРОКА ОБРАЩЕНИЯ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38576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Непреодолимая сила, то есть чрезвычайные, непредотвратимые обстоятельства (землетрясение, ураган, наводнение, пожар и др.).</a:t>
            </a:r>
          </a:p>
          <a:p>
            <a:pPr algn="just"/>
            <a:r>
              <a:rPr lang="ru-RU" dirty="0" smtClean="0"/>
              <a:t>Длительная временная нетрудоспособность застрахованного лица вследствие заболевания или травмы продолжительностью более шести месяцев.</a:t>
            </a:r>
          </a:p>
          <a:p>
            <a:pPr algn="just"/>
            <a:r>
              <a:rPr lang="ru-RU" dirty="0" smtClean="0"/>
              <a:t>Переезд на место жительства в другой населенный пункт, смена места пребывания.</a:t>
            </a:r>
          </a:p>
          <a:p>
            <a:pPr algn="just"/>
            <a:r>
              <a:rPr lang="ru-RU" dirty="0" smtClean="0"/>
              <a:t>Вынужденный прогул при незаконном увольнении или отстранении от работы.</a:t>
            </a:r>
          </a:p>
          <a:p>
            <a:pPr algn="just"/>
            <a:r>
              <a:rPr lang="ru-RU" dirty="0" smtClean="0"/>
              <a:t>Повреждение здоровья или смерть близкого родственника.</a:t>
            </a:r>
          </a:p>
          <a:p>
            <a:pPr algn="just"/>
            <a:r>
              <a:rPr lang="ru-RU" dirty="0" smtClean="0"/>
              <a:t>Иные причины, признанные уважительными в судебном порядке, при обращении застрахованных лиц в суд.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kak-perezitj-uvolnenie-i-sokrachen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857760"/>
            <a:ext cx="3120671" cy="1824605"/>
          </a:xfrm>
          <a:prstGeom prst="rect">
            <a:avLst/>
          </a:prstGeom>
        </p:spPr>
      </p:pic>
      <p:pic>
        <p:nvPicPr>
          <p:cNvPr id="5" name="Рисунок 4" descr="500_F_80474973_TtIjgwgISDOVRtIcqmaTZQA3GkJ2Agy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929198"/>
            <a:ext cx="3246438" cy="176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Порядок расчета средней з/п лица, претендующего на получение пособия по нетрудоспособности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34920"/>
            <a:ext cx="8075240" cy="509042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Пособие </a:t>
            </a:r>
            <a:r>
              <a:rPr lang="ru-RU" dirty="0"/>
              <a:t>по временной </a:t>
            </a:r>
            <a:r>
              <a:rPr lang="ru-RU" dirty="0" smtClean="0"/>
              <a:t>нетрудоспособности исчисляется </a:t>
            </a:r>
            <a:r>
              <a:rPr lang="ru-RU" dirty="0"/>
              <a:t>исходя из среднего заработка застрахованного лица, </a:t>
            </a:r>
            <a:r>
              <a:rPr lang="ru-RU" spc="-130" dirty="0"/>
              <a:t>рассчитанного </a:t>
            </a:r>
            <a:r>
              <a:rPr lang="ru-RU" b="1" spc="-130" dirty="0"/>
              <a:t>за два календарных года</a:t>
            </a:r>
            <a:r>
              <a:rPr lang="ru-RU" spc="-130" dirty="0"/>
              <a:t>, предшествующих </a:t>
            </a:r>
            <a:r>
              <a:rPr lang="ru-RU" dirty="0"/>
              <a:t>году </a:t>
            </a:r>
            <a:r>
              <a:rPr lang="ru-RU" dirty="0" smtClean="0"/>
              <a:t>наступления </a:t>
            </a:r>
            <a:r>
              <a:rPr lang="ru-RU" dirty="0"/>
              <a:t>временной </a:t>
            </a:r>
            <a:r>
              <a:rPr lang="ru-RU" dirty="0" smtClean="0"/>
              <a:t>нетрудоспособности.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В случае, если в двух календарных годах, непосредственно предшествующих году наступления указанных страховых случаев, либо в одном из указанных годов застрахованное лицо находилось в отпуске по беременности и родам и (или) в отпуске по уходу за ребенком, соответствующие календарные годы (календарный год) по заявлению застрахованного лица могут быть заменены в целях расчета среднего заработка предшествующими календарными </a:t>
            </a:r>
            <a:r>
              <a:rPr lang="ru-RU" dirty="0" smtClean="0"/>
              <a:t>годами</a:t>
            </a:r>
          </a:p>
          <a:p>
            <a:pPr algn="just"/>
            <a:endParaRPr lang="ru-RU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5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881</TotalTime>
  <Words>1713</Words>
  <Application>Microsoft Office PowerPoint</Application>
  <PresentationFormat>Экран (4:3)</PresentationFormat>
  <Paragraphs>168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Пособие по временной нетрудоспособности</vt:lpstr>
      <vt:lpstr>Определение</vt:lpstr>
      <vt:lpstr>Статистика на примере Тверской области  за 2014-2015 гг.</vt:lpstr>
      <vt:lpstr>Случаи временной нетрудоспособности:</vt:lpstr>
      <vt:lpstr>Случаи временной нетрудоспособности:</vt:lpstr>
      <vt:lpstr>Условия назначения:</vt:lpstr>
      <vt:lpstr>Основные сроки</vt:lpstr>
      <vt:lpstr>ПЕРЕЧЕНЬ УВАЖИТЕЛЬНЫХ ПРИЧИН  ПРОПУСКА СРОКА ОБРАЩЕНИЯ  </vt:lpstr>
      <vt:lpstr>Порядок расчета средней з/п лица, претендующего на получение пособия по нетрудоспособности</vt:lpstr>
      <vt:lpstr>Исчисление размера пособия (общий порядок) </vt:lpstr>
      <vt:lpstr>Исчисление размера пособия (Специальный порядок)</vt:lpstr>
      <vt:lpstr>Слайд 12</vt:lpstr>
      <vt:lpstr>Периоды, за которые пособие по временной нетрудоспособности не назначается</vt:lpstr>
      <vt:lpstr>Основания для отказа в назначении пособия</vt:lpstr>
      <vt:lpstr>Назначение и выплата пособия</vt:lpstr>
      <vt:lpstr>Назначение и выплата пособия страховщиком</vt:lpstr>
      <vt:lpstr>Назначение пособия производится на основании:</vt:lpstr>
      <vt:lpstr>Формула расчета размера пособия</vt:lpstr>
      <vt:lpstr>Важно! </vt:lpstr>
      <vt:lpstr>Рассчитаем размер пособия</vt:lpstr>
      <vt:lpstr>Пример из судебной практики:</vt:lpstr>
      <vt:lpstr>Слайд 22</vt:lpstr>
      <vt:lpstr>Слайд 23</vt:lpstr>
      <vt:lpstr>ТЕСТ</vt:lpstr>
      <vt:lpstr>Слайд 25</vt:lpstr>
      <vt:lpstr>Задача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Пособие по временной нетрудоспособности</dc:title>
  <dc:creator>наст</dc:creator>
  <cp:lastModifiedBy>наст</cp:lastModifiedBy>
  <cp:revision>87</cp:revision>
  <dcterms:created xsi:type="dcterms:W3CDTF">2017-12-02T10:30:00Z</dcterms:created>
  <dcterms:modified xsi:type="dcterms:W3CDTF">2017-12-12T19:32:43Z</dcterms:modified>
</cp:coreProperties>
</file>