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8" r:id="rId10"/>
    <p:sldId id="269" r:id="rId11"/>
    <p:sldId id="27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F6FF"/>
    <a:srgbClr val="49ED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56FE5C-37A4-49FC-8934-21288B3BD80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56BF4B0-B3B5-4DED-A2AD-534A965D9C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1428736"/>
            <a:ext cx="7286676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Конкурсное производство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0694" y="4786322"/>
            <a:ext cx="3286148" cy="1000132"/>
          </a:xfrm>
        </p:spPr>
        <p:txBody>
          <a:bodyPr>
            <a:normAutofit/>
          </a:bodyPr>
          <a:lstStyle/>
          <a:p>
            <a:r>
              <a:rPr lang="ru-RU" dirty="0" smtClean="0"/>
              <a:t>Выполнила: </a:t>
            </a:r>
          </a:p>
          <a:p>
            <a:r>
              <a:rPr lang="ru-RU" dirty="0" smtClean="0"/>
              <a:t>Макушина А.С., 44 группа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Очередность удовлетворения требований кредиторов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785794"/>
            <a:ext cx="8501122" cy="5357850"/>
          </a:xfrm>
        </p:spPr>
        <p:txBody>
          <a:bodyPr>
            <a:normAutofit fontScale="85000" lnSpcReduction="10000"/>
          </a:bodyPr>
          <a:lstStyle/>
          <a:p>
            <a:pPr marL="0" indent="358775" algn="just">
              <a:buNone/>
            </a:pPr>
            <a:r>
              <a:rPr lang="ru-RU" sz="1600" dirty="0" smtClean="0"/>
              <a:t>Вне очереди за счет конкурсной массы погашаются требования кредиторов по текущим платежам преимущественно перед кредиторами, требования которых возникли до принятия заявления о признании должника банкротом.</a:t>
            </a:r>
          </a:p>
          <a:p>
            <a:pPr marL="0" indent="358775" algn="just"/>
            <a:endParaRPr lang="ru-RU" sz="1600" dirty="0" smtClean="0"/>
          </a:p>
          <a:p>
            <a:pPr marL="0" indent="358775" algn="just">
              <a:buNone/>
            </a:pPr>
            <a:r>
              <a:rPr lang="ru-RU" sz="1600" u="sng" dirty="0" smtClean="0"/>
              <a:t>Требования кредиторов по текущим платежам удовлетворяются в следующей очередности:</a:t>
            </a:r>
          </a:p>
          <a:p>
            <a:pPr marL="0" indent="358775" algn="just">
              <a:buNone/>
            </a:pPr>
            <a:r>
              <a:rPr lang="ru-RU" sz="1600" dirty="0" smtClean="0"/>
              <a:t>1. требования по текущим платежам, связанным с судебными расходами по делу о банкротстве, выплатой вознаграждения арбитражному управляющему, взысканием задолженности по выплате вознаграждения лицам, исполнявшим обязанности арбитражного управляющего в деле о банкротстве, связанным с оплатой деятельности лиц, привлечение которых арбитражным управляющим для исполнения возложенных на него обязанностей в деле о банкротстве в соответствии с  ФЗ является обязательным, в том числе с взысканием задолженности по оплате деятельности указанных лиц;</a:t>
            </a:r>
          </a:p>
          <a:p>
            <a:pPr marL="0" indent="358775" algn="just">
              <a:buNone/>
            </a:pPr>
            <a:r>
              <a:rPr lang="ru-RU" sz="1600" dirty="0" smtClean="0"/>
              <a:t>2.  требования об оплате труда лиц, работающих или работавших (после даты принятия заявления о признании должника банкротом) по трудовому договору, требования о выплате выходных пособий;</a:t>
            </a:r>
          </a:p>
          <a:p>
            <a:pPr marL="0" indent="358775" algn="just">
              <a:buNone/>
            </a:pPr>
            <a:r>
              <a:rPr lang="ru-RU" sz="1600" dirty="0" smtClean="0"/>
              <a:t>3. требования об оплате деятельности лиц, привлеченных арбитражным управляющим для обеспечения исполнения возложенных на него обязанностей в деле о банкротстве, в том числе о взыскании задолженности по оплате деятельности этих лиц, за исключением лиц, относящихся к 1 очереди;</a:t>
            </a:r>
          </a:p>
          <a:p>
            <a:pPr marL="0" indent="358775" algn="just">
              <a:buNone/>
            </a:pPr>
            <a:r>
              <a:rPr lang="ru-RU" sz="1600" dirty="0" smtClean="0"/>
              <a:t>4. требования по эксплуатационным платежам (коммунальным, платежам по договорам энергоснабжения и иным аналогичным платежам);</a:t>
            </a:r>
          </a:p>
          <a:p>
            <a:pPr marL="0" indent="358775" algn="just">
              <a:buNone/>
            </a:pPr>
            <a:r>
              <a:rPr lang="ru-RU" sz="1600" dirty="0" smtClean="0"/>
              <a:t>5. требования по иным текущим платежам.</a:t>
            </a:r>
          </a:p>
          <a:p>
            <a:pPr marL="0" indent="358775" algn="just">
              <a:buNone/>
            </a:pPr>
            <a:endParaRPr lang="ru-RU" sz="1600" dirty="0" smtClean="0"/>
          </a:p>
          <a:p>
            <a:pPr marL="0" indent="355600" algn="just">
              <a:buNone/>
            </a:pPr>
            <a:r>
              <a:rPr lang="ru-RU" sz="1600" dirty="0" smtClean="0"/>
              <a:t>Требования кредиторов по текущим платежам, </a:t>
            </a:r>
          </a:p>
          <a:p>
            <a:pPr marL="0" indent="0" algn="just">
              <a:buNone/>
            </a:pPr>
            <a:r>
              <a:rPr lang="ru-RU" sz="1600" dirty="0" smtClean="0"/>
              <a:t>относящиеся к одной очереди, удовлетворяются </a:t>
            </a:r>
          </a:p>
          <a:p>
            <a:pPr marL="0" indent="0" algn="just">
              <a:buNone/>
            </a:pPr>
            <a:r>
              <a:rPr lang="ru-RU" sz="1600" dirty="0" smtClean="0"/>
              <a:t>в порядке календарной очередности.</a:t>
            </a:r>
          </a:p>
          <a:p>
            <a:pPr marL="0" indent="0" algn="just"/>
            <a:endParaRPr lang="ru-RU" sz="1600" dirty="0"/>
          </a:p>
        </p:txBody>
      </p:sp>
      <p:pic>
        <p:nvPicPr>
          <p:cNvPr id="4" name="Рисунок 3" descr="CHto-takoe-tekushhie-platezhi-pri-bankrotstve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4929198"/>
            <a:ext cx="4500594" cy="15763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1115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Очередность удовлетворения требований кредиторов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58204" cy="4000528"/>
          </a:xfrm>
        </p:spPr>
        <p:txBody>
          <a:bodyPr>
            <a:normAutofit fontScale="92500" lnSpcReduction="10000"/>
          </a:bodyPr>
          <a:lstStyle/>
          <a:p>
            <a:pPr marL="0" indent="358775" algn="just">
              <a:buNone/>
            </a:pPr>
            <a:r>
              <a:rPr lang="ru-RU" sz="1600" dirty="0" smtClean="0"/>
              <a:t>Далее подлежат удовлетворению требования кредиторов, внесенные в реестр требований кредиторов.</a:t>
            </a:r>
          </a:p>
          <a:p>
            <a:pPr marL="0" indent="358775" algn="just">
              <a:buNone/>
            </a:pPr>
            <a:r>
              <a:rPr lang="ru-RU" sz="1600" b="1" dirty="0" smtClean="0"/>
              <a:t>В первую очередь </a:t>
            </a:r>
            <a:r>
              <a:rPr lang="ru-RU" sz="1600" dirty="0" smtClean="0"/>
              <a:t>подлежат удовлетворению требования кредиторов по возмещению вреда, причиненного жизни или здоровью, а также иные требования, установленные ФЗ «О несостоятельности (банкротстве)».</a:t>
            </a:r>
          </a:p>
          <a:p>
            <a:pPr marL="0" indent="358775" algn="just">
              <a:buNone/>
            </a:pPr>
            <a:r>
              <a:rPr lang="ru-RU" sz="1600" b="1" dirty="0" smtClean="0"/>
              <a:t>Во вторую очередь </a:t>
            </a:r>
            <a:r>
              <a:rPr lang="ru-RU" sz="1600" dirty="0" smtClean="0"/>
              <a:t>удовлетворяются требования по выплате выходных пособий и (или) оплате труда лиц, работающих или работавших по трудовому договору, а также производится выплата вознаграждения авторам результатов интеллектуальной деятельности.</a:t>
            </a:r>
          </a:p>
          <a:p>
            <a:pPr marL="0" indent="358775" algn="just">
              <a:buNone/>
            </a:pPr>
            <a:r>
              <a:rPr lang="ru-RU" sz="1600" b="1" dirty="0" smtClean="0"/>
              <a:t>В третью очередь </a:t>
            </a:r>
            <a:r>
              <a:rPr lang="ru-RU" sz="1600" dirty="0" smtClean="0"/>
              <a:t>подлежат удовлетворению требования конкурсных кредиторов и уполномоченных органов.</a:t>
            </a:r>
          </a:p>
          <a:p>
            <a:pPr marL="0" indent="358775" algn="just">
              <a:buNone/>
            </a:pPr>
            <a:r>
              <a:rPr lang="ru-RU" sz="1600" dirty="0" smtClean="0"/>
              <a:t>После расчетов с кредиторами третьей очереди производятся расчеты с кредиторами по удовлетворению требований по сделке, признанной недействительной на основании п. 2 ст. 61.2 и п. 3 ст. 61.3  ФЗ «О несостоятельности (банкротстве)».</a:t>
            </a:r>
          </a:p>
          <a:p>
            <a:pPr marL="0" indent="358775" algn="just">
              <a:buNone/>
            </a:pPr>
            <a:r>
              <a:rPr lang="ru-RU" sz="1600" dirty="0" smtClean="0"/>
              <a:t>Требования кредиторов по обязательствам, обеспеченным залогом имущества должника, удовлетворяются за счет стоимости предмета залога в порядке, установленном ст.138 ФЗ «О несостоятельности (банкротстве)».</a:t>
            </a:r>
          </a:p>
          <a:p>
            <a:pPr marL="0" indent="358775" algn="just">
              <a:buNone/>
            </a:pPr>
            <a:endParaRPr lang="ru-RU" sz="16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upravljajushhij-kompanie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4714884"/>
            <a:ext cx="4343392" cy="192880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00240"/>
            <a:ext cx="8043890" cy="1357322"/>
          </a:xfrm>
        </p:spPr>
        <p:txBody>
          <a:bodyPr>
            <a:normAutofit/>
          </a:bodyPr>
          <a:lstStyle/>
          <a:p>
            <a:pPr algn="ctr"/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0014-014-Spasibo-za-vnimanie-1-640x4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72547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Понятие  конкурсного производства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043890" cy="497377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Конкурсное производство </a:t>
            </a:r>
            <a:r>
              <a:rPr lang="ru-RU" dirty="0" smtClean="0"/>
              <a:t>– это процедура, применяемая в деле о банкротстве к должнику, признанному банкротом, в целях соразмерного удовлетворения требований кредиторов (</a:t>
            </a:r>
            <a:r>
              <a:rPr lang="ru-RU" dirty="0" err="1" smtClean="0"/>
              <a:t>абз</a:t>
            </a:r>
            <a:r>
              <a:rPr lang="ru-RU" dirty="0" smtClean="0"/>
              <a:t>. 16 ст. 2 ФЗ от 26.10.2002 N 127-ФЗ     «О несостоятельности (банкротстве)»)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Конкурсное производство </a:t>
            </a:r>
            <a:r>
              <a:rPr lang="ru-RU" dirty="0" smtClean="0"/>
              <a:t>– это последняя судебная процедура ликвидации юридического лица, применяемая к должнику, признанному банкротом решением арбитражного суда, осуществляемая под его контролем в целях соразмерного удовлетворения требований кредиторов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072362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Признаки  конкурсного производства: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115328" cy="540240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1. банкротство юридического лица, признаваемое арбитражным судом;</a:t>
            </a:r>
          </a:p>
          <a:p>
            <a:pPr marL="0" indent="0" algn="just">
              <a:buNone/>
            </a:pPr>
            <a:r>
              <a:rPr lang="ru-RU" dirty="0" smtClean="0"/>
              <a:t>2. </a:t>
            </a:r>
            <a:r>
              <a:rPr lang="ru-RU" dirty="0" smtClean="0"/>
              <a:t>конкуренция </a:t>
            </a:r>
            <a:r>
              <a:rPr lang="ru-RU" dirty="0" smtClean="0"/>
              <a:t>кредиторов;</a:t>
            </a:r>
          </a:p>
          <a:p>
            <a:pPr marL="0" indent="0" algn="just">
              <a:buNone/>
            </a:pPr>
            <a:r>
              <a:rPr lang="ru-RU" dirty="0" smtClean="0"/>
              <a:t>3. образование конкурсной массы, в состав которой включается все имущество несостоятельного должника, в том числе и полученное после открытия конкурса.</a:t>
            </a:r>
          </a:p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AutoNum type="arabicPeriod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bankrotstvo-yurlic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714752"/>
            <a:ext cx="3214710" cy="27193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5111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Срок конкурсного производства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901014" cy="5616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Срок указывается в решении арбитражного суда о признании юридического лица банкротом и исчисляется с даты принятия такого решения, а в случае отдельного объявления резолютивной части решения – с даты такого объявления.</a:t>
            </a:r>
          </a:p>
          <a:p>
            <a:pPr marL="0" indent="0" algn="just">
              <a:buNone/>
            </a:pPr>
            <a:r>
              <a:rPr lang="ru-RU" sz="1600" i="1" dirty="0" smtClean="0"/>
              <a:t>(абз.1 п.50 ПП ВАС РФ от 22 июня 2012 г. N 35 «О некоторых процессуальных вопросах, связанных с рассмотрением дел о банкротстве»)</a:t>
            </a:r>
          </a:p>
          <a:p>
            <a:pPr marL="0" indent="0" algn="just">
              <a:buNone/>
            </a:pPr>
            <a:endParaRPr lang="ru-RU" sz="1800" i="1" dirty="0" smtClean="0"/>
          </a:p>
          <a:p>
            <a:pPr marL="0" indent="0" algn="just">
              <a:buNone/>
            </a:pPr>
            <a:r>
              <a:rPr lang="ru-RU" sz="2000" dirty="0" smtClean="0"/>
              <a:t>Арбитражному суду предоставлено право продлить срок конкурсного производства не более чем на 6 мес. по ходатайству лица, участвующего в деле о банкротстве.</a:t>
            </a:r>
          </a:p>
          <a:p>
            <a:pPr marL="0" indent="0" algn="just">
              <a:buNone/>
            </a:pPr>
            <a:r>
              <a:rPr lang="ru-RU" sz="1600" i="1" dirty="0" smtClean="0"/>
              <a:t>(п.2 ст.124 ФЗ от 26.10.2002 N 127-ФЗ «О несостоятельности (банкротстве)»)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b="1" i="1" u="sng" dirty="0" smtClean="0"/>
              <a:t>В исключительных случаях возможно </a:t>
            </a:r>
          </a:p>
          <a:p>
            <a:pPr marL="0" indent="0">
              <a:buNone/>
            </a:pPr>
            <a:r>
              <a:rPr lang="ru-RU" sz="2000" b="1" i="1" u="sng" dirty="0" smtClean="0"/>
              <a:t>неоднократное продление срока: </a:t>
            </a:r>
          </a:p>
          <a:p>
            <a:pPr marL="0" indent="0">
              <a:buNone/>
            </a:pPr>
            <a:r>
              <a:rPr lang="ru-RU" sz="1800" dirty="0" smtClean="0"/>
              <a:t>- для реализации имущества должника;</a:t>
            </a:r>
          </a:p>
          <a:p>
            <a:pPr marL="0" indent="0">
              <a:buNone/>
            </a:pPr>
            <a:r>
              <a:rPr lang="ru-RU" sz="1800" dirty="0" smtClean="0"/>
              <a:t>- завершения расчетов с кредиторами и т.д.</a:t>
            </a:r>
            <a:endParaRPr lang="ru-RU" sz="1800" b="1" i="1" u="sng" dirty="0"/>
          </a:p>
        </p:txBody>
      </p:sp>
      <p:pic>
        <p:nvPicPr>
          <p:cNvPr id="4" name="Рисунок 3" descr="ка-ен-арь-февра-я-956096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4357694"/>
            <a:ext cx="3357586" cy="250030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Последствия открытия конкурсного производства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043890" cy="57595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 С даты принятия арбитражным судом решения о признании должника банкротом и об открытии конкурсного производства: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4572008"/>
            <a:ext cx="2786082" cy="2285992"/>
          </a:xfrm>
          <a:prstGeom prst="roundRect">
            <a:avLst/>
          </a:prstGeom>
          <a:solidFill>
            <a:srgbClr val="B7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7030A0"/>
                </a:solidFill>
              </a:rPr>
              <a:t>В конкурсном производстве снимаются ранее наложенные аресты и иные ограничения по распоряжению имуществом должника, не допускается применение новых арестов и иных ограничений </a:t>
            </a: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86050" y="1357298"/>
            <a:ext cx="2786082" cy="3000396"/>
          </a:xfrm>
          <a:prstGeom prst="roundRect">
            <a:avLst>
              <a:gd name="adj" fmla="val 16667"/>
            </a:avLst>
          </a:prstGeom>
          <a:solidFill>
            <a:srgbClr val="B7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solidFill>
                  <a:srgbClr val="7030A0"/>
                </a:solidFill>
              </a:rPr>
              <a:t>прекращается начисление %, неустоек (штрафов, пеней) и иных санкций за неисполнение или ненадлежащее исполнение денежных обязательств, однако п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родолжается начисление процентов и санкций по требованиям текущих кредиторов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20" y="1357298"/>
            <a:ext cx="2143140" cy="2928958"/>
          </a:xfrm>
          <a:prstGeom prst="roundRect">
            <a:avLst/>
          </a:prstGeom>
          <a:solidFill>
            <a:srgbClr val="B7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7030A0"/>
                </a:solidFill>
              </a:rPr>
              <a:t>срок исполнения возникших до открытия конкурсного производства денежных обязательств и уплаты обязательных платежей должника считается наступившим</a:t>
            </a: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43240" y="4643446"/>
            <a:ext cx="2571768" cy="2071702"/>
          </a:xfrm>
          <a:prstGeom prst="roundRect">
            <a:avLst/>
          </a:prstGeom>
          <a:solidFill>
            <a:srgbClr val="B7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7030A0"/>
                </a:solidFill>
              </a:rPr>
              <a:t>сведения о финансовом состоянии должника прекращают относиться к сведениям, признанным конфиденциальными или составляющим коммерческую тайну</a:t>
            </a: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00760" y="1285860"/>
            <a:ext cx="2857520" cy="5286412"/>
          </a:xfrm>
          <a:prstGeom prst="roundRect">
            <a:avLst/>
          </a:prstGeom>
          <a:solidFill>
            <a:srgbClr val="B7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все </a:t>
            </a:r>
            <a:r>
              <a:rPr lang="ru-RU" sz="1600" dirty="0" smtClean="0">
                <a:solidFill>
                  <a:srgbClr val="7030A0"/>
                </a:solidFill>
              </a:rPr>
              <a:t>требования кредиторов по денежным обязательствам, об уплате обязательных платежей, иные имущественные требования, за исключением текущих платежей и требований о признании права собственности, об истребовании имущества из чужого незаконного владения, о признании недействительными ничтожных сделок и о применении последствий их недействительности могут быть предъявлены только в ходе конкурсного производства</a:t>
            </a:r>
            <a:endParaRPr lang="ru-RU" sz="1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51115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Последствия открытия конкурсного производства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58204" cy="54738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/>
              <a:t>С даты принятия арбитражным судом решения о признании должника банкротом и об открытии конкурсного производства прекращаются полномочия </a:t>
            </a:r>
          </a:p>
          <a:p>
            <a:pPr marL="0" indent="0" algn="just">
              <a:buNone/>
            </a:pPr>
            <a:r>
              <a:rPr lang="ru-RU" sz="1800" dirty="0" smtClean="0"/>
              <a:t>- руководителя должника, </a:t>
            </a:r>
          </a:p>
          <a:p>
            <a:pPr marL="0" indent="0" algn="just">
              <a:buNone/>
            </a:pPr>
            <a:r>
              <a:rPr lang="ru-RU" sz="1800" dirty="0" smtClean="0"/>
              <a:t>- иных органов управления должника,</a:t>
            </a:r>
          </a:p>
          <a:p>
            <a:pPr marL="0" indent="0" algn="just">
              <a:buNone/>
            </a:pPr>
            <a:r>
              <a:rPr lang="ru-RU" sz="1800" dirty="0" smtClean="0"/>
              <a:t>- собственника имущества должника – унитарного предприятия </a:t>
            </a:r>
          </a:p>
          <a:p>
            <a:pPr marL="0" indent="0" algn="just">
              <a:buNone/>
            </a:pPr>
            <a:r>
              <a:rPr lang="ru-RU" sz="1800" dirty="0" smtClean="0"/>
              <a:t>(за исключением полномочий общего собрания участников должника, собственника имущества должника принимать решения о заключении соглашений об условиях предоставления денежных средств третьим лицом или третьими лицами для исполнения обязательств должника)</a:t>
            </a:r>
            <a:endParaRPr lang="ru-RU" sz="1800" dirty="0"/>
          </a:p>
        </p:txBody>
      </p:sp>
      <p:pic>
        <p:nvPicPr>
          <p:cNvPr id="8" name="Рисунок 7" descr="bankr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000504"/>
            <a:ext cx="3571880" cy="2476504"/>
          </a:xfrm>
          <a:prstGeom prst="rect">
            <a:avLst/>
          </a:prstGeom>
        </p:spPr>
      </p:pic>
      <p:pic>
        <p:nvPicPr>
          <p:cNvPr id="9" name="Рисунок 8" descr="konkyrsnoe_proizvodstv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4071942"/>
            <a:ext cx="3786214" cy="25717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Конкурсная масса несостоятельного должника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642918"/>
            <a:ext cx="8429684" cy="58310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Конкурсная масса – </a:t>
            </a:r>
            <a:r>
              <a:rPr lang="ru-RU" sz="1800" dirty="0" smtClean="0"/>
              <a:t>все имущество должника, имеющееся на дату открытия конкурсного производства и выявленное в ходе конкурсного производства.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Из имущества должника, которое составляет конкурсную массу, исключаются: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ru-RU" sz="1800" dirty="0" smtClean="0"/>
              <a:t> имущество, изъятое из оборота,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ru-RU" sz="1800" dirty="0" smtClean="0"/>
              <a:t> имущественные права, связанные с личностью должника, в том числе права, основанные на имеющейся лицензии на осуществление отдельных видов деятельности,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ru-RU" sz="1800" dirty="0" smtClean="0"/>
              <a:t> средства компенсационных фондов </a:t>
            </a:r>
            <a:r>
              <a:rPr lang="ru-RU" sz="1800" dirty="0" err="1" smtClean="0"/>
              <a:t>саморегулируемых</a:t>
            </a:r>
            <a:r>
              <a:rPr lang="ru-RU" sz="1800" dirty="0" smtClean="0"/>
              <a:t> организаций в случаях, установленных законом, а также иное имущество, предусмотренное ФЗ.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В составе имущества должника отдельно учитывается и подлежит обязательной оценке имущество, </a:t>
            </a:r>
            <a:r>
              <a:rPr lang="ru-RU" sz="1800" u="sng" dirty="0" smtClean="0"/>
              <a:t>являющееся предметом залога</a:t>
            </a:r>
            <a:r>
              <a:rPr lang="ru-RU" sz="1800" dirty="0" smtClean="0"/>
              <a:t>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600" dirty="0" smtClean="0"/>
              <a:t>В целях правильного ведения учета имущества должника, </a:t>
            </a:r>
          </a:p>
          <a:p>
            <a:pPr marL="0" indent="0" algn="just">
              <a:buNone/>
            </a:pPr>
            <a:r>
              <a:rPr lang="ru-RU" sz="1600" dirty="0" smtClean="0"/>
              <a:t>которое составляет конкурсную массу, </a:t>
            </a:r>
          </a:p>
          <a:p>
            <a:pPr marL="0" indent="0" algn="just">
              <a:buNone/>
            </a:pPr>
            <a:r>
              <a:rPr lang="ru-RU" sz="1600" dirty="0" smtClean="0"/>
              <a:t>конкурсный управляющий вправе привлекать </a:t>
            </a:r>
          </a:p>
          <a:p>
            <a:pPr marL="0" indent="0" algn="just">
              <a:buNone/>
            </a:pPr>
            <a:r>
              <a:rPr lang="ru-RU" sz="1600" dirty="0" smtClean="0"/>
              <a:t>бухгалтеров, аудиторов и иных специалистов.</a:t>
            </a:r>
          </a:p>
          <a:p>
            <a:pPr marL="0" indent="0" algn="just">
              <a:buNone/>
            </a:pPr>
            <a:endParaRPr lang="ru-RU" sz="2000" dirty="0"/>
          </a:p>
        </p:txBody>
      </p:sp>
      <p:pic>
        <p:nvPicPr>
          <p:cNvPr id="4" name="Рисунок 3" descr="torgi4-250x16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714884"/>
            <a:ext cx="3032124" cy="20002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3682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Оценка имущества должника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186766" cy="59024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Font typeface="Wingdings" pitchFamily="2" charset="2"/>
              <a:buChar char="Ø"/>
            </a:pPr>
            <a:r>
              <a:rPr lang="ru-RU" sz="1800" dirty="0" smtClean="0"/>
              <a:t> Арбитражный </a:t>
            </a:r>
            <a:r>
              <a:rPr lang="ru-RU" sz="1800" dirty="0" smtClean="0"/>
              <a:t>управляющий привлекает оценщика для определения стоимости имущества производит оплату его услуг за счет имущества должника в случаях, предусмотренных ФЗ, например, имущество, являющееся предметом залога (</a:t>
            </a:r>
            <a:r>
              <a:rPr lang="ru-RU" sz="1800" dirty="0" err="1" smtClean="0"/>
              <a:t>абз</a:t>
            </a:r>
            <a:r>
              <a:rPr lang="ru-RU" sz="1800" dirty="0" smtClean="0"/>
              <a:t>. 2 п. 2 ст. 131 127-ФЗ).</a:t>
            </a:r>
          </a:p>
          <a:p>
            <a:pPr marL="0" indent="0" algn="just">
              <a:lnSpc>
                <a:spcPct val="110000"/>
              </a:lnSpc>
              <a:buFont typeface="Wingdings" pitchFamily="2" charset="2"/>
              <a:buChar char="Ø"/>
            </a:pPr>
            <a:r>
              <a:rPr lang="ru-RU" sz="1800" dirty="0" smtClean="0"/>
              <a:t> Оценка </a:t>
            </a:r>
            <a:r>
              <a:rPr lang="ru-RU" sz="1800" dirty="0" smtClean="0"/>
              <a:t>имущества проводится оценщиком, который должен соответствовать требованиям, установленным законодательством РФ об оценочной деятельности, и не может являться заинтересованным лицом в отношении арбитражного управляющего, должника и его кредиторов.</a:t>
            </a:r>
          </a:p>
          <a:p>
            <a:pPr marL="0" indent="0" algn="just">
              <a:lnSpc>
                <a:spcPct val="110000"/>
              </a:lnSpc>
              <a:buFont typeface="Wingdings" pitchFamily="2" charset="2"/>
              <a:buChar char="Ø"/>
            </a:pPr>
            <a:r>
              <a:rPr lang="ru-RU" sz="1800" dirty="0" smtClean="0"/>
              <a:t> Собрание кредиторов или комитет кредиторов вправе определить лицо, на которое с его согласия возлагается обязанность по оплате указанных услуг оценщиков с последующей внеочередной компенсацией произведенных им расходов за счет имущества должника.</a:t>
            </a:r>
            <a:endParaRPr lang="ru-RU" sz="1800" dirty="0" smtClean="0"/>
          </a:p>
          <a:p>
            <a:pPr marL="0" indent="0">
              <a:buFont typeface="Wingdings" pitchFamily="2" charset="2"/>
              <a:buChar char="Ø"/>
            </a:pPr>
            <a:r>
              <a:rPr lang="ru-RU" sz="1800" dirty="0" smtClean="0"/>
              <a:t> Отчет </a:t>
            </a:r>
            <a:r>
              <a:rPr lang="ru-RU" sz="1800" dirty="0" smtClean="0"/>
              <a:t>об оценке имущества должника подлежит  </a:t>
            </a:r>
            <a:r>
              <a:rPr lang="ru-RU" sz="1800" dirty="0" smtClean="0"/>
              <a:t>                                включению арбитражным управляющим                                                                     в </a:t>
            </a:r>
            <a:r>
              <a:rPr lang="ru-RU" sz="1800" dirty="0" smtClean="0"/>
              <a:t>Единый федеральный реестр сведений </a:t>
            </a:r>
            <a:r>
              <a:rPr lang="ru-RU" sz="1800" dirty="0" smtClean="0"/>
              <a:t>                                                                 о </a:t>
            </a:r>
            <a:r>
              <a:rPr lang="ru-RU" sz="1800" dirty="0" smtClean="0"/>
              <a:t>банкротстве в течение </a:t>
            </a:r>
            <a:r>
              <a:rPr lang="ru-RU" sz="1800" dirty="0" smtClean="0"/>
              <a:t>2 рабочих </a:t>
            </a:r>
            <a:r>
              <a:rPr lang="ru-RU" sz="1800" dirty="0" smtClean="0"/>
              <a:t>дней с даты </a:t>
            </a:r>
            <a:r>
              <a:rPr lang="ru-RU" sz="1800" dirty="0" smtClean="0"/>
              <a:t>                                         поступления </a:t>
            </a:r>
            <a:r>
              <a:rPr lang="ru-RU" sz="1800" dirty="0" smtClean="0"/>
              <a:t>копии этого отчета в электронной </a:t>
            </a:r>
            <a:r>
              <a:rPr lang="ru-RU" sz="1800" dirty="0" smtClean="0"/>
              <a:t>форме</a:t>
            </a:r>
            <a:r>
              <a:rPr lang="ru-RU" sz="1800" dirty="0" smtClean="0"/>
              <a:t>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Char char="Ø"/>
            </a:pPr>
            <a:endParaRPr lang="ru-RU" sz="1800" dirty="0" smtClean="0"/>
          </a:p>
          <a:p>
            <a:pPr algn="just"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ocenka-imushhestva-dolzhnikov-300x2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4286256"/>
            <a:ext cx="2714644" cy="22589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Продажа имущества должника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в конкурсном производстве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8186766" cy="4688026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sz="2000" dirty="0" smtClean="0"/>
              <a:t>Продажа имущества должника производится на основании положения о порядке, сроках и условиях продажи имущества должника посредством проведения торгов в форме аукциона или конкурса с повышением цены отчуждаемого имущества. </a:t>
            </a:r>
            <a:endParaRPr lang="ru-RU" sz="2000" dirty="0"/>
          </a:p>
        </p:txBody>
      </p:sp>
      <p:pic>
        <p:nvPicPr>
          <p:cNvPr id="4" name="Рисунок 3" descr="117019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500438"/>
            <a:ext cx="4057650" cy="3000396"/>
          </a:xfrm>
          <a:prstGeom prst="rect">
            <a:avLst/>
          </a:prstGeom>
        </p:spPr>
      </p:pic>
      <p:pic>
        <p:nvPicPr>
          <p:cNvPr id="5" name="Рисунок 4" descr="torgi4-250x16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286256"/>
            <a:ext cx="3175000" cy="21082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479</TotalTime>
  <Words>857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Конкурсное производство</vt:lpstr>
      <vt:lpstr>Понятие  конкурсного производства </vt:lpstr>
      <vt:lpstr>Признаки  конкурсного производства: </vt:lpstr>
      <vt:lpstr>Срок конкурсного производства</vt:lpstr>
      <vt:lpstr>Последствия открытия конкурсного производства</vt:lpstr>
      <vt:lpstr>Последствия открытия конкурсного производства</vt:lpstr>
      <vt:lpstr>Конкурсная масса несостоятельного должника </vt:lpstr>
      <vt:lpstr>Оценка имущества должника</vt:lpstr>
      <vt:lpstr>Продажа имущества должника в конкурсном производстве</vt:lpstr>
      <vt:lpstr>Очередность удовлетворения требований кредиторов</vt:lpstr>
      <vt:lpstr>Очередность удовлетворения требований кредиторов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Конкурсное производство</dc:title>
  <dc:creator>наст</dc:creator>
  <cp:lastModifiedBy>наст</cp:lastModifiedBy>
  <cp:revision>55</cp:revision>
  <dcterms:created xsi:type="dcterms:W3CDTF">2018-03-09T09:54:55Z</dcterms:created>
  <dcterms:modified xsi:type="dcterms:W3CDTF">2018-03-18T15:48:36Z</dcterms:modified>
</cp:coreProperties>
</file>