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60" r:id="rId4"/>
    <p:sldId id="261" r:id="rId5"/>
    <p:sldId id="264" r:id="rId6"/>
    <p:sldId id="265" r:id="rId7"/>
    <p:sldId id="262" r:id="rId8"/>
    <p:sldId id="258" r:id="rId9"/>
    <p:sldId id="259" r:id="rId10"/>
    <p:sldId id="263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2" d="100"/>
          <a:sy n="82" d="100"/>
        </p:scale>
        <p:origin x="-153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24F2B57C-4734-4ED2-B1E4-ACCD3F0FC935}" type="datetimeFigureOut">
              <a:rPr lang="ru-RU" smtClean="0"/>
              <a:pPr/>
              <a:t>24.03.2018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AEB52CDD-AE0A-48CF-9B22-D2BCEA92844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F2B57C-4734-4ED2-B1E4-ACCD3F0FC935}" type="datetimeFigureOut">
              <a:rPr lang="ru-RU" smtClean="0"/>
              <a:pPr/>
              <a:t>24.03.2018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B52CDD-AE0A-48CF-9B22-D2BCEA92844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F2B57C-4734-4ED2-B1E4-ACCD3F0FC935}" type="datetimeFigureOut">
              <a:rPr lang="ru-RU" smtClean="0"/>
              <a:pPr/>
              <a:t>24.03.2018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B52CDD-AE0A-48CF-9B22-D2BCEA92844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24F2B57C-4734-4ED2-B1E4-ACCD3F0FC935}" type="datetimeFigureOut">
              <a:rPr lang="ru-RU" smtClean="0"/>
              <a:pPr/>
              <a:t>24.03.2018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AEB52CDD-AE0A-48CF-9B22-D2BCEA92844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24F2B57C-4734-4ED2-B1E4-ACCD3F0FC935}" type="datetimeFigureOut">
              <a:rPr lang="ru-RU" smtClean="0"/>
              <a:pPr/>
              <a:t>24.03.2018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AEB52CDD-AE0A-48CF-9B22-D2BCEA92844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F2B57C-4734-4ED2-B1E4-ACCD3F0FC935}" type="datetimeFigureOut">
              <a:rPr lang="ru-RU" smtClean="0"/>
              <a:pPr/>
              <a:t>24.03.2018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B52CDD-AE0A-48CF-9B22-D2BCEA92844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F2B57C-4734-4ED2-B1E4-ACCD3F0FC935}" type="datetimeFigureOut">
              <a:rPr lang="ru-RU" smtClean="0"/>
              <a:pPr/>
              <a:t>24.03.2018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B52CDD-AE0A-48CF-9B22-D2BCEA92844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24F2B57C-4734-4ED2-B1E4-ACCD3F0FC935}" type="datetimeFigureOut">
              <a:rPr lang="ru-RU" smtClean="0"/>
              <a:pPr/>
              <a:t>24.03.2018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AEB52CDD-AE0A-48CF-9B22-D2BCEA92844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F2B57C-4734-4ED2-B1E4-ACCD3F0FC935}" type="datetimeFigureOut">
              <a:rPr lang="ru-RU" smtClean="0"/>
              <a:pPr/>
              <a:t>24.03.2018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B52CDD-AE0A-48CF-9B22-D2BCEA92844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Содержимое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24F2B57C-4734-4ED2-B1E4-ACCD3F0FC935}" type="datetimeFigureOut">
              <a:rPr lang="ru-RU" smtClean="0"/>
              <a:pPr/>
              <a:t>24.03.2018</a:t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AEB52CDD-AE0A-48CF-9B22-D2BCEA92844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24F2B57C-4734-4ED2-B1E4-ACCD3F0FC935}" type="datetimeFigureOut">
              <a:rPr lang="ru-RU" smtClean="0"/>
              <a:pPr/>
              <a:t>24.03.2018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AEB52CDD-AE0A-48CF-9B22-D2BCEA92844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24F2B57C-4734-4ED2-B1E4-ACCD3F0FC935}" type="datetimeFigureOut">
              <a:rPr lang="ru-RU" smtClean="0"/>
              <a:pPr/>
              <a:t>24.03.2018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AEB52CDD-AE0A-48CF-9B22-D2BCEA928446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gi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gif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://sudact.ru/law/upk-rf/chast-1/razdel-i/glava-2/statia-7/?marker=fdoctlaw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sudact.ru/regular/doc/bFyMNfchT3Zd/" TargetMode="External"/><Relationship Id="rId2" Type="http://schemas.openxmlformats.org/officeDocument/2006/relationships/hyperlink" Target="http://sudact.ru/law/upk-rf/chast-2/razdel-viii/glava-22/statia-165/?marker=fdoctlaw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00166" y="642918"/>
            <a:ext cx="6958034" cy="3429024"/>
          </a:xfrm>
        </p:spPr>
        <p:txBody>
          <a:bodyPr>
            <a:normAutofit/>
          </a:bodyPr>
          <a:lstStyle/>
          <a:p>
            <a:pPr algn="ctr"/>
            <a:r>
              <a:rPr lang="ru-RU" sz="2800" dirty="0" smtClean="0">
                <a:solidFill>
                  <a:srgbClr val="C00000"/>
                </a:solidFill>
              </a:rPr>
              <a:t>Конституционные права и свободы личности в российском уголовном судопроизводстве. Конституция РФ, ее значение в обеспечении, защите прав свобод и законных интересов личности в российском уголовном судопроизводстве</a:t>
            </a:r>
            <a:endParaRPr lang="ru-RU" sz="2800" dirty="0">
              <a:solidFill>
                <a:srgbClr val="C0000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286000" y="4500570"/>
            <a:ext cx="6172200" cy="1874352"/>
          </a:xfrm>
        </p:spPr>
        <p:txBody>
          <a:bodyPr/>
          <a:lstStyle/>
          <a:p>
            <a:pPr algn="r"/>
            <a:r>
              <a:rPr lang="ru-RU" dirty="0" smtClean="0"/>
              <a:t>Выполнили студенты:</a:t>
            </a:r>
          </a:p>
          <a:p>
            <a:pPr algn="r"/>
            <a:r>
              <a:rPr lang="ru-RU" dirty="0" smtClean="0"/>
              <a:t>Пешехонов Д.А.</a:t>
            </a:r>
          </a:p>
          <a:p>
            <a:pPr algn="r"/>
            <a:r>
              <a:rPr lang="ru-RU" dirty="0" smtClean="0"/>
              <a:t>Макушина А.С.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0014-014-Spasibo-za-vnimanie-1-640x480.jpg"/>
          <p:cNvPicPr>
            <a:picLocks noGrp="1" noChangeAspect="1"/>
          </p:cNvPicPr>
          <p:nvPr>
            <p:ph sz="quarter"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58204" cy="654032"/>
          </a:xfrm>
        </p:spPr>
        <p:txBody>
          <a:bodyPr>
            <a:normAutofit/>
          </a:bodyPr>
          <a:lstStyle/>
          <a:p>
            <a:pPr algn="ctr"/>
            <a:r>
              <a:rPr lang="ru-RU" sz="2400" dirty="0"/>
              <a:t>Закрепленные в УПК конституционные </a:t>
            </a:r>
            <a:r>
              <a:rPr lang="ru-RU" sz="2400" dirty="0" smtClean="0"/>
              <a:t>принципы:</a:t>
            </a:r>
            <a:endParaRPr lang="ru-RU" sz="2400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179512" y="1071546"/>
            <a:ext cx="8784976" cy="5525806"/>
          </a:xfrm>
        </p:spPr>
        <p:txBody>
          <a:bodyPr>
            <a:normAutofit/>
          </a:bodyPr>
          <a:lstStyle/>
          <a:p>
            <a:pPr lvl="0"/>
            <a:r>
              <a:rPr lang="ru-RU" sz="2000" dirty="0"/>
              <a:t>осуществление правосудия только судом (ст. 118 Конституции РФ, ст. 8 УПК РФ); </a:t>
            </a:r>
          </a:p>
          <a:p>
            <a:pPr lvl="0"/>
            <a:r>
              <a:rPr lang="ru-RU" sz="2000" dirty="0"/>
              <a:t>независимость судей (ст. 120 Конституции РФ, ст. 81 УПК РФ); </a:t>
            </a:r>
            <a:endParaRPr lang="ru-RU" sz="2000" dirty="0" smtClean="0"/>
          </a:p>
          <a:p>
            <a:pPr lvl="0"/>
            <a:endParaRPr lang="ru-RU" sz="2000" dirty="0"/>
          </a:p>
          <a:p>
            <a:pPr lvl="0"/>
            <a:endParaRPr lang="ru-RU" sz="2000" dirty="0" smtClean="0"/>
          </a:p>
          <a:p>
            <a:pPr lvl="0"/>
            <a:endParaRPr lang="ru-RU" sz="2000" dirty="0"/>
          </a:p>
          <a:p>
            <a:pPr marL="0" lvl="0" indent="0">
              <a:buNone/>
            </a:pPr>
            <a:endParaRPr lang="ru-RU" sz="2000" dirty="0"/>
          </a:p>
          <a:p>
            <a:pPr lvl="0"/>
            <a:r>
              <a:rPr lang="ru-RU" sz="2000" spc="-110" dirty="0"/>
              <a:t>уважение чести и достоинства личности (ст. 21 Конституции РФ, ст. 9 УПК РФ); </a:t>
            </a:r>
          </a:p>
          <a:p>
            <a:pPr lvl="0"/>
            <a:r>
              <a:rPr lang="ru-RU" sz="2000" spc="-100" dirty="0"/>
              <a:t>неприкосновенность личности (ст. 22 Конституции РФ, ст. 10 УПК РФ); </a:t>
            </a:r>
          </a:p>
          <a:p>
            <a:pPr lvl="0"/>
            <a:r>
              <a:rPr lang="ru-RU" sz="2000" spc="-100" dirty="0"/>
              <a:t>неприкосновенность жилища (ст. 25 Конституции РФ, ст. 12 УПК РФ); </a:t>
            </a:r>
          </a:p>
          <a:p>
            <a:pPr marL="0" indent="0">
              <a:buNone/>
            </a:pPr>
            <a:endParaRPr lang="ru-RU" dirty="0"/>
          </a:p>
        </p:txBody>
      </p:sp>
      <p:pic>
        <p:nvPicPr>
          <p:cNvPr id="7" name="Рисунок 6" descr="Без названия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80112" y="4867388"/>
            <a:ext cx="2237512" cy="1633469"/>
          </a:xfrm>
          <a:prstGeom prst="rect">
            <a:avLst/>
          </a:prstGeom>
        </p:spPr>
      </p:pic>
      <p:pic>
        <p:nvPicPr>
          <p:cNvPr id="8" name="Рисунок 7" descr="images (1)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4021" y="4858080"/>
            <a:ext cx="2824174" cy="1822865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pic>
        <p:nvPicPr>
          <p:cNvPr id="9" name="Рисунок 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99208" y="2077951"/>
            <a:ext cx="2572792" cy="167231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Закрепленные в УПК конституционные принципы: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9498" y="1700808"/>
            <a:ext cx="8934990" cy="4873752"/>
          </a:xfrm>
        </p:spPr>
        <p:txBody>
          <a:bodyPr>
            <a:normAutofit/>
          </a:bodyPr>
          <a:lstStyle/>
          <a:p>
            <a:pPr lvl="0"/>
            <a:r>
              <a:rPr lang="ru-RU" sz="2000" spc="-100" dirty="0" smtClean="0"/>
              <a:t>тайна </a:t>
            </a:r>
            <a:r>
              <a:rPr lang="ru-RU" sz="2000" spc="-100" dirty="0"/>
              <a:t>переписки, телефонных и иных переговоров, почтовых, телеграфных и иных сообщений (ст</a:t>
            </a:r>
            <a:r>
              <a:rPr lang="ru-RU" sz="2000" spc="-100" dirty="0" smtClean="0"/>
              <a:t>. 23 </a:t>
            </a:r>
            <a:r>
              <a:rPr lang="ru-RU" sz="2000" spc="-100" dirty="0"/>
              <a:t>Конституции РФ, ст</a:t>
            </a:r>
            <a:r>
              <a:rPr lang="ru-RU" sz="2000" spc="-100" dirty="0" smtClean="0"/>
              <a:t>. 13 </a:t>
            </a:r>
            <a:r>
              <a:rPr lang="ru-RU" sz="2000" spc="-100" dirty="0"/>
              <a:t>УПК РФ</a:t>
            </a:r>
            <a:r>
              <a:rPr lang="ru-RU" sz="2000" spc="-100" dirty="0" smtClean="0"/>
              <a:t>);</a:t>
            </a:r>
            <a:endParaRPr lang="ru-RU" sz="2000" spc="-100" dirty="0"/>
          </a:p>
          <a:p>
            <a:pPr lvl="0"/>
            <a:r>
              <a:rPr lang="ru-RU" sz="2000" dirty="0"/>
              <a:t>презумпция невиновности (ст</a:t>
            </a:r>
            <a:r>
              <a:rPr lang="ru-RU" sz="2000" dirty="0" smtClean="0"/>
              <a:t>. 49 </a:t>
            </a:r>
            <a:r>
              <a:rPr lang="ru-RU" sz="2000" dirty="0"/>
              <a:t>Конституции РФ, ст</a:t>
            </a:r>
            <a:r>
              <a:rPr lang="ru-RU" sz="2000" dirty="0" smtClean="0"/>
              <a:t>. 14 </a:t>
            </a:r>
            <a:r>
              <a:rPr lang="ru-RU" sz="2000" dirty="0"/>
              <a:t>УПК РФ); </a:t>
            </a:r>
          </a:p>
          <a:p>
            <a:pPr lvl="0"/>
            <a:r>
              <a:rPr lang="ru-RU" sz="2000" spc="-100" dirty="0"/>
              <a:t>состязательность сторон (ч</a:t>
            </a:r>
            <a:r>
              <a:rPr lang="ru-RU" sz="2000" spc="-100" dirty="0" smtClean="0"/>
              <a:t>. 3 </a:t>
            </a:r>
            <a:r>
              <a:rPr lang="ru-RU" sz="2000" spc="-100" dirty="0"/>
              <a:t>ст</a:t>
            </a:r>
            <a:r>
              <a:rPr lang="ru-RU" sz="2000" spc="-100" dirty="0" smtClean="0"/>
              <a:t>. 123 </a:t>
            </a:r>
            <a:r>
              <a:rPr lang="ru-RU" sz="2000" spc="-100" dirty="0"/>
              <a:t>Конституции РФ, </a:t>
            </a:r>
            <a:r>
              <a:rPr lang="ru-RU" sz="2000" spc="-100" dirty="0" smtClean="0"/>
              <a:t>ст. 15 </a:t>
            </a:r>
            <a:r>
              <a:rPr lang="ru-RU" sz="2000" spc="-100" dirty="0"/>
              <a:t>УПК РФ); </a:t>
            </a:r>
          </a:p>
          <a:p>
            <a:pPr lvl="0"/>
            <a:r>
              <a:rPr lang="ru-RU" sz="2000" dirty="0"/>
              <a:t>обеспечение подозреваемому и обвиняемому права на защиту (ст</a:t>
            </a:r>
            <a:r>
              <a:rPr lang="ru-RU" sz="2000" dirty="0" smtClean="0"/>
              <a:t>. 48 </a:t>
            </a:r>
            <a:r>
              <a:rPr lang="ru-RU" sz="2000" dirty="0"/>
              <a:t>Конституции РФ, ст</a:t>
            </a:r>
            <a:r>
              <a:rPr lang="ru-RU" sz="2000" dirty="0" smtClean="0"/>
              <a:t>. 16 </a:t>
            </a:r>
            <a:r>
              <a:rPr lang="ru-RU" sz="2000" dirty="0"/>
              <a:t>УПК РФ).</a:t>
            </a:r>
          </a:p>
          <a:p>
            <a:endParaRPr lang="ru-RU" dirty="0"/>
          </a:p>
        </p:txBody>
      </p:sp>
      <p:pic>
        <p:nvPicPr>
          <p:cNvPr id="5" name="Рисунок 4" descr="23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5337" y="3933056"/>
            <a:ext cx="2857520" cy="2190754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0" y="3724728"/>
            <a:ext cx="1728192" cy="2607410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384" y="0"/>
            <a:ext cx="8258204" cy="692696"/>
          </a:xfrm>
        </p:spPr>
        <p:txBody>
          <a:bodyPr>
            <a:normAutofit/>
          </a:bodyPr>
          <a:lstStyle/>
          <a:p>
            <a:pPr algn="ctr"/>
            <a:r>
              <a:rPr lang="ru-RU" dirty="0" smtClean="0"/>
              <a:t>В УПК не упоминаются: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300384" y="836712"/>
            <a:ext cx="8258204" cy="4873752"/>
          </a:xfrm>
        </p:spPr>
        <p:txBody>
          <a:bodyPr>
            <a:normAutofit/>
          </a:bodyPr>
          <a:lstStyle/>
          <a:p>
            <a:pPr marL="0" indent="0">
              <a:buFont typeface="Wingdings" pitchFamily="2" charset="2"/>
              <a:buChar char="Ø"/>
            </a:pPr>
            <a:r>
              <a:rPr lang="ru-RU" dirty="0" smtClean="0"/>
              <a:t>право </a:t>
            </a:r>
            <a:r>
              <a:rPr lang="ru-RU" dirty="0"/>
              <a:t>на свободу </a:t>
            </a:r>
            <a:r>
              <a:rPr lang="ru-RU" dirty="0" smtClean="0"/>
              <a:t>передвижения</a:t>
            </a:r>
            <a:r>
              <a:rPr lang="ru-RU" dirty="0"/>
              <a:t>;</a:t>
            </a:r>
            <a:endParaRPr lang="ru-RU" dirty="0" smtClean="0"/>
          </a:p>
          <a:p>
            <a:pPr marL="0" indent="0">
              <a:buFont typeface="Wingdings" pitchFamily="2" charset="2"/>
              <a:buChar char="Ø"/>
            </a:pPr>
            <a:r>
              <a:rPr lang="ru-RU" dirty="0"/>
              <a:t>п</a:t>
            </a:r>
            <a:r>
              <a:rPr lang="ru-RU" dirty="0" smtClean="0"/>
              <a:t>раво на выбор </a:t>
            </a:r>
            <a:r>
              <a:rPr lang="ru-RU" dirty="0"/>
              <a:t>места пребывания и </a:t>
            </a:r>
            <a:r>
              <a:rPr lang="ru-RU" dirty="0" smtClean="0"/>
              <a:t>жительства;</a:t>
            </a:r>
          </a:p>
          <a:p>
            <a:pPr marL="0" indent="0">
              <a:buFont typeface="Wingdings" pitchFamily="2" charset="2"/>
              <a:buChar char="Ø"/>
            </a:pPr>
            <a:r>
              <a:rPr lang="ru-RU" dirty="0"/>
              <a:t>п</a:t>
            </a:r>
            <a:r>
              <a:rPr lang="ru-RU" dirty="0" smtClean="0"/>
              <a:t>раво на </a:t>
            </a:r>
            <a:r>
              <a:rPr lang="ru-RU" dirty="0"/>
              <a:t>свободный </a:t>
            </a:r>
            <a:r>
              <a:rPr lang="ru-RU" dirty="0" smtClean="0"/>
              <a:t>труд;</a:t>
            </a:r>
            <a:endParaRPr lang="ru-RU" dirty="0"/>
          </a:p>
          <a:p>
            <a:pPr marL="0" indent="0">
              <a:buFont typeface="Wingdings" pitchFamily="2" charset="2"/>
              <a:buChar char="Ø"/>
            </a:pPr>
            <a:r>
              <a:rPr lang="ru-RU" dirty="0"/>
              <a:t>п</a:t>
            </a:r>
            <a:r>
              <a:rPr lang="ru-RU" dirty="0" smtClean="0"/>
              <a:t>раво на образование;</a:t>
            </a:r>
          </a:p>
          <a:p>
            <a:pPr marL="0" indent="0">
              <a:buFont typeface="Wingdings" pitchFamily="2" charset="2"/>
              <a:buChar char="Ø"/>
            </a:pPr>
            <a:r>
              <a:rPr lang="ru-RU" dirty="0"/>
              <a:t>п</a:t>
            </a:r>
            <a:r>
              <a:rPr lang="ru-RU" dirty="0" smtClean="0"/>
              <a:t>раво на </a:t>
            </a:r>
            <a:r>
              <a:rPr lang="ru-RU" dirty="0"/>
              <a:t>частную </a:t>
            </a:r>
            <a:r>
              <a:rPr lang="ru-RU" dirty="0" smtClean="0"/>
              <a:t>собственность</a:t>
            </a:r>
          </a:p>
          <a:p>
            <a:pPr marL="0" indent="0">
              <a:buNone/>
            </a:pPr>
            <a:r>
              <a:rPr lang="ru-RU" dirty="0"/>
              <a:t>и </a:t>
            </a:r>
            <a:r>
              <a:rPr lang="ru-RU" dirty="0" smtClean="0"/>
              <a:t>множество других конституционных прав.</a:t>
            </a:r>
            <a:endParaRPr lang="ru-RU" dirty="0"/>
          </a:p>
        </p:txBody>
      </p:sp>
      <p:pic>
        <p:nvPicPr>
          <p:cNvPr id="4" name="Рисунок 3" descr="hello_html_757ab7d7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0100" y="3714752"/>
            <a:ext cx="3143272" cy="2786082"/>
          </a:xfrm>
          <a:prstGeom prst="rect">
            <a:avLst/>
          </a:prstGeom>
        </p:spPr>
      </p:pic>
      <p:pic>
        <p:nvPicPr>
          <p:cNvPr id="5" name="Рисунок 4" descr="bus-stop-glavnaya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29190" y="4000504"/>
            <a:ext cx="3810000" cy="2643206"/>
          </a:xfrm>
          <a:prstGeom prst="rect">
            <a:avLst/>
          </a:prstGeom>
        </p:spPr>
      </p:pic>
      <p:pic>
        <p:nvPicPr>
          <p:cNvPr id="6" name="Рисунок 5" descr="image.gif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15074" y="1071546"/>
            <a:ext cx="2705326" cy="209074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20" y="142852"/>
            <a:ext cx="8501122" cy="107157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400" dirty="0" smtClean="0"/>
              <a:t>Меры пресечения и иные меры процессуального принуждения, для применения которых необходимо решения суда:</a:t>
            </a:r>
            <a:endParaRPr lang="ru-RU" sz="2400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285860"/>
            <a:ext cx="8115328" cy="5188092"/>
          </a:xfrm>
        </p:spPr>
        <p:txBody>
          <a:bodyPr>
            <a:normAutofit/>
          </a:bodyPr>
          <a:lstStyle/>
          <a:p>
            <a:r>
              <a:rPr lang="ru-RU" sz="2000" dirty="0" smtClean="0"/>
              <a:t>залог (ст.106 УПК РФ),</a:t>
            </a:r>
          </a:p>
          <a:p>
            <a:r>
              <a:rPr lang="ru-RU" sz="2000" dirty="0" smtClean="0"/>
              <a:t>домашний арест (ст.107 УПК РФ),</a:t>
            </a:r>
          </a:p>
          <a:p>
            <a:r>
              <a:rPr lang="ru-RU" sz="2000" dirty="0" smtClean="0"/>
              <a:t>заключение под стражу (ст.108 УПК РФ),</a:t>
            </a:r>
          </a:p>
          <a:p>
            <a:r>
              <a:rPr lang="ru-RU" sz="2000" dirty="0" smtClean="0"/>
              <a:t>временное отстранение от должности (ст.114 УПК РФ),</a:t>
            </a:r>
          </a:p>
          <a:p>
            <a:r>
              <a:rPr lang="ru-RU" sz="2000" dirty="0" smtClean="0"/>
              <a:t>наложение ареста на имущество (ст.115 УПК РФ),</a:t>
            </a:r>
          </a:p>
          <a:p>
            <a:endParaRPr lang="ru-RU" dirty="0" smtClean="0"/>
          </a:p>
          <a:p>
            <a:endParaRPr lang="ru-RU" dirty="0"/>
          </a:p>
        </p:txBody>
      </p:sp>
      <p:pic>
        <p:nvPicPr>
          <p:cNvPr id="4" name="Рисунок 3" descr="004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72066" y="4214818"/>
            <a:ext cx="3076860" cy="2428892"/>
          </a:xfrm>
          <a:prstGeom prst="rect">
            <a:avLst/>
          </a:prstGeom>
        </p:spPr>
      </p:pic>
      <p:pic>
        <p:nvPicPr>
          <p:cNvPr id="5" name="Рисунок 4" descr="1127.gi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15008" y="1285860"/>
            <a:ext cx="3057525" cy="3071834"/>
          </a:xfrm>
          <a:prstGeom prst="rect">
            <a:avLst/>
          </a:prstGeom>
        </p:spPr>
      </p:pic>
      <p:pic>
        <p:nvPicPr>
          <p:cNvPr id="7" name="Рисунок 6" descr="26592372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1472" y="3643314"/>
            <a:ext cx="3857632" cy="276701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86766" cy="868346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Процессуальные действия, для применения которых необходимо решения суда: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214422"/>
            <a:ext cx="8258204" cy="5259530"/>
          </a:xfrm>
        </p:spPr>
        <p:txBody>
          <a:bodyPr/>
          <a:lstStyle/>
          <a:p>
            <a:r>
              <a:rPr lang="ru-RU" sz="2000" dirty="0" smtClean="0"/>
              <a:t>обыск (ст.182 УПК РФ),</a:t>
            </a:r>
          </a:p>
          <a:p>
            <a:r>
              <a:rPr lang="ru-RU" sz="2000" dirty="0" smtClean="0"/>
              <a:t>выемка (ст.183 УПК РФ),</a:t>
            </a:r>
          </a:p>
          <a:p>
            <a:r>
              <a:rPr lang="ru-RU" sz="2000" dirty="0" smtClean="0"/>
              <a:t>личный обыск (ст.184 УПК РФ),</a:t>
            </a:r>
          </a:p>
          <a:p>
            <a:r>
              <a:rPr lang="ru-RU" sz="2000" dirty="0" smtClean="0"/>
              <a:t>наложение ареста на почтово-телеграфные отправления, их осмотр и выемка (ст.185 УПК РФ),</a:t>
            </a:r>
          </a:p>
          <a:p>
            <a:r>
              <a:rPr lang="ru-RU" sz="2000" dirty="0" smtClean="0"/>
              <a:t>контроль и запись переговоров (ст.186 УПК РФ),</a:t>
            </a:r>
          </a:p>
          <a:p>
            <a:r>
              <a:rPr lang="ru-RU" sz="2000" dirty="0" smtClean="0"/>
              <a:t> получение информации о соединениях между абонентами и (или) абонентскими устройствами (ст.186.1 УПК РФ),</a:t>
            </a:r>
          </a:p>
          <a:p>
            <a:endParaRPr lang="ru-RU" dirty="0"/>
          </a:p>
        </p:txBody>
      </p:sp>
      <p:pic>
        <p:nvPicPr>
          <p:cNvPr id="4" name="Рисунок 3" descr="0403241H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71802" y="4286256"/>
            <a:ext cx="2857520" cy="2357454"/>
          </a:xfrm>
          <a:prstGeom prst="rect">
            <a:avLst/>
          </a:prstGeom>
        </p:spPr>
      </p:pic>
      <p:pic>
        <p:nvPicPr>
          <p:cNvPr id="5" name="Рисунок 4" descr="7657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4282" y="4286256"/>
            <a:ext cx="2643206" cy="2357449"/>
          </a:xfrm>
          <a:prstGeom prst="rect">
            <a:avLst/>
          </a:prstGeom>
        </p:spPr>
      </p:pic>
      <p:pic>
        <p:nvPicPr>
          <p:cNvPr id="6" name="Рисунок 5" descr="23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00760" y="4357694"/>
            <a:ext cx="2714644" cy="228601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511156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Выводы: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714356"/>
            <a:ext cx="8329642" cy="5759596"/>
          </a:xfrm>
        </p:spPr>
        <p:txBody>
          <a:bodyPr>
            <a:normAutofit fontScale="85000" lnSpcReduction="10000"/>
          </a:bodyPr>
          <a:lstStyle/>
          <a:p>
            <a:pPr algn="just"/>
            <a:r>
              <a:rPr lang="ru-RU" dirty="0" smtClean="0"/>
              <a:t>1. В ходе уголовно-процессуальной деятельности обеспечивается соблюдение прав и свобод человека и гражданина. Данная гарантия распространяется на всех участников уголовного судопроизводства и любых лиц, в него вовлекаемых, вне зависимости от их роли и продолжительности участия.</a:t>
            </a:r>
          </a:p>
          <a:p>
            <a:pPr algn="just"/>
            <a:r>
              <a:rPr lang="ru-RU" dirty="0" smtClean="0"/>
              <a:t> 2. Конституционные права и свободы участников уголовного судопроизводства и иных лиц могут быть ограничены только в случаях</a:t>
            </a:r>
            <a:br>
              <a:rPr lang="ru-RU" dirty="0" smtClean="0"/>
            </a:br>
            <a:r>
              <a:rPr lang="ru-RU" dirty="0" smtClean="0"/>
              <a:t>и порядке, предусмотренных УПК РФ, при наличии к тому оснований. Следователь, дознаватель, суд (судья) должны стремиться</a:t>
            </a:r>
            <a:br>
              <a:rPr lang="ru-RU" dirty="0" smtClean="0"/>
            </a:br>
            <a:r>
              <a:rPr lang="ru-RU" dirty="0" smtClean="0"/>
              <a:t>к минимально достаточному ограничению прав и свобод личности, избегать применения мер процессуального принуждения, не вызываемых необходимостью. </a:t>
            </a:r>
          </a:p>
          <a:p>
            <a:pPr algn="just"/>
            <a:r>
              <a:rPr lang="ru-RU" dirty="0" smtClean="0"/>
              <a:t>3. Принятие решений об ограничении конституционных прав и свобод участников уголовного судопроизводства и иных лиц является исключительной прерогативой суда. В случаях, не терпящих отлагательства, решение о производстве следственного действия, ограничивающего права и свободы личности, может быть принято следователем, дознавателем при условии обязательной судебной проверки его законности и обоснованности. Такая проверка проводится в порядке и в сроки, установленные УПК РФ.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86766" cy="296842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dirty="0" smtClean="0"/>
              <a:t>Пример из судебной практики:</a:t>
            </a:r>
            <a:endParaRPr lang="ru-RU" sz="2000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142844" y="642918"/>
            <a:ext cx="8715436" cy="6000792"/>
          </a:xfrm>
        </p:spPr>
        <p:txBody>
          <a:bodyPr>
            <a:normAutofit fontScale="32500" lnSpcReduction="20000"/>
          </a:bodyPr>
          <a:lstStyle/>
          <a:p>
            <a:pPr marL="0" indent="0" algn="just">
              <a:buNone/>
            </a:pPr>
            <a:r>
              <a:rPr lang="ru-RU" sz="4900" dirty="0" smtClean="0"/>
              <a:t>Апелляционное постановление Краснодарского краевого суда от 15 мая 2014 года.</a:t>
            </a:r>
          </a:p>
          <a:p>
            <a:pPr marL="0" indent="0" algn="just">
              <a:buNone/>
            </a:pPr>
            <a:r>
              <a:rPr lang="ru-RU" sz="4900" dirty="0" smtClean="0"/>
              <a:t>Следователь вынес Постановление 28.03.2014 года и произвел обыск в жилище в случаях, не терпящих отлагательств, по месту проживания К. </a:t>
            </a:r>
            <a:br>
              <a:rPr lang="ru-RU" sz="4900" dirty="0" smtClean="0"/>
            </a:br>
            <a:r>
              <a:rPr lang="ru-RU" sz="4900" dirty="0" smtClean="0"/>
              <a:t>В обоснование вывода о признании обыска, проведенного в жилище К. законным и обоснованным, суд в нарушение положений п. 4 ст. </a:t>
            </a:r>
            <a:r>
              <a:rPr lang="ru-RU" sz="4900" u="sng" dirty="0" smtClean="0">
                <a:hlinkClick r:id="rId2" tooltip="УПК РФ &gt;  Часть 1. Общие положения &gt; Раздел I. Основные положения &gt; Глава 2. Принципы уголовного судопроизводства &gt; Статья 7. Законность при производстве по уголовному делу"/>
              </a:rPr>
              <a:t>7 УПК РФ</a:t>
            </a:r>
            <a:r>
              <a:rPr lang="ru-RU" sz="4900" dirty="0" smtClean="0"/>
              <a:t>, согласно которому определения суда, постановления судьи, прокурора, следователя, дознавателя должны быть законными, обоснованными и мотивированными, не привел никаких мотивов принятого решения, а  лишь переписал данные из постановления следователя о производстве обыска. Свою оценку представленным материалам суд не дал. </a:t>
            </a:r>
          </a:p>
          <a:p>
            <a:pPr marL="0" indent="0" algn="just">
              <a:buNone/>
            </a:pPr>
            <a:r>
              <a:rPr lang="ru-RU" sz="4900" dirty="0" smtClean="0"/>
              <a:t>В связи с этим Прокурор обратился в суд с апелляционном представлением  на постановление Октябрьского районного суда г. Краснодара, которым производство обыска в жилище К. без получения судебного решения было признано законным. </a:t>
            </a:r>
          </a:p>
          <a:p>
            <a:pPr marL="0" indent="0" algn="just">
              <a:buNone/>
            </a:pPr>
            <a:r>
              <a:rPr lang="ru-RU" sz="4900" dirty="0" smtClean="0"/>
              <a:t>В судебном заседании прокурор поддержал доводы апелляционного представления, считает, что оснований для признания постановления о производстве обыска в жилище К. в случаях, не терпящих отлагательств, законным и обоснованным у суда не имелось, просил постановление суда отменить. </a:t>
            </a:r>
          </a:p>
          <a:p>
            <a:pPr marL="0" indent="0" algn="just">
              <a:buNone/>
            </a:pPr>
            <a:r>
              <a:rPr lang="ru-RU" sz="4900" dirty="0" smtClean="0"/>
              <a:t>Считает, что суд не учел мнение прокурора, возражавшего против признания законным производства обыска в жилище К. чем нарушил положения ст. 8 Конвенции и не учел практику Европейского суда, согласно которой обыск, проведенный без соответствующих и достаточных оснований в жилище лица, не являющегося подозреваемым в совершении преступления, основанный на предположении о его возможной причастности к расследуемому преступлению, не является необходимостью. </a:t>
            </a:r>
          </a:p>
          <a:p>
            <a:pPr marL="0" indent="0" algn="just">
              <a:buNone/>
            </a:pPr>
            <a:r>
              <a:rPr lang="ru-RU" sz="4900" dirty="0" smtClean="0"/>
              <a:t>Полагает, что следствие не представило суду достаточных данных, позволяющих полагать, что в жилище К. могут находиться орудия преступления, предметы, документы и ценности, которые могут иметь значение для уголовного дела. Ссылается на то, что в уголовном деле нет прямых данных, в том числе и оперативных, о причастности К. расследуемому преступлению.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225404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714356"/>
            <a:ext cx="7467600" cy="5759596"/>
          </a:xfrm>
        </p:spPr>
        <p:txBody>
          <a:bodyPr>
            <a:normAutofit fontScale="70000" lnSpcReduction="20000"/>
          </a:bodyPr>
          <a:lstStyle/>
          <a:p>
            <a:pPr marL="0" indent="0" algn="just">
              <a:buNone/>
            </a:pPr>
            <a:r>
              <a:rPr lang="ru-RU" dirty="0" smtClean="0"/>
              <a:t>Отмечает, что постановление судьи основано на неполно исследованных материалах дела и вынесено без проверки доводов прокурора, чем нарушены конституционные права лиц на неприкосновенность жилища, интересы которых непосредственно затрагиваются. </a:t>
            </a:r>
          </a:p>
          <a:p>
            <a:pPr marL="0" indent="0" algn="just">
              <a:buNone/>
            </a:pPr>
            <a:r>
              <a:rPr lang="ru-RU" dirty="0" smtClean="0"/>
              <a:t>Также указывает, что постановление следователя немотивированно, необоснованно и незаконно, поскольку следователем нарушены нормы УПК РФ в части соблюдения принципа достаточности оснований для производства обыска в случаях, нетерпящих отлагательств, а также наличия связи между преступными действиями и местом, в котором проведен обыск, поскольку в материалах дела не содержится обстоятельств, явившихся основанием для безотлагательного производства следственного действия и препятствующих получению судебного решения в порядке ст.</a:t>
            </a:r>
            <a:r>
              <a:rPr lang="ru-RU" u="sng" dirty="0" smtClean="0">
                <a:hlinkClick r:id="rId2" tooltip="УПК РФ &gt;  Часть 2. Досудебное производство &gt; Раздел VIII. Предварительное расследование &gt; Глава 22. Предварительное следствие &gt; Статья 165. Судебный порядок получения разрешения на производство следственного действия"/>
              </a:rPr>
              <a:t>165 УПК РФ</a:t>
            </a:r>
            <a:r>
              <a:rPr lang="ru-RU" dirty="0" smtClean="0"/>
              <a:t>. </a:t>
            </a:r>
          </a:p>
          <a:p>
            <a:pPr marL="0" indent="0" algn="just">
              <a:buNone/>
            </a:pPr>
            <a:r>
              <a:rPr lang="ru-RU" dirty="0" smtClean="0"/>
              <a:t>При таких обстоятельствах, суд апелляционной инстанции приходит к выводу об обоснованности доводов апелляционного представления прокурора, необходимости отмены постановления суда и вынесении по делу нового решения.   </a:t>
            </a:r>
          </a:p>
          <a:p>
            <a:pPr marL="0" indent="0" algn="just">
              <a:buNone/>
            </a:pPr>
            <a:r>
              <a:rPr lang="ru-RU" dirty="0" smtClean="0"/>
              <a:t>Судья постановил: Постановление Октябрьского районного суда г. Краснодара от 29 марта 2014 года о признании законным произведенного обыска в жилище К. без получения судебного решения, отменить.</a:t>
            </a:r>
            <a:br>
              <a:rPr lang="ru-RU" dirty="0" smtClean="0"/>
            </a:br>
            <a:r>
              <a:rPr lang="ru-RU" dirty="0" smtClean="0"/>
              <a:t>Апелляционное представление удовлетворить. </a:t>
            </a:r>
            <a:br>
              <a:rPr lang="ru-RU" dirty="0" smtClean="0"/>
            </a:br>
            <a:r>
              <a:rPr lang="ru-RU" dirty="0" smtClean="0"/>
              <a:t>Признать обыск, произведенный в жилище К. без получения судебного решения, как в случаях нетерпящих отлагательств, незаконным и необоснованным. </a:t>
            </a:r>
          </a:p>
          <a:p>
            <a:pPr marL="0" indent="0">
              <a:buNone/>
            </a:pP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>Источник: </a:t>
            </a:r>
            <a:r>
              <a:rPr lang="ru-RU" b="1" u="sng" dirty="0" smtClean="0">
                <a:hlinkClick r:id="rId3"/>
              </a:rPr>
              <a:t>http://sudact.ru/regular/doc/bFyMNfchT3Zd/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248</TotalTime>
  <Words>485</Words>
  <Application>Microsoft Office PowerPoint</Application>
  <PresentationFormat>Экран (4:3)</PresentationFormat>
  <Paragraphs>55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Эркер</vt:lpstr>
      <vt:lpstr>Конституционные права и свободы личности в российском уголовном судопроизводстве. Конституция РФ, ее значение в обеспечении, защите прав свобод и законных интересов личности в российском уголовном судопроизводстве</vt:lpstr>
      <vt:lpstr>Закрепленные в УПК конституционные принципы:</vt:lpstr>
      <vt:lpstr>Закрепленные в УПК конституционные принципы:</vt:lpstr>
      <vt:lpstr>В УПК не упоминаются:</vt:lpstr>
      <vt:lpstr>Меры пресечения и иные меры процессуального принуждения, для применения которых необходимо решения суда:</vt:lpstr>
      <vt:lpstr>Процессуальные действия, для применения которых необходимо решения суда:</vt:lpstr>
      <vt:lpstr>Выводы:</vt:lpstr>
      <vt:lpstr>Пример из судебной практики:</vt:lpstr>
      <vt:lpstr>Слайд 9</vt:lpstr>
      <vt:lpstr>Слайд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Конституционные права и свободы личности в российском уголовном судопроизводстве. Конституция РФ, ее значение в обеспечении, защите прав свобод и законных интересов личности в российском уголовном судопроизводстве</dc:title>
  <dc:creator>наст</dc:creator>
  <cp:lastModifiedBy>наст</cp:lastModifiedBy>
  <cp:revision>29</cp:revision>
  <dcterms:created xsi:type="dcterms:W3CDTF">2018-03-21T18:57:34Z</dcterms:created>
  <dcterms:modified xsi:type="dcterms:W3CDTF">2018-03-23T22:11:35Z</dcterms:modified>
</cp:coreProperties>
</file>