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5" r:id="rId7"/>
    <p:sldId id="261"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EF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1" d="100"/>
          <a:sy n="81" d="100"/>
        </p:scale>
        <p:origin x="2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2" Type="http://schemas.openxmlformats.org/officeDocument/2006/relationships/hyperlink" Target="http://www.consultant.ru/document/cons_doc_LAW_12453/c8144b5ee23295f6ecdf3da3a09ec81f707aac3c/" TargetMode="External"/><Relationship Id="rId1" Type="http://schemas.openxmlformats.org/officeDocument/2006/relationships/hyperlink" Target="http://www.consultant.ru/document/cons_doc_LAW_12453/886577905315979b26c9032d79cb911cc8fa7e69/" TargetMode="External"/></Relationships>
</file>

<file path=ppt/diagrams/_rels/data12.xml.rels><?xml version="1.0" encoding="UTF-8" standalone="yes"?>
<Relationships xmlns="http://schemas.openxmlformats.org/package/2006/relationships"><Relationship Id="rId1" Type="http://schemas.openxmlformats.org/officeDocument/2006/relationships/hyperlink" Target="http://www.consultant.ru/document/cons_doc_LAW_12453/886577905315979b26c9032d79cb911cc8fa7e69/" TargetMode="External"/></Relationships>
</file>

<file path=ppt/diagrams/_rels/data6.xml.rels><?xml version="1.0" encoding="UTF-8" standalone="yes"?>
<Relationships xmlns="http://schemas.openxmlformats.org/package/2006/relationships"><Relationship Id="rId3" Type="http://schemas.openxmlformats.org/officeDocument/2006/relationships/hyperlink" Target="http://www.consultant.ru/document/Cons_doc_LAW_5142/cefb111fd9c8811138c51bba79eab799f861f2d4/" TargetMode="External"/><Relationship Id="rId2" Type="http://schemas.openxmlformats.org/officeDocument/2006/relationships/hyperlink" Target="http://www.consultant.ru/document/Cons_doc_LAW_5142/93383099dc4f06165d8d4aac4eeb159db4f6da3d/" TargetMode="External"/><Relationship Id="rId1" Type="http://schemas.openxmlformats.org/officeDocument/2006/relationships/hyperlink" Target="http://www.consultant.ru/document/cons_doc_LAW_195783/" TargetMode="External"/><Relationship Id="rId6" Type="http://schemas.openxmlformats.org/officeDocument/2006/relationships/hyperlink" Target="file:///C:\Users\Anastasia\Desktop\cgi\online.cgi%3freq=doc&amp;base=LAW&amp;n=200566&amp;rnd=228224.1468018031&amp;dst=10543&amp;fld=134" TargetMode="External"/><Relationship Id="rId5" Type="http://schemas.openxmlformats.org/officeDocument/2006/relationships/hyperlink" Target="file:///C:\Users\Anastasia\Desktop\cgi\online.cgi%3freq=doc&amp;base=LAW&amp;n=200566&amp;rnd=228224.1263628505&amp;dst=10694&amp;fld=134" TargetMode="External"/><Relationship Id="rId4" Type="http://schemas.openxmlformats.org/officeDocument/2006/relationships/hyperlink" Target="file:///C:\Users\Anastasia\Desktop\cgi\online.cgi%3freq=doc&amp;base=LAW&amp;n=200566&amp;rnd=228224.520810672&amp;dst=10573&amp;fld=134" TargetMode="External"/></Relationships>
</file>

<file path=ppt/diagrams/_rels/data7.xml.rels><?xml version="1.0" encoding="UTF-8" standalone="yes"?>
<Relationships xmlns="http://schemas.openxmlformats.org/package/2006/relationships"><Relationship Id="rId3" Type="http://schemas.openxmlformats.org/officeDocument/2006/relationships/hyperlink" Target="http://www.consultant.ru/document/cons_doc_LAW_9027/76156d366a8356c87144b936b364bb5c5e87b2e3/" TargetMode="External"/><Relationship Id="rId2" Type="http://schemas.openxmlformats.org/officeDocument/2006/relationships/hyperlink" Target="http://www.consultant.ru/document/cons_doc_LAW_9027/7b06de7880faf3a98680ca4393ff88109c1cd062/" TargetMode="External"/><Relationship Id="rId1" Type="http://schemas.openxmlformats.org/officeDocument/2006/relationships/hyperlink" Target="http://www.consultant.ru/document/cons_doc_LAW_5142/93383099dc4f06165d8d4aac4eeb159db4f6da3d/" TargetMode="External"/><Relationship Id="rId4" Type="http://schemas.openxmlformats.org/officeDocument/2006/relationships/hyperlink" Target="http://www.consultant.ru/document/cons_doc_LAW_9027/b97d592db79fcf880339feb25f283b9a84cb51a2/" TargetMode="External"/></Relationships>
</file>

<file path=ppt/diagrams/_rels/data8.xml.rels><?xml version="1.0" encoding="UTF-8" standalone="yes"?>
<Relationships xmlns="http://schemas.openxmlformats.org/package/2006/relationships"><Relationship Id="rId3" Type="http://schemas.openxmlformats.org/officeDocument/2006/relationships/hyperlink" Target="file:///C:\Users\Anastasia\Desktop\cgi\online.cgi%3freq=doc&amp;base=LAW&amp;n=200566&amp;rnd=228224.2542229741&amp;dst=101897&amp;fld=134" TargetMode="External"/><Relationship Id="rId2" Type="http://schemas.openxmlformats.org/officeDocument/2006/relationships/hyperlink" Target="file:///C:\Users\Anastasia\Desktop\cgi\online.cgi%3freq=doc&amp;base=LAW&amp;n=200566&amp;rnd=228224.197016785&amp;dst=101897&amp;fld=134" TargetMode="External"/><Relationship Id="rId1" Type="http://schemas.openxmlformats.org/officeDocument/2006/relationships/hyperlink" Target="http://www.consultant.ru/document/cons_doc_LAW_195783/" TargetMode="External"/><Relationship Id="rId4" Type="http://schemas.openxmlformats.org/officeDocument/2006/relationships/hyperlink" Target="file:///C:\Users\Anastasia\Desktop\cgi\online.cgi%3freq=doc&amp;base=LAW&amp;n=200566&amp;rnd=228224.809321339&amp;dst=10543&amp;fld=134" TargetMode="External"/></Relationships>
</file>

<file path=ppt/diagrams/_rels/drawing11.xml.rels><?xml version="1.0" encoding="UTF-8" standalone="yes"?>
<Relationships xmlns="http://schemas.openxmlformats.org/package/2006/relationships"><Relationship Id="rId2" Type="http://schemas.openxmlformats.org/officeDocument/2006/relationships/hyperlink" Target="http://www.consultant.ru/document/cons_doc_LAW_12453/c8144b5ee23295f6ecdf3da3a09ec81f707aac3c/" TargetMode="External"/><Relationship Id="rId1" Type="http://schemas.openxmlformats.org/officeDocument/2006/relationships/hyperlink" Target="http://www.consultant.ru/document/cons_doc_LAW_12453/886577905315979b26c9032d79cb911cc8fa7e69/" TargetMode="External"/></Relationships>
</file>

<file path=ppt/diagrams/_rels/drawing12.xml.rels><?xml version="1.0" encoding="UTF-8" standalone="yes"?>
<Relationships xmlns="http://schemas.openxmlformats.org/package/2006/relationships"><Relationship Id="rId1" Type="http://schemas.openxmlformats.org/officeDocument/2006/relationships/hyperlink" Target="http://www.consultant.ru/document/cons_doc_LAW_12453/886577905315979b26c9032d79cb911cc8fa7e69/" TargetMode="External"/></Relationships>
</file>

<file path=ppt/diagrams/_rels/drawing6.xml.rels><?xml version="1.0" encoding="UTF-8" standalone="yes"?>
<Relationships xmlns="http://schemas.openxmlformats.org/package/2006/relationships"><Relationship Id="rId3" Type="http://schemas.openxmlformats.org/officeDocument/2006/relationships/hyperlink" Target="http://www.consultant.ru/document/Cons_doc_LAW_5142/cefb111fd9c8811138c51bba79eab799f861f2d4/" TargetMode="External"/><Relationship Id="rId2" Type="http://schemas.openxmlformats.org/officeDocument/2006/relationships/hyperlink" Target="http://www.consultant.ru/document/Cons_doc_LAW_5142/93383099dc4f06165d8d4aac4eeb159db4f6da3d/" TargetMode="External"/><Relationship Id="rId1" Type="http://schemas.openxmlformats.org/officeDocument/2006/relationships/hyperlink" Target="http://www.consultant.ru/document/cons_doc_LAW_195783/" TargetMode="External"/><Relationship Id="rId6" Type="http://schemas.openxmlformats.org/officeDocument/2006/relationships/hyperlink" Target="file:///C:\Users\Anastasia\Desktop\cgi\online.cgi%3freq=doc&amp;base=LAW&amp;n=200566&amp;rnd=228224.1468018031&amp;dst=10543&amp;fld=134" TargetMode="External"/><Relationship Id="rId5" Type="http://schemas.openxmlformats.org/officeDocument/2006/relationships/hyperlink" Target="file:///C:\Users\Anastasia\Desktop\cgi\online.cgi%3freq=doc&amp;base=LAW&amp;n=200566&amp;rnd=228224.1263628505&amp;dst=10694&amp;fld=134" TargetMode="External"/><Relationship Id="rId4" Type="http://schemas.openxmlformats.org/officeDocument/2006/relationships/hyperlink" Target="file:///C:\Users\Anastasia\Desktop\cgi\online.cgi%3freq=doc&amp;base=LAW&amp;n=200566&amp;rnd=228224.520810672&amp;dst=10573&amp;fld=134" TargetMode="External"/></Relationships>
</file>

<file path=ppt/diagrams/_rels/drawing7.xml.rels><?xml version="1.0" encoding="UTF-8" standalone="yes"?>
<Relationships xmlns="http://schemas.openxmlformats.org/package/2006/relationships"><Relationship Id="rId3" Type="http://schemas.openxmlformats.org/officeDocument/2006/relationships/hyperlink" Target="http://www.consultant.ru/document/cons_doc_LAW_9027/76156d366a8356c87144b936b364bb5c5e87b2e3/" TargetMode="External"/><Relationship Id="rId2" Type="http://schemas.openxmlformats.org/officeDocument/2006/relationships/hyperlink" Target="http://www.consultant.ru/document/cons_doc_LAW_9027/7b06de7880faf3a98680ca4393ff88109c1cd062/" TargetMode="External"/><Relationship Id="rId1" Type="http://schemas.openxmlformats.org/officeDocument/2006/relationships/hyperlink" Target="http://www.consultant.ru/document/cons_doc_LAW_5142/93383099dc4f06165d8d4aac4eeb159db4f6da3d/" TargetMode="External"/><Relationship Id="rId4" Type="http://schemas.openxmlformats.org/officeDocument/2006/relationships/hyperlink" Target="http://www.consultant.ru/document/cons_doc_LAW_9027/b97d592db79fcf880339feb25f283b9a84cb51a2/" TargetMode="External"/></Relationships>
</file>

<file path=ppt/diagrams/_rels/drawing8.xml.rels><?xml version="1.0" encoding="UTF-8" standalone="yes"?>
<Relationships xmlns="http://schemas.openxmlformats.org/package/2006/relationships"><Relationship Id="rId3" Type="http://schemas.openxmlformats.org/officeDocument/2006/relationships/hyperlink" Target="file:///C:\Users\Anastasia\Desktop\cgi\online.cgi%3freq=doc&amp;base=LAW&amp;n=200566&amp;rnd=228224.2542229741&amp;dst=101897&amp;fld=134" TargetMode="External"/><Relationship Id="rId2" Type="http://schemas.openxmlformats.org/officeDocument/2006/relationships/hyperlink" Target="file:///C:\Users\Anastasia\Desktop\cgi\online.cgi%3freq=doc&amp;base=LAW&amp;n=200566&amp;rnd=228224.197016785&amp;dst=101897&amp;fld=134" TargetMode="External"/><Relationship Id="rId1" Type="http://schemas.openxmlformats.org/officeDocument/2006/relationships/hyperlink" Target="http://www.consultant.ru/document/cons_doc_LAW_195783/" TargetMode="External"/><Relationship Id="rId4" Type="http://schemas.openxmlformats.org/officeDocument/2006/relationships/hyperlink" Target="file:///C:\Users\Anastasia\Desktop\cgi\online.cgi%3freq=doc&amp;base=LAW&amp;n=200566&amp;rnd=228224.809321339&amp;dst=10543&amp;fld=134"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A3FAF8-A0C3-433D-843E-B09D329A286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8E75BEB6-1F88-4C6A-ACBE-41DCA68A2492}">
      <dgm:prSet/>
      <dgm:spPr/>
      <dgm:t>
        <a:bodyPr/>
        <a:lstStyle/>
        <a:p>
          <a:pPr rtl="0"/>
          <a:r>
            <a:rPr lang="ru-RU" b="0" i="0" smtClean="0"/>
            <a:t>С момента принятия ГК РФ в литературе не прекращаются споры относительно правовой природы процентов, которые установлены в ст. 395 ГК. К настоящему моменту можно с уверенностью говорить о двух основных подходах к данной проблеме, которые сложились в юридической литературе. </a:t>
          </a:r>
          <a:endParaRPr lang="ru-RU"/>
        </a:p>
      </dgm:t>
    </dgm:pt>
    <dgm:pt modelId="{AA9A4710-4749-458D-B421-2488372474AC}" type="parTrans" cxnId="{474EF03C-FF31-4AB1-A086-7DD6293CAE63}">
      <dgm:prSet/>
      <dgm:spPr/>
      <dgm:t>
        <a:bodyPr/>
        <a:lstStyle/>
        <a:p>
          <a:endParaRPr lang="ru-RU"/>
        </a:p>
      </dgm:t>
    </dgm:pt>
    <dgm:pt modelId="{1D896BC5-1FD8-4038-B423-E8FF93B9152C}" type="sibTrans" cxnId="{474EF03C-FF31-4AB1-A086-7DD6293CAE63}">
      <dgm:prSet/>
      <dgm:spPr/>
      <dgm:t>
        <a:bodyPr/>
        <a:lstStyle/>
        <a:p>
          <a:endParaRPr lang="ru-RU"/>
        </a:p>
      </dgm:t>
    </dgm:pt>
    <dgm:pt modelId="{A1029F8A-3FE4-467E-8420-C489AF72F14C}">
      <dgm:prSet>
        <dgm:style>
          <a:lnRef idx="2">
            <a:schemeClr val="accent6">
              <a:shade val="50000"/>
            </a:schemeClr>
          </a:lnRef>
          <a:fillRef idx="1">
            <a:schemeClr val="accent6"/>
          </a:fillRef>
          <a:effectRef idx="0">
            <a:schemeClr val="accent6"/>
          </a:effectRef>
          <a:fontRef idx="minor">
            <a:schemeClr val="lt1"/>
          </a:fontRef>
        </dgm:style>
      </dgm:prSet>
      <dgm:spPr/>
      <dgm:t>
        <a:bodyPr/>
        <a:lstStyle/>
        <a:p>
          <a:pPr rtl="0"/>
          <a:r>
            <a:rPr lang="ru-RU" b="0" i="0" dirty="0" smtClean="0"/>
            <a:t>1. Сторонники первой точки зрения (в частности, В.В. </a:t>
          </a:r>
          <a:r>
            <a:rPr lang="ru-RU" b="0" i="0" dirty="0" err="1" smtClean="0"/>
            <a:t>Витрянский</a:t>
          </a:r>
          <a:r>
            <a:rPr lang="ru-RU" b="0" i="0" dirty="0" smtClean="0"/>
            <a:t>) считают, </a:t>
          </a:r>
          <a:r>
            <a:rPr lang="ru-RU" b="0" i="0" u="sng" dirty="0" smtClean="0"/>
            <a:t>что данные проценты представляют собой особый вид ответственности</a:t>
          </a:r>
          <a:r>
            <a:rPr lang="ru-RU" b="0" i="0" dirty="0" smtClean="0"/>
            <a:t>.</a:t>
          </a:r>
          <a:endParaRPr lang="ru-RU" dirty="0"/>
        </a:p>
      </dgm:t>
    </dgm:pt>
    <dgm:pt modelId="{71568BCD-D13D-4CE7-BE70-64083EB78C42}" type="parTrans" cxnId="{C454D808-A0DD-4DD9-B2A7-BE60F976AEF2}">
      <dgm:prSet/>
      <dgm:spPr/>
      <dgm:t>
        <a:bodyPr/>
        <a:lstStyle/>
        <a:p>
          <a:endParaRPr lang="ru-RU"/>
        </a:p>
      </dgm:t>
    </dgm:pt>
    <dgm:pt modelId="{F6E6DD89-31FB-413A-B094-3A3FAC1D9BBD}" type="sibTrans" cxnId="{C454D808-A0DD-4DD9-B2A7-BE60F976AEF2}">
      <dgm:prSet/>
      <dgm:spPr/>
      <dgm:t>
        <a:bodyPr/>
        <a:lstStyle/>
        <a:p>
          <a:endParaRPr lang="ru-RU"/>
        </a:p>
      </dgm:t>
    </dgm:pt>
    <dgm:pt modelId="{4AC78156-3FF1-45F6-A16B-C6F0F06CB71F}">
      <dgm:prSet>
        <dgm:style>
          <a:lnRef idx="2">
            <a:schemeClr val="accent6">
              <a:shade val="50000"/>
            </a:schemeClr>
          </a:lnRef>
          <a:fillRef idx="1">
            <a:schemeClr val="accent6"/>
          </a:fillRef>
          <a:effectRef idx="0">
            <a:schemeClr val="accent6"/>
          </a:effectRef>
          <a:fontRef idx="minor">
            <a:schemeClr val="lt1"/>
          </a:fontRef>
        </dgm:style>
      </dgm:prSet>
      <dgm:spPr/>
      <dgm:t>
        <a:bodyPr/>
        <a:lstStyle/>
        <a:p>
          <a:pPr rtl="0"/>
          <a:r>
            <a:rPr lang="ru-RU" b="0" i="0" dirty="0" smtClean="0"/>
            <a:t>2. В то время как представители второй (Е.А. Суханов, Розенберг М.Г., </a:t>
          </a:r>
          <a:r>
            <a:rPr lang="ru-RU" b="0" i="0" dirty="0" err="1" smtClean="0"/>
            <a:t>Лунц</a:t>
          </a:r>
          <a:r>
            <a:rPr lang="ru-RU" b="0" i="0" dirty="0" smtClean="0"/>
            <a:t> Л.А. и др.) - считают, что в данном случае необходимо говорить </a:t>
          </a:r>
          <a:r>
            <a:rPr lang="ru-RU" b="0" i="0" u="sng" dirty="0" smtClean="0"/>
            <a:t>о плате кредитору за пользование его денежными средствами.</a:t>
          </a:r>
          <a:endParaRPr lang="ru-RU" dirty="0"/>
        </a:p>
      </dgm:t>
    </dgm:pt>
    <dgm:pt modelId="{6024D8DF-F361-43FD-9F12-38434CEB3918}" type="parTrans" cxnId="{CC58E053-D5C9-4A31-9CFF-0225861A2672}">
      <dgm:prSet/>
      <dgm:spPr/>
      <dgm:t>
        <a:bodyPr/>
        <a:lstStyle/>
        <a:p>
          <a:endParaRPr lang="ru-RU"/>
        </a:p>
      </dgm:t>
    </dgm:pt>
    <dgm:pt modelId="{2FEC28C1-4C9D-461A-86C1-6D1E2F015325}" type="sibTrans" cxnId="{CC58E053-D5C9-4A31-9CFF-0225861A2672}">
      <dgm:prSet/>
      <dgm:spPr/>
      <dgm:t>
        <a:bodyPr/>
        <a:lstStyle/>
        <a:p>
          <a:endParaRPr lang="ru-RU"/>
        </a:p>
      </dgm:t>
    </dgm:pt>
    <dgm:pt modelId="{C034F2B4-7750-442A-8287-A374238303A3}">
      <dgm:prSet/>
      <dgm:spPr/>
      <dgm:t>
        <a:bodyPr/>
        <a:lstStyle/>
        <a:p>
          <a:pPr rtl="0"/>
          <a:r>
            <a:rPr lang="ru-RU" b="0" i="0" smtClean="0"/>
            <a:t>В тоже время, все авторы, не смотря на то сторонниками какой теории они являются, отмечают тот факт, что правовая природа процентов, закреплённых в ст. 395 различна в зависимости от обязательств, к которым она применяется.</a:t>
          </a:r>
          <a:r>
            <a:rPr lang="en-US" b="0" i="0" smtClean="0"/>
            <a:t> </a:t>
          </a:r>
          <a:endParaRPr lang="ru-RU"/>
        </a:p>
      </dgm:t>
    </dgm:pt>
    <dgm:pt modelId="{E7BA7B82-EB8B-4199-ACD9-326D4F90DF41}" type="parTrans" cxnId="{7E8CE96D-9203-45C9-BD35-58AC81395607}">
      <dgm:prSet/>
      <dgm:spPr/>
      <dgm:t>
        <a:bodyPr/>
        <a:lstStyle/>
        <a:p>
          <a:endParaRPr lang="ru-RU"/>
        </a:p>
      </dgm:t>
    </dgm:pt>
    <dgm:pt modelId="{5B839351-66B0-4B5E-9412-3EF7D573C918}" type="sibTrans" cxnId="{7E8CE96D-9203-45C9-BD35-58AC81395607}">
      <dgm:prSet/>
      <dgm:spPr/>
      <dgm:t>
        <a:bodyPr/>
        <a:lstStyle/>
        <a:p>
          <a:endParaRPr lang="ru-RU"/>
        </a:p>
      </dgm:t>
    </dgm:pt>
    <dgm:pt modelId="{48F24589-4920-4312-90EB-94B4D8D7D9C7}" type="pres">
      <dgm:prSet presAssocID="{44A3FAF8-A0C3-433D-843E-B09D329A2864}" presName="linear" presStyleCnt="0">
        <dgm:presLayoutVars>
          <dgm:animLvl val="lvl"/>
          <dgm:resizeHandles val="exact"/>
        </dgm:presLayoutVars>
      </dgm:prSet>
      <dgm:spPr/>
    </dgm:pt>
    <dgm:pt modelId="{F613945E-7E6D-4EAB-BC5D-66AA294A3557}" type="pres">
      <dgm:prSet presAssocID="{8E75BEB6-1F88-4C6A-ACBE-41DCA68A2492}" presName="parentText" presStyleLbl="node1" presStyleIdx="0" presStyleCnt="4">
        <dgm:presLayoutVars>
          <dgm:chMax val="0"/>
          <dgm:bulletEnabled val="1"/>
        </dgm:presLayoutVars>
      </dgm:prSet>
      <dgm:spPr/>
    </dgm:pt>
    <dgm:pt modelId="{23F37FCA-155D-4DE8-B920-804340D9B217}" type="pres">
      <dgm:prSet presAssocID="{1D896BC5-1FD8-4038-B423-E8FF93B9152C}" presName="spacer" presStyleCnt="0"/>
      <dgm:spPr/>
    </dgm:pt>
    <dgm:pt modelId="{A9A6AF07-FF4A-4512-8C9D-F4807DB254BE}" type="pres">
      <dgm:prSet presAssocID="{A1029F8A-3FE4-467E-8420-C489AF72F14C}" presName="parentText" presStyleLbl="node1" presStyleIdx="1" presStyleCnt="4" custLinFactNeighborX="318">
        <dgm:presLayoutVars>
          <dgm:chMax val="0"/>
          <dgm:bulletEnabled val="1"/>
        </dgm:presLayoutVars>
      </dgm:prSet>
      <dgm:spPr/>
    </dgm:pt>
    <dgm:pt modelId="{EE26DB08-CA38-4B30-84B7-4AD56C2113A5}" type="pres">
      <dgm:prSet presAssocID="{F6E6DD89-31FB-413A-B094-3A3FAC1D9BBD}" presName="spacer" presStyleCnt="0"/>
      <dgm:spPr/>
    </dgm:pt>
    <dgm:pt modelId="{7F7EF96E-9431-45D6-BB29-F356B8283866}" type="pres">
      <dgm:prSet presAssocID="{4AC78156-3FF1-45F6-A16B-C6F0F06CB71F}" presName="parentText" presStyleLbl="node1" presStyleIdx="2" presStyleCnt="4">
        <dgm:presLayoutVars>
          <dgm:chMax val="0"/>
          <dgm:bulletEnabled val="1"/>
        </dgm:presLayoutVars>
      </dgm:prSet>
      <dgm:spPr/>
    </dgm:pt>
    <dgm:pt modelId="{EC2A2B26-6615-496E-8FBA-1DD4E686DECF}" type="pres">
      <dgm:prSet presAssocID="{2FEC28C1-4C9D-461A-86C1-6D1E2F015325}" presName="spacer" presStyleCnt="0"/>
      <dgm:spPr/>
    </dgm:pt>
    <dgm:pt modelId="{6BF77041-4B04-4181-906B-B72B7C23B4FA}" type="pres">
      <dgm:prSet presAssocID="{C034F2B4-7750-442A-8287-A374238303A3}" presName="parentText" presStyleLbl="node1" presStyleIdx="3" presStyleCnt="4">
        <dgm:presLayoutVars>
          <dgm:chMax val="0"/>
          <dgm:bulletEnabled val="1"/>
        </dgm:presLayoutVars>
      </dgm:prSet>
      <dgm:spPr/>
    </dgm:pt>
  </dgm:ptLst>
  <dgm:cxnLst>
    <dgm:cxn modelId="{67165947-6030-40EE-B498-C71485349585}" type="presOf" srcId="{A1029F8A-3FE4-467E-8420-C489AF72F14C}" destId="{A9A6AF07-FF4A-4512-8C9D-F4807DB254BE}" srcOrd="0" destOrd="0" presId="urn:microsoft.com/office/officeart/2005/8/layout/vList2"/>
    <dgm:cxn modelId="{03BCE582-C7D0-46FF-9348-5335834409AC}" type="presOf" srcId="{8E75BEB6-1F88-4C6A-ACBE-41DCA68A2492}" destId="{F613945E-7E6D-4EAB-BC5D-66AA294A3557}" srcOrd="0" destOrd="0" presId="urn:microsoft.com/office/officeart/2005/8/layout/vList2"/>
    <dgm:cxn modelId="{7E8CE96D-9203-45C9-BD35-58AC81395607}" srcId="{44A3FAF8-A0C3-433D-843E-B09D329A2864}" destId="{C034F2B4-7750-442A-8287-A374238303A3}" srcOrd="3" destOrd="0" parTransId="{E7BA7B82-EB8B-4199-ACD9-326D4F90DF41}" sibTransId="{5B839351-66B0-4B5E-9412-3EF7D573C918}"/>
    <dgm:cxn modelId="{0D2F7FC9-88E5-4227-A483-0A695FD80D5C}" type="presOf" srcId="{44A3FAF8-A0C3-433D-843E-B09D329A2864}" destId="{48F24589-4920-4312-90EB-94B4D8D7D9C7}" srcOrd="0" destOrd="0" presId="urn:microsoft.com/office/officeart/2005/8/layout/vList2"/>
    <dgm:cxn modelId="{D76D9C24-E930-46C6-824F-8B981929E3DF}" type="presOf" srcId="{C034F2B4-7750-442A-8287-A374238303A3}" destId="{6BF77041-4B04-4181-906B-B72B7C23B4FA}" srcOrd="0" destOrd="0" presId="urn:microsoft.com/office/officeart/2005/8/layout/vList2"/>
    <dgm:cxn modelId="{C454D808-A0DD-4DD9-B2A7-BE60F976AEF2}" srcId="{44A3FAF8-A0C3-433D-843E-B09D329A2864}" destId="{A1029F8A-3FE4-467E-8420-C489AF72F14C}" srcOrd="1" destOrd="0" parTransId="{71568BCD-D13D-4CE7-BE70-64083EB78C42}" sibTransId="{F6E6DD89-31FB-413A-B094-3A3FAC1D9BBD}"/>
    <dgm:cxn modelId="{4DE1E1F2-F06E-4745-8ED2-FE0BC29CF26A}" type="presOf" srcId="{4AC78156-3FF1-45F6-A16B-C6F0F06CB71F}" destId="{7F7EF96E-9431-45D6-BB29-F356B8283866}" srcOrd="0" destOrd="0" presId="urn:microsoft.com/office/officeart/2005/8/layout/vList2"/>
    <dgm:cxn modelId="{CC58E053-D5C9-4A31-9CFF-0225861A2672}" srcId="{44A3FAF8-A0C3-433D-843E-B09D329A2864}" destId="{4AC78156-3FF1-45F6-A16B-C6F0F06CB71F}" srcOrd="2" destOrd="0" parTransId="{6024D8DF-F361-43FD-9F12-38434CEB3918}" sibTransId="{2FEC28C1-4C9D-461A-86C1-6D1E2F015325}"/>
    <dgm:cxn modelId="{474EF03C-FF31-4AB1-A086-7DD6293CAE63}" srcId="{44A3FAF8-A0C3-433D-843E-B09D329A2864}" destId="{8E75BEB6-1F88-4C6A-ACBE-41DCA68A2492}" srcOrd="0" destOrd="0" parTransId="{AA9A4710-4749-458D-B421-2488372474AC}" sibTransId="{1D896BC5-1FD8-4038-B423-E8FF93B9152C}"/>
    <dgm:cxn modelId="{1AF3F3B3-2091-4370-A380-278355125114}" type="presParOf" srcId="{48F24589-4920-4312-90EB-94B4D8D7D9C7}" destId="{F613945E-7E6D-4EAB-BC5D-66AA294A3557}" srcOrd="0" destOrd="0" presId="urn:microsoft.com/office/officeart/2005/8/layout/vList2"/>
    <dgm:cxn modelId="{1BC99885-440E-442E-B366-2B0B7B2672F1}" type="presParOf" srcId="{48F24589-4920-4312-90EB-94B4D8D7D9C7}" destId="{23F37FCA-155D-4DE8-B920-804340D9B217}" srcOrd="1" destOrd="0" presId="urn:microsoft.com/office/officeart/2005/8/layout/vList2"/>
    <dgm:cxn modelId="{390F32A7-A389-47B0-A048-4BDBFB5AD668}" type="presParOf" srcId="{48F24589-4920-4312-90EB-94B4D8D7D9C7}" destId="{A9A6AF07-FF4A-4512-8C9D-F4807DB254BE}" srcOrd="2" destOrd="0" presId="urn:microsoft.com/office/officeart/2005/8/layout/vList2"/>
    <dgm:cxn modelId="{27638F5C-4C02-4618-BCB1-2046EFE92743}" type="presParOf" srcId="{48F24589-4920-4312-90EB-94B4D8D7D9C7}" destId="{EE26DB08-CA38-4B30-84B7-4AD56C2113A5}" srcOrd="3" destOrd="0" presId="urn:microsoft.com/office/officeart/2005/8/layout/vList2"/>
    <dgm:cxn modelId="{5904C755-7469-4626-8807-365E3E66FF46}" type="presParOf" srcId="{48F24589-4920-4312-90EB-94B4D8D7D9C7}" destId="{7F7EF96E-9431-45D6-BB29-F356B8283866}" srcOrd="4" destOrd="0" presId="urn:microsoft.com/office/officeart/2005/8/layout/vList2"/>
    <dgm:cxn modelId="{565517BC-67E1-4C12-8146-A363CA256ECE}" type="presParOf" srcId="{48F24589-4920-4312-90EB-94B4D8D7D9C7}" destId="{EC2A2B26-6615-496E-8FBA-1DD4E686DECF}" srcOrd="5" destOrd="0" presId="urn:microsoft.com/office/officeart/2005/8/layout/vList2"/>
    <dgm:cxn modelId="{20A7EA51-276F-4F6B-BD31-41B97A749C86}" type="presParOf" srcId="{48F24589-4920-4312-90EB-94B4D8D7D9C7}" destId="{6BF77041-4B04-4181-906B-B72B7C23B4F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0A9F5F0-6692-4F9D-93DE-8D6B813DFDAE}"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ru-RU"/>
        </a:p>
      </dgm:t>
    </dgm:pt>
    <dgm:pt modelId="{F7C0B1B1-752A-4FA1-97AB-DD40E21405C4}">
      <dgm:prSet/>
      <dgm:spPr/>
      <dgm:t>
        <a:bodyPr/>
        <a:lstStyle/>
        <a:p>
          <a:pPr rtl="0"/>
          <a:r>
            <a:rPr lang="ru-RU" b="1" i="0" dirty="0" smtClean="0">
              <a:latin typeface="Times New Roman" panose="02020603050405020304" pitchFamily="18" charset="0"/>
              <a:cs typeface="Times New Roman" panose="02020603050405020304" pitchFamily="18" charset="0"/>
            </a:rPr>
            <a:t>Статья 395 ГК РФ. </a:t>
          </a:r>
          <a:endParaRPr lang="ru-RU" dirty="0">
            <a:latin typeface="Times New Roman" panose="02020603050405020304" pitchFamily="18" charset="0"/>
            <a:cs typeface="Times New Roman" panose="02020603050405020304" pitchFamily="18" charset="0"/>
          </a:endParaRPr>
        </a:p>
      </dgm:t>
    </dgm:pt>
    <dgm:pt modelId="{F2C198FB-4D6D-42BD-A8F7-C7B8E50D4767}" type="parTrans" cxnId="{88BA5185-E559-4D51-847C-F2A0E23985C4}">
      <dgm:prSet/>
      <dgm:spPr/>
      <dgm:t>
        <a:bodyPr/>
        <a:lstStyle/>
        <a:p>
          <a:endParaRPr lang="ru-RU"/>
        </a:p>
      </dgm:t>
    </dgm:pt>
    <dgm:pt modelId="{3B702925-8FFC-4A19-901A-DCEE76D9D21D}" type="sibTrans" cxnId="{88BA5185-E559-4D51-847C-F2A0E23985C4}">
      <dgm:prSet/>
      <dgm:spPr/>
      <dgm:t>
        <a:bodyPr/>
        <a:lstStyle/>
        <a:p>
          <a:endParaRPr lang="ru-RU"/>
        </a:p>
      </dgm:t>
    </dgm:pt>
    <dgm:pt modelId="{3E684931-413F-49D8-A2B6-CD8AB0F50A63}">
      <dgm:prSet custT="1"/>
      <dgm:spPr/>
      <dgm:t>
        <a:bodyPr/>
        <a:lstStyle/>
        <a:p>
          <a:pPr rtl="0"/>
          <a:r>
            <a:rPr lang="ru-RU" sz="1600" b="0" i="0" dirty="0" smtClean="0">
              <a:latin typeface="Times New Roman" panose="02020603050405020304" pitchFamily="18" charset="0"/>
              <a:cs typeface="Times New Roman" panose="02020603050405020304" pitchFamily="18" charset="0"/>
            </a:rPr>
            <a:t>Отношения, предусмотренные данной статьей применяются к обязательственным отношениям, внедоговорным отношениям, а также к отношениям по отраслевой принадлежности вытекающих из налоговых или других финансовых и административных правоотношений.</a:t>
          </a:r>
          <a:endParaRPr lang="ru-RU" sz="1600" dirty="0">
            <a:latin typeface="Times New Roman" panose="02020603050405020304" pitchFamily="18" charset="0"/>
            <a:cs typeface="Times New Roman" panose="02020603050405020304" pitchFamily="18" charset="0"/>
          </a:endParaRPr>
        </a:p>
      </dgm:t>
    </dgm:pt>
    <dgm:pt modelId="{B5F79F76-5FB9-473F-9752-BF2C2AC95980}" type="parTrans" cxnId="{F51ADDE9-252C-4A2B-9CF7-04C8B14CFFC5}">
      <dgm:prSet/>
      <dgm:spPr/>
      <dgm:t>
        <a:bodyPr/>
        <a:lstStyle/>
        <a:p>
          <a:endParaRPr lang="ru-RU"/>
        </a:p>
      </dgm:t>
    </dgm:pt>
    <dgm:pt modelId="{77F03738-2FCA-4D02-83B2-C8D22C636C13}" type="sibTrans" cxnId="{F51ADDE9-252C-4A2B-9CF7-04C8B14CFFC5}">
      <dgm:prSet/>
      <dgm:spPr/>
      <dgm:t>
        <a:bodyPr/>
        <a:lstStyle/>
        <a:p>
          <a:endParaRPr lang="ru-RU"/>
        </a:p>
      </dgm:t>
    </dgm:pt>
    <dgm:pt modelId="{655B5286-563E-4CFC-91D6-1F1333ABAF45}">
      <dgm:prSet custT="1"/>
      <dgm:spPr/>
      <dgm:t>
        <a:bodyPr/>
        <a:lstStyle/>
        <a:p>
          <a:pPr rtl="0"/>
          <a:r>
            <a:rPr lang="ru-RU" sz="1800" b="0" i="0" dirty="0" smtClean="0">
              <a:latin typeface="Times New Roman" panose="02020603050405020304" pitchFamily="18" charset="0"/>
              <a:cs typeface="Times New Roman" panose="02020603050405020304" pitchFamily="18" charset="0"/>
            </a:rPr>
            <a:t>В случае применения отраслевых отношений гражданское законодательство может быть применено при условии, что это предусмотрено законом (пункт 3 статьи 2 ГК РФ).</a:t>
          </a:r>
          <a:endParaRPr lang="ru-RU" sz="1800" dirty="0">
            <a:latin typeface="Times New Roman" panose="02020603050405020304" pitchFamily="18" charset="0"/>
            <a:cs typeface="Times New Roman" panose="02020603050405020304" pitchFamily="18" charset="0"/>
          </a:endParaRPr>
        </a:p>
      </dgm:t>
    </dgm:pt>
    <dgm:pt modelId="{3506EDCF-EA01-406A-9F55-3DE491504B26}" type="parTrans" cxnId="{73B8ECF0-A254-49FC-ADAA-CDA915459BD7}">
      <dgm:prSet/>
      <dgm:spPr/>
      <dgm:t>
        <a:bodyPr/>
        <a:lstStyle/>
        <a:p>
          <a:endParaRPr lang="ru-RU"/>
        </a:p>
      </dgm:t>
    </dgm:pt>
    <dgm:pt modelId="{B171A118-0EBC-40AF-BA66-B4C9BC8F581C}" type="sibTrans" cxnId="{73B8ECF0-A254-49FC-ADAA-CDA915459BD7}">
      <dgm:prSet/>
      <dgm:spPr/>
      <dgm:t>
        <a:bodyPr/>
        <a:lstStyle/>
        <a:p>
          <a:endParaRPr lang="ru-RU"/>
        </a:p>
      </dgm:t>
    </dgm:pt>
    <dgm:pt modelId="{882FFD68-3CBA-4F0B-80A8-A84C0A7EAC27}">
      <dgm:prSet/>
      <dgm:spPr/>
      <dgm:t>
        <a:bodyPr/>
        <a:lstStyle/>
        <a:p>
          <a:r>
            <a:rPr lang="ru-RU" dirty="0" smtClean="0">
              <a:latin typeface="Times New Roman" panose="02020603050405020304" pitchFamily="18" charset="0"/>
              <a:cs typeface="Times New Roman" panose="02020603050405020304" pitchFamily="18" charset="0"/>
            </a:rPr>
            <a:t>Субъектами данные правоотношений является:</a:t>
          </a:r>
          <a:endParaRPr lang="ru-RU" dirty="0">
            <a:latin typeface="Times New Roman" panose="02020603050405020304" pitchFamily="18" charset="0"/>
            <a:cs typeface="Times New Roman" panose="02020603050405020304" pitchFamily="18" charset="0"/>
          </a:endParaRPr>
        </a:p>
      </dgm:t>
    </dgm:pt>
    <dgm:pt modelId="{829513AD-C832-4A78-8D38-1F265190D401}" type="parTrans" cxnId="{52BACF9F-D5EA-4AFA-BFB2-4F44A4557F89}">
      <dgm:prSet/>
      <dgm:spPr/>
      <dgm:t>
        <a:bodyPr/>
        <a:lstStyle/>
        <a:p>
          <a:endParaRPr lang="ru-RU"/>
        </a:p>
      </dgm:t>
    </dgm:pt>
    <dgm:pt modelId="{B7DA533E-FD16-42F7-8B3A-E61EBAB29E7B}" type="sibTrans" cxnId="{52BACF9F-D5EA-4AFA-BFB2-4F44A4557F89}">
      <dgm:prSet/>
      <dgm:spPr/>
      <dgm:t>
        <a:bodyPr/>
        <a:lstStyle/>
        <a:p>
          <a:endParaRPr lang="ru-RU"/>
        </a:p>
      </dgm:t>
    </dgm:pt>
    <dgm:pt modelId="{3EFDDEEF-E816-42BE-B862-BF4B38716638}">
      <dgm:prSet/>
      <dgm:spPr/>
      <dgm:t>
        <a:bodyPr/>
        <a:lstStyle/>
        <a:p>
          <a:r>
            <a:rPr lang="ru-RU" dirty="0" smtClean="0">
              <a:latin typeface="Times New Roman" panose="02020603050405020304" pitchFamily="18" charset="0"/>
              <a:cs typeface="Times New Roman" panose="02020603050405020304" pitchFamily="18" charset="0"/>
            </a:rPr>
            <a:t>Кредитор</a:t>
          </a:r>
          <a:endParaRPr lang="ru-RU" dirty="0">
            <a:latin typeface="Times New Roman" panose="02020603050405020304" pitchFamily="18" charset="0"/>
            <a:cs typeface="Times New Roman" panose="02020603050405020304" pitchFamily="18" charset="0"/>
          </a:endParaRPr>
        </a:p>
      </dgm:t>
    </dgm:pt>
    <dgm:pt modelId="{7BCEA3E1-D317-43EA-A487-0CE8DCDD1997}" type="parTrans" cxnId="{B0BF7413-E845-43EE-8CFC-180717A319AD}">
      <dgm:prSet/>
      <dgm:spPr/>
      <dgm:t>
        <a:bodyPr/>
        <a:lstStyle/>
        <a:p>
          <a:endParaRPr lang="ru-RU"/>
        </a:p>
      </dgm:t>
    </dgm:pt>
    <dgm:pt modelId="{98AB6C5C-47DA-4BF8-81E2-1AF8079B9C77}" type="sibTrans" cxnId="{B0BF7413-E845-43EE-8CFC-180717A319AD}">
      <dgm:prSet/>
      <dgm:spPr/>
      <dgm:t>
        <a:bodyPr/>
        <a:lstStyle/>
        <a:p>
          <a:endParaRPr lang="ru-RU"/>
        </a:p>
      </dgm:t>
    </dgm:pt>
    <dgm:pt modelId="{F9DF0A84-98A9-4345-B8AD-D1F02910C29B}">
      <dgm:prSet/>
      <dgm:spPr/>
      <dgm:t>
        <a:bodyPr/>
        <a:lstStyle/>
        <a:p>
          <a:r>
            <a:rPr lang="ru-RU" dirty="0" smtClean="0">
              <a:latin typeface="Times New Roman" panose="02020603050405020304" pitchFamily="18" charset="0"/>
              <a:cs typeface="Times New Roman" panose="02020603050405020304" pitchFamily="18" charset="0"/>
            </a:rPr>
            <a:t>Должник</a:t>
          </a:r>
          <a:endParaRPr lang="ru-RU" dirty="0">
            <a:latin typeface="Times New Roman" panose="02020603050405020304" pitchFamily="18" charset="0"/>
            <a:cs typeface="Times New Roman" panose="02020603050405020304" pitchFamily="18" charset="0"/>
          </a:endParaRPr>
        </a:p>
      </dgm:t>
    </dgm:pt>
    <dgm:pt modelId="{13C09349-0FDE-4B35-B477-6247187188CB}" type="parTrans" cxnId="{49D46D65-771B-400D-BFEF-E09DC5C86868}">
      <dgm:prSet/>
      <dgm:spPr/>
      <dgm:t>
        <a:bodyPr/>
        <a:lstStyle/>
        <a:p>
          <a:endParaRPr lang="ru-RU"/>
        </a:p>
      </dgm:t>
    </dgm:pt>
    <dgm:pt modelId="{16F9D075-00FE-41DB-A982-652EC2ABFAEA}" type="sibTrans" cxnId="{49D46D65-771B-400D-BFEF-E09DC5C86868}">
      <dgm:prSet/>
      <dgm:spPr/>
      <dgm:t>
        <a:bodyPr/>
        <a:lstStyle/>
        <a:p>
          <a:endParaRPr lang="ru-RU"/>
        </a:p>
      </dgm:t>
    </dgm:pt>
    <dgm:pt modelId="{8C2DA92D-27F0-44EF-80C0-A8E9F8546AB5}" type="pres">
      <dgm:prSet presAssocID="{A0A9F5F0-6692-4F9D-93DE-8D6B813DFDAE}" presName="CompostProcess" presStyleCnt="0">
        <dgm:presLayoutVars>
          <dgm:dir/>
          <dgm:resizeHandles val="exact"/>
        </dgm:presLayoutVars>
      </dgm:prSet>
      <dgm:spPr/>
    </dgm:pt>
    <dgm:pt modelId="{EABA44A0-F979-4705-A8AF-792109016530}" type="pres">
      <dgm:prSet presAssocID="{A0A9F5F0-6692-4F9D-93DE-8D6B813DFDAE}" presName="arrow" presStyleLbl="bgShp" presStyleIdx="0" presStyleCnt="1"/>
      <dgm:spPr/>
    </dgm:pt>
    <dgm:pt modelId="{5E5FE8F4-ADB4-472B-8A98-179208CD7BA0}" type="pres">
      <dgm:prSet presAssocID="{A0A9F5F0-6692-4F9D-93DE-8D6B813DFDAE}" presName="linearProcess" presStyleCnt="0"/>
      <dgm:spPr/>
    </dgm:pt>
    <dgm:pt modelId="{4AF7A3E8-31AB-494D-8C94-4C36C29FB4B7}" type="pres">
      <dgm:prSet presAssocID="{F7C0B1B1-752A-4FA1-97AB-DD40E21405C4}" presName="textNode" presStyleLbl="node1" presStyleIdx="0" presStyleCnt="4" custScaleY="209460">
        <dgm:presLayoutVars>
          <dgm:bulletEnabled val="1"/>
        </dgm:presLayoutVars>
      </dgm:prSet>
      <dgm:spPr/>
    </dgm:pt>
    <dgm:pt modelId="{A0D75E1F-E715-4EDD-9B3A-B16A575FD6B7}" type="pres">
      <dgm:prSet presAssocID="{3B702925-8FFC-4A19-901A-DCEE76D9D21D}" presName="sibTrans" presStyleCnt="0"/>
      <dgm:spPr/>
    </dgm:pt>
    <dgm:pt modelId="{C76D98CE-2258-462F-A81C-4715AAFFAD7E}" type="pres">
      <dgm:prSet presAssocID="{3E684931-413F-49D8-A2B6-CD8AB0F50A63}" presName="textNode" presStyleLbl="node1" presStyleIdx="1" presStyleCnt="4" custScaleY="217568" custLinFactNeighborY="2027">
        <dgm:presLayoutVars>
          <dgm:bulletEnabled val="1"/>
        </dgm:presLayoutVars>
      </dgm:prSet>
      <dgm:spPr/>
    </dgm:pt>
    <dgm:pt modelId="{74F2A93A-F07A-4336-BC28-C2E19B601933}" type="pres">
      <dgm:prSet presAssocID="{77F03738-2FCA-4D02-83B2-C8D22C636C13}" presName="sibTrans" presStyleCnt="0"/>
      <dgm:spPr/>
    </dgm:pt>
    <dgm:pt modelId="{87BFBD56-9B09-414D-BCC3-502D7B257184}" type="pres">
      <dgm:prSet presAssocID="{655B5286-563E-4CFC-91D6-1F1333ABAF45}" presName="textNode" presStyleLbl="node1" presStyleIdx="2" presStyleCnt="4" custScaleY="217567" custLinFactNeighborX="-32871" custLinFactNeighborY="-676">
        <dgm:presLayoutVars>
          <dgm:bulletEnabled val="1"/>
        </dgm:presLayoutVars>
      </dgm:prSet>
      <dgm:spPr/>
    </dgm:pt>
    <dgm:pt modelId="{74D28AEE-714A-4E18-8764-DC619784C0C4}" type="pres">
      <dgm:prSet presAssocID="{B171A118-0EBC-40AF-BA66-B4C9BC8F581C}" presName="sibTrans" presStyleCnt="0"/>
      <dgm:spPr/>
    </dgm:pt>
    <dgm:pt modelId="{7FFD6841-C8AC-4606-8122-BF3EFCBD3A37}" type="pres">
      <dgm:prSet presAssocID="{882FFD68-3CBA-4F0B-80A8-A84C0A7EAC27}" presName="textNode" presStyleLbl="node1" presStyleIdx="3" presStyleCnt="4" custScaleY="220270">
        <dgm:presLayoutVars>
          <dgm:bulletEnabled val="1"/>
        </dgm:presLayoutVars>
      </dgm:prSet>
      <dgm:spPr/>
    </dgm:pt>
  </dgm:ptLst>
  <dgm:cxnLst>
    <dgm:cxn modelId="{B0BF7413-E845-43EE-8CFC-180717A319AD}" srcId="{882FFD68-3CBA-4F0B-80A8-A84C0A7EAC27}" destId="{3EFDDEEF-E816-42BE-B862-BF4B38716638}" srcOrd="0" destOrd="0" parTransId="{7BCEA3E1-D317-43EA-A487-0CE8DCDD1997}" sibTransId="{98AB6C5C-47DA-4BF8-81E2-1AF8079B9C77}"/>
    <dgm:cxn modelId="{52BACF9F-D5EA-4AFA-BFB2-4F44A4557F89}" srcId="{A0A9F5F0-6692-4F9D-93DE-8D6B813DFDAE}" destId="{882FFD68-3CBA-4F0B-80A8-A84C0A7EAC27}" srcOrd="3" destOrd="0" parTransId="{829513AD-C832-4A78-8D38-1F265190D401}" sibTransId="{B7DA533E-FD16-42F7-8B3A-E61EBAB29E7B}"/>
    <dgm:cxn modelId="{A1426549-A1D9-4962-9C6F-88168A2C9921}" type="presOf" srcId="{3EFDDEEF-E816-42BE-B862-BF4B38716638}" destId="{7FFD6841-C8AC-4606-8122-BF3EFCBD3A37}" srcOrd="0" destOrd="1" presId="urn:microsoft.com/office/officeart/2005/8/layout/hProcess9"/>
    <dgm:cxn modelId="{0F64BAC0-749D-411E-87B7-1EF673CACC54}" type="presOf" srcId="{A0A9F5F0-6692-4F9D-93DE-8D6B813DFDAE}" destId="{8C2DA92D-27F0-44EF-80C0-A8E9F8546AB5}" srcOrd="0" destOrd="0" presId="urn:microsoft.com/office/officeart/2005/8/layout/hProcess9"/>
    <dgm:cxn modelId="{88BA5185-E559-4D51-847C-F2A0E23985C4}" srcId="{A0A9F5F0-6692-4F9D-93DE-8D6B813DFDAE}" destId="{F7C0B1B1-752A-4FA1-97AB-DD40E21405C4}" srcOrd="0" destOrd="0" parTransId="{F2C198FB-4D6D-42BD-A8F7-C7B8E50D4767}" sibTransId="{3B702925-8FFC-4A19-901A-DCEE76D9D21D}"/>
    <dgm:cxn modelId="{73B8ECF0-A254-49FC-ADAA-CDA915459BD7}" srcId="{A0A9F5F0-6692-4F9D-93DE-8D6B813DFDAE}" destId="{655B5286-563E-4CFC-91D6-1F1333ABAF45}" srcOrd="2" destOrd="0" parTransId="{3506EDCF-EA01-406A-9F55-3DE491504B26}" sibTransId="{B171A118-0EBC-40AF-BA66-B4C9BC8F581C}"/>
    <dgm:cxn modelId="{49D46D65-771B-400D-BFEF-E09DC5C86868}" srcId="{882FFD68-3CBA-4F0B-80A8-A84C0A7EAC27}" destId="{F9DF0A84-98A9-4345-B8AD-D1F02910C29B}" srcOrd="1" destOrd="0" parTransId="{13C09349-0FDE-4B35-B477-6247187188CB}" sibTransId="{16F9D075-00FE-41DB-A982-652EC2ABFAEA}"/>
    <dgm:cxn modelId="{D5CB955D-F4EB-4F3A-AF7A-E2263E4B7E3E}" type="presOf" srcId="{655B5286-563E-4CFC-91D6-1F1333ABAF45}" destId="{87BFBD56-9B09-414D-BCC3-502D7B257184}" srcOrd="0" destOrd="0" presId="urn:microsoft.com/office/officeart/2005/8/layout/hProcess9"/>
    <dgm:cxn modelId="{81B06A03-C20E-4C3E-A85A-3DD781107D1B}" type="presOf" srcId="{3E684931-413F-49D8-A2B6-CD8AB0F50A63}" destId="{C76D98CE-2258-462F-A81C-4715AAFFAD7E}" srcOrd="0" destOrd="0" presId="urn:microsoft.com/office/officeart/2005/8/layout/hProcess9"/>
    <dgm:cxn modelId="{9137C821-8C50-4917-96B1-CB6ED797741A}" type="presOf" srcId="{F9DF0A84-98A9-4345-B8AD-D1F02910C29B}" destId="{7FFD6841-C8AC-4606-8122-BF3EFCBD3A37}" srcOrd="0" destOrd="2" presId="urn:microsoft.com/office/officeart/2005/8/layout/hProcess9"/>
    <dgm:cxn modelId="{7AC4112C-284C-47D5-8C97-4E24E7B425E6}" type="presOf" srcId="{882FFD68-3CBA-4F0B-80A8-A84C0A7EAC27}" destId="{7FFD6841-C8AC-4606-8122-BF3EFCBD3A37}" srcOrd="0" destOrd="0" presId="urn:microsoft.com/office/officeart/2005/8/layout/hProcess9"/>
    <dgm:cxn modelId="{3D534BAD-29C4-41BA-A38D-C8AF3C4DCBBA}" type="presOf" srcId="{F7C0B1B1-752A-4FA1-97AB-DD40E21405C4}" destId="{4AF7A3E8-31AB-494D-8C94-4C36C29FB4B7}" srcOrd="0" destOrd="0" presId="urn:microsoft.com/office/officeart/2005/8/layout/hProcess9"/>
    <dgm:cxn modelId="{F51ADDE9-252C-4A2B-9CF7-04C8B14CFFC5}" srcId="{A0A9F5F0-6692-4F9D-93DE-8D6B813DFDAE}" destId="{3E684931-413F-49D8-A2B6-CD8AB0F50A63}" srcOrd="1" destOrd="0" parTransId="{B5F79F76-5FB9-473F-9752-BF2C2AC95980}" sibTransId="{77F03738-2FCA-4D02-83B2-C8D22C636C13}"/>
    <dgm:cxn modelId="{237359B6-3E37-4E8B-A3C1-5B0B3C7AC9A4}" type="presParOf" srcId="{8C2DA92D-27F0-44EF-80C0-A8E9F8546AB5}" destId="{EABA44A0-F979-4705-A8AF-792109016530}" srcOrd="0" destOrd="0" presId="urn:microsoft.com/office/officeart/2005/8/layout/hProcess9"/>
    <dgm:cxn modelId="{5231A29F-1A5E-4B5F-8839-211204F0EA9B}" type="presParOf" srcId="{8C2DA92D-27F0-44EF-80C0-A8E9F8546AB5}" destId="{5E5FE8F4-ADB4-472B-8A98-179208CD7BA0}" srcOrd="1" destOrd="0" presId="urn:microsoft.com/office/officeart/2005/8/layout/hProcess9"/>
    <dgm:cxn modelId="{81B4C10D-867E-4D80-9ADB-C6EADED7016F}" type="presParOf" srcId="{5E5FE8F4-ADB4-472B-8A98-179208CD7BA0}" destId="{4AF7A3E8-31AB-494D-8C94-4C36C29FB4B7}" srcOrd="0" destOrd="0" presId="urn:microsoft.com/office/officeart/2005/8/layout/hProcess9"/>
    <dgm:cxn modelId="{4D914616-48C5-4EFA-858F-501325CFBE19}" type="presParOf" srcId="{5E5FE8F4-ADB4-472B-8A98-179208CD7BA0}" destId="{A0D75E1F-E715-4EDD-9B3A-B16A575FD6B7}" srcOrd="1" destOrd="0" presId="urn:microsoft.com/office/officeart/2005/8/layout/hProcess9"/>
    <dgm:cxn modelId="{363B2CAC-C9E5-4D31-85A1-A64135DCCEF1}" type="presParOf" srcId="{5E5FE8F4-ADB4-472B-8A98-179208CD7BA0}" destId="{C76D98CE-2258-462F-A81C-4715AAFFAD7E}" srcOrd="2" destOrd="0" presId="urn:microsoft.com/office/officeart/2005/8/layout/hProcess9"/>
    <dgm:cxn modelId="{0E8AA866-1ED1-4F39-872E-094B365A3845}" type="presParOf" srcId="{5E5FE8F4-ADB4-472B-8A98-179208CD7BA0}" destId="{74F2A93A-F07A-4336-BC28-C2E19B601933}" srcOrd="3" destOrd="0" presId="urn:microsoft.com/office/officeart/2005/8/layout/hProcess9"/>
    <dgm:cxn modelId="{CD896E87-988D-46B1-9178-8E9A0CF07E87}" type="presParOf" srcId="{5E5FE8F4-ADB4-472B-8A98-179208CD7BA0}" destId="{87BFBD56-9B09-414D-BCC3-502D7B257184}" srcOrd="4" destOrd="0" presId="urn:microsoft.com/office/officeart/2005/8/layout/hProcess9"/>
    <dgm:cxn modelId="{C606628F-39CB-44BB-9BDE-514EC23BA6A0}" type="presParOf" srcId="{5E5FE8F4-ADB4-472B-8A98-179208CD7BA0}" destId="{74D28AEE-714A-4E18-8764-DC619784C0C4}" srcOrd="5" destOrd="0" presId="urn:microsoft.com/office/officeart/2005/8/layout/hProcess9"/>
    <dgm:cxn modelId="{FA221DA6-B70A-4939-B650-6CE088832BBF}" type="presParOf" srcId="{5E5FE8F4-ADB4-472B-8A98-179208CD7BA0}" destId="{7FFD6841-C8AC-4606-8122-BF3EFCBD3A37}"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66453D4-8B5D-4D96-9B12-85FC004770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526945E-F354-42A9-9E95-43085F9E01B3}">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latin typeface="Times New Roman" panose="02020603050405020304" pitchFamily="18" charset="0"/>
              <a:cs typeface="Times New Roman" panose="02020603050405020304" pitchFamily="18" charset="0"/>
            </a:rPr>
            <a:t>Согласно действующей редакции статьи 317.1 ГК РФ «размер процентов определяется действовавшей в соответствующие периоды</a:t>
          </a:r>
          <a:r>
            <a:rPr lang="en-US" b="0" i="0" dirty="0" smtClean="0">
              <a:latin typeface="Times New Roman" panose="02020603050405020304" pitchFamily="18" charset="0"/>
              <a:cs typeface="Times New Roman" panose="02020603050405020304" pitchFamily="18" charset="0"/>
            </a:rPr>
            <a:t> </a:t>
          </a:r>
          <a:r>
            <a:rPr lang="ru-RU" b="0" i="0" u="sng" dirty="0" smtClean="0">
              <a:latin typeface="Times New Roman" panose="02020603050405020304" pitchFamily="18" charset="0"/>
              <a:cs typeface="Times New Roman" panose="02020603050405020304" pitchFamily="18" charset="0"/>
              <a:hlinkClick xmlns:r="http://schemas.openxmlformats.org/officeDocument/2006/relationships" r:id="rId1"/>
            </a:rPr>
            <a:t>ключевой ставкой</a:t>
          </a:r>
          <a:r>
            <a:rPr lang="ru-RU" b="0" i="0" dirty="0" smtClean="0">
              <a:latin typeface="Times New Roman" panose="02020603050405020304" pitchFamily="18" charset="0"/>
              <a:cs typeface="Times New Roman" panose="02020603050405020304" pitchFamily="18" charset="0"/>
            </a:rPr>
            <a:t> Банка России» </a:t>
          </a:r>
          <a:endParaRPr lang="ru-RU" dirty="0">
            <a:latin typeface="Times New Roman" panose="02020603050405020304" pitchFamily="18" charset="0"/>
            <a:cs typeface="Times New Roman" panose="02020603050405020304" pitchFamily="18" charset="0"/>
          </a:endParaRPr>
        </a:p>
      </dgm:t>
    </dgm:pt>
    <dgm:pt modelId="{C9A1BDBC-C2AC-4ACA-BB8A-664DE1678AF5}" type="parTrans" cxnId="{2423FB7E-1585-45B2-B825-0E9C09DBF98F}">
      <dgm:prSet/>
      <dgm:spPr/>
      <dgm:t>
        <a:bodyPr/>
        <a:lstStyle/>
        <a:p>
          <a:endParaRPr lang="ru-RU"/>
        </a:p>
      </dgm:t>
    </dgm:pt>
    <dgm:pt modelId="{CDA28B90-C5FF-43A0-87E0-EE62E5E5C19F}" type="sibTrans" cxnId="{2423FB7E-1585-45B2-B825-0E9C09DBF98F}">
      <dgm:prSet/>
      <dgm:spPr/>
      <dgm:t>
        <a:bodyPr/>
        <a:lstStyle/>
        <a:p>
          <a:endParaRPr lang="ru-RU"/>
        </a:p>
      </dgm:t>
    </dgm:pt>
    <dgm:pt modelId="{10AEDBF9-6322-403E-A5C5-86825359CBE3}">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1" i="0" dirty="0" smtClean="0">
              <a:latin typeface="Times New Roman" panose="02020603050405020304" pitchFamily="18" charset="0"/>
              <a:cs typeface="Times New Roman" panose="02020603050405020304" pitchFamily="18" charset="0"/>
            </a:rPr>
            <a:t>Постановление Правительства РФ от 08.12.2015 </a:t>
          </a:r>
          <a:r>
            <a:rPr lang="en-US" b="1" i="0" dirty="0" smtClean="0">
              <a:latin typeface="Times New Roman" panose="02020603050405020304" pitchFamily="18" charset="0"/>
              <a:cs typeface="Times New Roman" panose="02020603050405020304" pitchFamily="18" charset="0"/>
            </a:rPr>
            <a:t>N</a:t>
          </a:r>
          <a:r>
            <a:rPr lang="ru-RU" b="1" i="0" dirty="0" smtClean="0">
              <a:latin typeface="Times New Roman" panose="02020603050405020304" pitchFamily="18" charset="0"/>
              <a:cs typeface="Times New Roman" panose="02020603050405020304" pitchFamily="18" charset="0"/>
            </a:rPr>
            <a:t> 1340 "О применении с 1 января 2016 г. ключевой ставки Банка России"</a:t>
          </a:r>
          <a:endParaRPr lang="ru-RU" dirty="0">
            <a:latin typeface="Times New Roman" panose="02020603050405020304" pitchFamily="18" charset="0"/>
            <a:cs typeface="Times New Roman" panose="02020603050405020304" pitchFamily="18" charset="0"/>
          </a:endParaRPr>
        </a:p>
      </dgm:t>
    </dgm:pt>
    <dgm:pt modelId="{9289FAB2-C316-41EC-A280-CD6E8421442D}" type="parTrans" cxnId="{6D52DD43-DD13-42B7-8A08-206E313DF3B4}">
      <dgm:prSet/>
      <dgm:spPr/>
      <dgm:t>
        <a:bodyPr/>
        <a:lstStyle/>
        <a:p>
          <a:endParaRPr lang="ru-RU"/>
        </a:p>
      </dgm:t>
    </dgm:pt>
    <dgm:pt modelId="{29568F20-05D5-4F8D-BDBF-D0EC1EF61E00}" type="sibTrans" cxnId="{6D52DD43-DD13-42B7-8A08-206E313DF3B4}">
      <dgm:prSet/>
      <dgm:spPr/>
      <dgm:t>
        <a:bodyPr/>
        <a:lstStyle/>
        <a:p>
          <a:endParaRPr lang="ru-RU"/>
        </a:p>
      </dgm:t>
    </dgm:pt>
    <dgm:pt modelId="{A429F226-63C2-4FDE-958D-8A41456E733C}">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latin typeface="Times New Roman" panose="02020603050405020304" pitchFamily="18" charset="0"/>
              <a:cs typeface="Times New Roman" panose="02020603050405020304" pitchFamily="18" charset="0"/>
            </a:rPr>
            <a:t>В целях обеспечения применения </a:t>
          </a:r>
          <a:r>
            <a:rPr lang="ru-RU" b="0" i="0" dirty="0" smtClean="0">
              <a:latin typeface="Times New Roman" panose="02020603050405020304" pitchFamily="18" charset="0"/>
              <a:cs typeface="Times New Roman" panose="02020603050405020304" pitchFamily="18" charset="0"/>
              <a:hlinkClick xmlns:r="http://schemas.openxmlformats.org/officeDocument/2006/relationships" r:id="rId1"/>
            </a:rPr>
            <a:t>ключевой ставки</a:t>
          </a:r>
          <a:r>
            <a:rPr lang="ru-RU" b="0" i="0" dirty="0" smtClean="0">
              <a:latin typeface="Times New Roman" panose="02020603050405020304" pitchFamily="18" charset="0"/>
              <a:cs typeface="Times New Roman" panose="02020603050405020304" pitchFamily="18" charset="0"/>
            </a:rPr>
            <a:t> Банка России как индикатора стоимости заемных средств Правительство Российской Федерации постановляет:</a:t>
          </a:r>
          <a:endParaRPr lang="ru-RU" dirty="0">
            <a:latin typeface="Times New Roman" panose="02020603050405020304" pitchFamily="18" charset="0"/>
            <a:cs typeface="Times New Roman" panose="02020603050405020304" pitchFamily="18" charset="0"/>
          </a:endParaRPr>
        </a:p>
      </dgm:t>
    </dgm:pt>
    <dgm:pt modelId="{A9B75E11-E968-4C2A-9CAB-206DF05FFACD}" type="parTrans" cxnId="{ECE4D0FB-1F34-4721-B9D6-A947FE6EF993}">
      <dgm:prSet/>
      <dgm:spPr/>
      <dgm:t>
        <a:bodyPr/>
        <a:lstStyle/>
        <a:p>
          <a:endParaRPr lang="ru-RU"/>
        </a:p>
      </dgm:t>
    </dgm:pt>
    <dgm:pt modelId="{F3394625-D1B9-4BE4-B728-6FBD6AEB1880}" type="sibTrans" cxnId="{ECE4D0FB-1F34-4721-B9D6-A947FE6EF993}">
      <dgm:prSet/>
      <dgm:spPr/>
      <dgm:t>
        <a:bodyPr/>
        <a:lstStyle/>
        <a:p>
          <a:endParaRPr lang="ru-RU"/>
        </a:p>
      </dgm:t>
    </dgm:pt>
    <dgm:pt modelId="{E55950C4-7CBD-43F5-AD0F-87C3EF3DF742}">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latin typeface="Times New Roman" panose="02020603050405020304" pitchFamily="18" charset="0"/>
              <a:cs typeface="Times New Roman" panose="02020603050405020304" pitchFamily="18" charset="0"/>
            </a:rPr>
            <a:t>Установить, что к отношениям, регулируемым актами Правительства Российской Федерации, в которых используется </a:t>
          </a:r>
          <a:r>
            <a:rPr lang="ru-RU" b="0" i="0" dirty="0" smtClean="0">
              <a:latin typeface="Times New Roman" panose="02020603050405020304" pitchFamily="18" charset="0"/>
              <a:cs typeface="Times New Roman" panose="02020603050405020304" pitchFamily="18" charset="0"/>
              <a:hlinkClick xmlns:r="http://schemas.openxmlformats.org/officeDocument/2006/relationships" r:id="rId2"/>
            </a:rPr>
            <a:t>ставка рефинансирования</a:t>
          </a:r>
          <a:r>
            <a:rPr lang="ru-RU" b="0" i="0" dirty="0" smtClean="0">
              <a:latin typeface="Times New Roman" panose="02020603050405020304" pitchFamily="18" charset="0"/>
              <a:cs typeface="Times New Roman" panose="02020603050405020304" pitchFamily="18" charset="0"/>
            </a:rPr>
            <a:t> Банка России, с 1 января 2016 г. вместо указанной ставки применяется ключевая ставка Банка России, если иное не предусмотрено федеральным законом.</a:t>
          </a:r>
          <a:endParaRPr lang="ru-RU" dirty="0">
            <a:latin typeface="Times New Roman" panose="02020603050405020304" pitchFamily="18" charset="0"/>
            <a:cs typeface="Times New Roman" panose="02020603050405020304" pitchFamily="18" charset="0"/>
          </a:endParaRPr>
        </a:p>
      </dgm:t>
    </dgm:pt>
    <dgm:pt modelId="{9D449CFA-11CA-4435-AE9A-C609FDA24E38}" type="parTrans" cxnId="{0121388F-B951-4EA9-BFAE-9D7775CF87E0}">
      <dgm:prSet/>
      <dgm:spPr/>
      <dgm:t>
        <a:bodyPr/>
        <a:lstStyle/>
        <a:p>
          <a:endParaRPr lang="ru-RU"/>
        </a:p>
      </dgm:t>
    </dgm:pt>
    <dgm:pt modelId="{4BD03A92-82A1-4DA7-B344-CF92834A6089}" type="sibTrans" cxnId="{0121388F-B951-4EA9-BFAE-9D7775CF87E0}">
      <dgm:prSet/>
      <dgm:spPr/>
      <dgm:t>
        <a:bodyPr/>
        <a:lstStyle/>
        <a:p>
          <a:endParaRPr lang="ru-RU"/>
        </a:p>
      </dgm:t>
    </dgm:pt>
    <dgm:pt modelId="{7DBBB753-1BEC-43A6-A5CC-949ED4E1CA0E}" type="pres">
      <dgm:prSet presAssocID="{E66453D4-8B5D-4D96-9B12-85FC004770B2}" presName="linear" presStyleCnt="0">
        <dgm:presLayoutVars>
          <dgm:animLvl val="lvl"/>
          <dgm:resizeHandles val="exact"/>
        </dgm:presLayoutVars>
      </dgm:prSet>
      <dgm:spPr/>
    </dgm:pt>
    <dgm:pt modelId="{45E3514D-169A-46AC-9259-81165FF2E945}" type="pres">
      <dgm:prSet presAssocID="{6526945E-F354-42A9-9E95-43085F9E01B3}" presName="parentText" presStyleLbl="node1" presStyleIdx="0" presStyleCnt="4">
        <dgm:presLayoutVars>
          <dgm:chMax val="0"/>
          <dgm:bulletEnabled val="1"/>
        </dgm:presLayoutVars>
      </dgm:prSet>
      <dgm:spPr/>
    </dgm:pt>
    <dgm:pt modelId="{AD51A881-E721-4104-9735-A6FD9636ADFE}" type="pres">
      <dgm:prSet presAssocID="{CDA28B90-C5FF-43A0-87E0-EE62E5E5C19F}" presName="spacer" presStyleCnt="0"/>
      <dgm:spPr/>
    </dgm:pt>
    <dgm:pt modelId="{31F33FA9-FDA5-403C-82DE-FCFF84C3DCE1}" type="pres">
      <dgm:prSet presAssocID="{10AEDBF9-6322-403E-A5C5-86825359CBE3}" presName="parentText" presStyleLbl="node1" presStyleIdx="1" presStyleCnt="4">
        <dgm:presLayoutVars>
          <dgm:chMax val="0"/>
          <dgm:bulletEnabled val="1"/>
        </dgm:presLayoutVars>
      </dgm:prSet>
      <dgm:spPr/>
    </dgm:pt>
    <dgm:pt modelId="{9EC8FBB8-11C4-491C-9484-1373644CCCE5}" type="pres">
      <dgm:prSet presAssocID="{29568F20-05D5-4F8D-BDBF-D0EC1EF61E00}" presName="spacer" presStyleCnt="0"/>
      <dgm:spPr/>
    </dgm:pt>
    <dgm:pt modelId="{628EBF4F-F35C-401D-B873-D4D516D49A3B}" type="pres">
      <dgm:prSet presAssocID="{A429F226-63C2-4FDE-958D-8A41456E733C}" presName="parentText" presStyleLbl="node1" presStyleIdx="2" presStyleCnt="4" custLinFactNeighborY="-21701">
        <dgm:presLayoutVars>
          <dgm:chMax val="0"/>
          <dgm:bulletEnabled val="1"/>
        </dgm:presLayoutVars>
      </dgm:prSet>
      <dgm:spPr/>
    </dgm:pt>
    <dgm:pt modelId="{3D16272F-6E33-4E89-9BD6-445FB41DDA1A}" type="pres">
      <dgm:prSet presAssocID="{F3394625-D1B9-4BE4-B728-6FBD6AEB1880}" presName="spacer" presStyleCnt="0"/>
      <dgm:spPr/>
    </dgm:pt>
    <dgm:pt modelId="{96775E37-9985-4499-90C8-09712452B640}" type="pres">
      <dgm:prSet presAssocID="{E55950C4-7CBD-43F5-AD0F-87C3EF3DF742}" presName="parentText" presStyleLbl="node1" presStyleIdx="3" presStyleCnt="4">
        <dgm:presLayoutVars>
          <dgm:chMax val="0"/>
          <dgm:bulletEnabled val="1"/>
        </dgm:presLayoutVars>
      </dgm:prSet>
      <dgm:spPr/>
    </dgm:pt>
  </dgm:ptLst>
  <dgm:cxnLst>
    <dgm:cxn modelId="{37FF3AC1-52D1-468A-A8C3-40C154C46C4D}" type="presOf" srcId="{E66453D4-8B5D-4D96-9B12-85FC004770B2}" destId="{7DBBB753-1BEC-43A6-A5CC-949ED4E1CA0E}" srcOrd="0" destOrd="0" presId="urn:microsoft.com/office/officeart/2005/8/layout/vList2"/>
    <dgm:cxn modelId="{69F043F5-1FCF-45E5-82BB-9B60FE20E122}" type="presOf" srcId="{A429F226-63C2-4FDE-958D-8A41456E733C}" destId="{628EBF4F-F35C-401D-B873-D4D516D49A3B}" srcOrd="0" destOrd="0" presId="urn:microsoft.com/office/officeart/2005/8/layout/vList2"/>
    <dgm:cxn modelId="{ECE4D0FB-1F34-4721-B9D6-A947FE6EF993}" srcId="{E66453D4-8B5D-4D96-9B12-85FC004770B2}" destId="{A429F226-63C2-4FDE-958D-8A41456E733C}" srcOrd="2" destOrd="0" parTransId="{A9B75E11-E968-4C2A-9CAB-206DF05FFACD}" sibTransId="{F3394625-D1B9-4BE4-B728-6FBD6AEB1880}"/>
    <dgm:cxn modelId="{97BC0CF5-DE09-46BC-8C33-F320EC18EC7B}" type="presOf" srcId="{E55950C4-7CBD-43F5-AD0F-87C3EF3DF742}" destId="{96775E37-9985-4499-90C8-09712452B640}" srcOrd="0" destOrd="0" presId="urn:microsoft.com/office/officeart/2005/8/layout/vList2"/>
    <dgm:cxn modelId="{25BEC121-78A7-4074-AA77-9C9D8919C75A}" type="presOf" srcId="{10AEDBF9-6322-403E-A5C5-86825359CBE3}" destId="{31F33FA9-FDA5-403C-82DE-FCFF84C3DCE1}" srcOrd="0" destOrd="0" presId="urn:microsoft.com/office/officeart/2005/8/layout/vList2"/>
    <dgm:cxn modelId="{0121388F-B951-4EA9-BFAE-9D7775CF87E0}" srcId="{E66453D4-8B5D-4D96-9B12-85FC004770B2}" destId="{E55950C4-7CBD-43F5-AD0F-87C3EF3DF742}" srcOrd="3" destOrd="0" parTransId="{9D449CFA-11CA-4435-AE9A-C609FDA24E38}" sibTransId="{4BD03A92-82A1-4DA7-B344-CF92834A6089}"/>
    <dgm:cxn modelId="{6D52DD43-DD13-42B7-8A08-206E313DF3B4}" srcId="{E66453D4-8B5D-4D96-9B12-85FC004770B2}" destId="{10AEDBF9-6322-403E-A5C5-86825359CBE3}" srcOrd="1" destOrd="0" parTransId="{9289FAB2-C316-41EC-A280-CD6E8421442D}" sibTransId="{29568F20-05D5-4F8D-BDBF-D0EC1EF61E00}"/>
    <dgm:cxn modelId="{8968602B-AAB3-4FDA-8BD2-44FCCCB58C2F}" type="presOf" srcId="{6526945E-F354-42A9-9E95-43085F9E01B3}" destId="{45E3514D-169A-46AC-9259-81165FF2E945}" srcOrd="0" destOrd="0" presId="urn:microsoft.com/office/officeart/2005/8/layout/vList2"/>
    <dgm:cxn modelId="{2423FB7E-1585-45B2-B825-0E9C09DBF98F}" srcId="{E66453D4-8B5D-4D96-9B12-85FC004770B2}" destId="{6526945E-F354-42A9-9E95-43085F9E01B3}" srcOrd="0" destOrd="0" parTransId="{C9A1BDBC-C2AC-4ACA-BB8A-664DE1678AF5}" sibTransId="{CDA28B90-C5FF-43A0-87E0-EE62E5E5C19F}"/>
    <dgm:cxn modelId="{306DA315-C973-41A6-B360-C433BA55B877}" type="presParOf" srcId="{7DBBB753-1BEC-43A6-A5CC-949ED4E1CA0E}" destId="{45E3514D-169A-46AC-9259-81165FF2E945}" srcOrd="0" destOrd="0" presId="urn:microsoft.com/office/officeart/2005/8/layout/vList2"/>
    <dgm:cxn modelId="{BC9A4003-BB6A-4B40-A65A-4170D1F2521A}" type="presParOf" srcId="{7DBBB753-1BEC-43A6-A5CC-949ED4E1CA0E}" destId="{AD51A881-E721-4104-9735-A6FD9636ADFE}" srcOrd="1" destOrd="0" presId="urn:microsoft.com/office/officeart/2005/8/layout/vList2"/>
    <dgm:cxn modelId="{3C81FAE0-6E8E-4B07-86AE-4DBB11E1BC89}" type="presParOf" srcId="{7DBBB753-1BEC-43A6-A5CC-949ED4E1CA0E}" destId="{31F33FA9-FDA5-403C-82DE-FCFF84C3DCE1}" srcOrd="2" destOrd="0" presId="urn:microsoft.com/office/officeart/2005/8/layout/vList2"/>
    <dgm:cxn modelId="{8BA44B7A-C353-4309-A3AE-344D1D56BA94}" type="presParOf" srcId="{7DBBB753-1BEC-43A6-A5CC-949ED4E1CA0E}" destId="{9EC8FBB8-11C4-491C-9484-1373644CCCE5}" srcOrd="3" destOrd="0" presId="urn:microsoft.com/office/officeart/2005/8/layout/vList2"/>
    <dgm:cxn modelId="{122C4D51-29ED-4640-8B8D-E2F50DBAC9D8}" type="presParOf" srcId="{7DBBB753-1BEC-43A6-A5CC-949ED4E1CA0E}" destId="{628EBF4F-F35C-401D-B873-D4D516D49A3B}" srcOrd="4" destOrd="0" presId="urn:microsoft.com/office/officeart/2005/8/layout/vList2"/>
    <dgm:cxn modelId="{1AE4883C-B928-4B9B-8F3E-7490063F8890}" type="presParOf" srcId="{7DBBB753-1BEC-43A6-A5CC-949ED4E1CA0E}" destId="{3D16272F-6E33-4E89-9BD6-445FB41DDA1A}" srcOrd="5" destOrd="0" presId="urn:microsoft.com/office/officeart/2005/8/layout/vList2"/>
    <dgm:cxn modelId="{E0EB336C-C105-4047-AE02-2D8ABC34D1F9}" type="presParOf" srcId="{7DBBB753-1BEC-43A6-A5CC-949ED4E1CA0E}" destId="{96775E37-9985-4499-90C8-09712452B64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8CB8858-3B80-4565-ADA7-5FAA26734B7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7B14FFE1-5CBD-44CB-AD47-7DD94F866D7B}">
      <dgm:prSet/>
      <dgm:spPr>
        <a:solidFill>
          <a:schemeClr val="tx2">
            <a:lumMod val="40000"/>
            <a:lumOff val="60000"/>
          </a:schemeClr>
        </a:solidFill>
      </dgm:spPr>
      <dgm:t>
        <a:bodyPr/>
        <a:lstStyle/>
        <a:p>
          <a:pPr rtl="0"/>
          <a:r>
            <a:rPr lang="ru-RU" b="0" i="0" dirty="0" smtClean="0">
              <a:latin typeface="Times New Roman" panose="02020603050405020304" pitchFamily="18" charset="0"/>
              <a:cs typeface="Times New Roman" panose="02020603050405020304" pitchFamily="18" charset="0"/>
            </a:rPr>
            <a:t>Ключевая ставка - процентная ставка по основным операциям Банка России по регулированию ликвидности банковского сектора. Является основным индикатором денежно-кредитной политики. Была введена Банком России 13 сентября 2013 года.</a:t>
          </a:r>
          <a:endParaRPr lang="ru-RU" dirty="0">
            <a:latin typeface="Times New Roman" panose="02020603050405020304" pitchFamily="18" charset="0"/>
            <a:cs typeface="Times New Roman" panose="02020603050405020304" pitchFamily="18" charset="0"/>
          </a:endParaRPr>
        </a:p>
      </dgm:t>
    </dgm:pt>
    <dgm:pt modelId="{020CC836-2A5B-43D2-B8DB-9E2932343928}" type="parTrans" cxnId="{8047634C-2D4E-4B2A-BB12-86FD9F0A1228}">
      <dgm:prSet/>
      <dgm:spPr/>
      <dgm:t>
        <a:bodyPr/>
        <a:lstStyle/>
        <a:p>
          <a:endParaRPr lang="ru-RU"/>
        </a:p>
      </dgm:t>
    </dgm:pt>
    <dgm:pt modelId="{4736AFD2-B5BE-46C4-8DFF-C1CCD5E0F880}" type="sibTrans" cxnId="{8047634C-2D4E-4B2A-BB12-86FD9F0A1228}">
      <dgm:prSet/>
      <dgm:spPr/>
      <dgm:t>
        <a:bodyPr/>
        <a:lstStyle/>
        <a:p>
          <a:endParaRPr lang="ru-RU"/>
        </a:p>
      </dgm:t>
    </dgm:pt>
    <dgm:pt modelId="{DA5ACE60-6904-4B57-9E1C-3F6E65F4CE47}">
      <dgm:prSet/>
      <dgm:spPr>
        <a:solidFill>
          <a:schemeClr val="tx2">
            <a:lumMod val="40000"/>
            <a:lumOff val="60000"/>
          </a:schemeClr>
        </a:solidFill>
        <a:ln>
          <a:noFill/>
        </a:ln>
      </dgm:spPr>
      <dgm:t>
        <a:bodyPr/>
        <a:lstStyle/>
        <a:p>
          <a:pPr rtl="0"/>
          <a:r>
            <a:rPr lang="ru-RU" b="0" i="0" dirty="0" smtClean="0">
              <a:latin typeface="Times New Roman" panose="02020603050405020304" pitchFamily="18" charset="0"/>
              <a:cs typeface="Times New Roman" panose="02020603050405020304" pitchFamily="18" charset="0"/>
            </a:rPr>
            <a:t>В Статья 395 ГК РФ указано «В случаях неправомерного удержания денежных средств, уклонения от их возврата, иной просрочки в их уплате подлежат уплате проценты на сумму долга. Размер процентов определяется</a:t>
          </a:r>
          <a:r>
            <a:rPr lang="en-US" b="0" i="0" dirty="0" smtClean="0">
              <a:latin typeface="Times New Roman" panose="02020603050405020304" pitchFamily="18" charset="0"/>
              <a:cs typeface="Times New Roman" panose="02020603050405020304" pitchFamily="18" charset="0"/>
            </a:rPr>
            <a:t> </a:t>
          </a:r>
          <a:r>
            <a:rPr lang="ru-RU" b="1" i="0" u="sng" dirty="0" smtClean="0">
              <a:solidFill>
                <a:schemeClr val="tx1"/>
              </a:solidFill>
              <a:latin typeface="Times New Roman" panose="02020603050405020304" pitchFamily="18" charset="0"/>
              <a:cs typeface="Times New Roman" panose="02020603050405020304" pitchFamily="18" charset="0"/>
              <a:hlinkClick xmlns:r="http://schemas.openxmlformats.org/officeDocument/2006/relationships" r:id="rId1"/>
            </a:rPr>
            <a:t>ключевой ставкой</a:t>
          </a:r>
          <a:r>
            <a:rPr lang="en-US" b="0" i="0" dirty="0" smtClean="0">
              <a:latin typeface="Times New Roman" panose="02020603050405020304" pitchFamily="18" charset="0"/>
              <a:cs typeface="Times New Roman" panose="02020603050405020304" pitchFamily="18" charset="0"/>
            </a:rPr>
            <a:t> </a:t>
          </a:r>
          <a:r>
            <a:rPr lang="ru-RU" b="0" i="0" dirty="0" smtClean="0">
              <a:latin typeface="Times New Roman" panose="02020603050405020304" pitchFamily="18" charset="0"/>
              <a:cs typeface="Times New Roman" panose="02020603050405020304" pitchFamily="18" charset="0"/>
            </a:rPr>
            <a:t>Банка России, действовавшей в соответствующие периоды. Эти правила применяются, если иной размер процентов не установлен законом или договором»</a:t>
          </a:r>
          <a:endParaRPr lang="ru-RU" dirty="0">
            <a:latin typeface="Times New Roman" panose="02020603050405020304" pitchFamily="18" charset="0"/>
            <a:cs typeface="Times New Roman" panose="02020603050405020304" pitchFamily="18" charset="0"/>
          </a:endParaRPr>
        </a:p>
      </dgm:t>
    </dgm:pt>
    <dgm:pt modelId="{2292B6F5-F1EA-4AE1-9C5F-014274124714}" type="parTrans" cxnId="{6A841578-2926-4AEC-97BA-2902E4B7D4F7}">
      <dgm:prSet/>
      <dgm:spPr/>
      <dgm:t>
        <a:bodyPr/>
        <a:lstStyle/>
        <a:p>
          <a:endParaRPr lang="ru-RU"/>
        </a:p>
      </dgm:t>
    </dgm:pt>
    <dgm:pt modelId="{D762BF13-A2E0-4F82-90C7-6938488291DE}" type="sibTrans" cxnId="{6A841578-2926-4AEC-97BA-2902E4B7D4F7}">
      <dgm:prSet/>
      <dgm:spPr/>
      <dgm:t>
        <a:bodyPr/>
        <a:lstStyle/>
        <a:p>
          <a:endParaRPr lang="ru-RU"/>
        </a:p>
      </dgm:t>
    </dgm:pt>
    <dgm:pt modelId="{23913EA6-851E-44C6-BC87-0BA94A8C353A}" type="pres">
      <dgm:prSet presAssocID="{B8CB8858-3B80-4565-ADA7-5FAA26734B76}" presName="linear" presStyleCnt="0">
        <dgm:presLayoutVars>
          <dgm:animLvl val="lvl"/>
          <dgm:resizeHandles val="exact"/>
        </dgm:presLayoutVars>
      </dgm:prSet>
      <dgm:spPr/>
    </dgm:pt>
    <dgm:pt modelId="{4D87DFD0-3822-43F3-8CA7-3D3FE926C074}" type="pres">
      <dgm:prSet presAssocID="{7B14FFE1-5CBD-44CB-AD47-7DD94F866D7B}" presName="parentText" presStyleLbl="node1" presStyleIdx="0" presStyleCnt="2">
        <dgm:presLayoutVars>
          <dgm:chMax val="0"/>
          <dgm:bulletEnabled val="1"/>
        </dgm:presLayoutVars>
      </dgm:prSet>
      <dgm:spPr/>
    </dgm:pt>
    <dgm:pt modelId="{9EE43291-BAB1-4BCA-8355-ECE26CBB2A78}" type="pres">
      <dgm:prSet presAssocID="{4736AFD2-B5BE-46C4-8DFF-C1CCD5E0F880}" presName="spacer" presStyleCnt="0"/>
      <dgm:spPr/>
    </dgm:pt>
    <dgm:pt modelId="{085D6427-6C87-4542-82B1-3E8533E19DFB}" type="pres">
      <dgm:prSet presAssocID="{DA5ACE60-6904-4B57-9E1C-3F6E65F4CE47}" presName="parentText" presStyleLbl="node1" presStyleIdx="1" presStyleCnt="2">
        <dgm:presLayoutVars>
          <dgm:chMax val="0"/>
          <dgm:bulletEnabled val="1"/>
        </dgm:presLayoutVars>
      </dgm:prSet>
      <dgm:spPr/>
      <dgm:t>
        <a:bodyPr/>
        <a:lstStyle/>
        <a:p>
          <a:endParaRPr lang="ru-RU"/>
        </a:p>
      </dgm:t>
    </dgm:pt>
  </dgm:ptLst>
  <dgm:cxnLst>
    <dgm:cxn modelId="{8047634C-2D4E-4B2A-BB12-86FD9F0A1228}" srcId="{B8CB8858-3B80-4565-ADA7-5FAA26734B76}" destId="{7B14FFE1-5CBD-44CB-AD47-7DD94F866D7B}" srcOrd="0" destOrd="0" parTransId="{020CC836-2A5B-43D2-B8DB-9E2932343928}" sibTransId="{4736AFD2-B5BE-46C4-8DFF-C1CCD5E0F880}"/>
    <dgm:cxn modelId="{AA0AF878-14BD-4513-B0C7-C521B7F411E9}" type="presOf" srcId="{7B14FFE1-5CBD-44CB-AD47-7DD94F866D7B}" destId="{4D87DFD0-3822-43F3-8CA7-3D3FE926C074}" srcOrd="0" destOrd="0" presId="urn:microsoft.com/office/officeart/2005/8/layout/vList2"/>
    <dgm:cxn modelId="{6A841578-2926-4AEC-97BA-2902E4B7D4F7}" srcId="{B8CB8858-3B80-4565-ADA7-5FAA26734B76}" destId="{DA5ACE60-6904-4B57-9E1C-3F6E65F4CE47}" srcOrd="1" destOrd="0" parTransId="{2292B6F5-F1EA-4AE1-9C5F-014274124714}" sibTransId="{D762BF13-A2E0-4F82-90C7-6938488291DE}"/>
    <dgm:cxn modelId="{30278D8D-4E15-4D77-A6D2-434B2E92960A}" type="presOf" srcId="{DA5ACE60-6904-4B57-9E1C-3F6E65F4CE47}" destId="{085D6427-6C87-4542-82B1-3E8533E19DFB}" srcOrd="0" destOrd="0" presId="urn:microsoft.com/office/officeart/2005/8/layout/vList2"/>
    <dgm:cxn modelId="{A7955BCE-8F49-494B-9EB1-5FECA97078E0}" type="presOf" srcId="{B8CB8858-3B80-4565-ADA7-5FAA26734B76}" destId="{23913EA6-851E-44C6-BC87-0BA94A8C353A}" srcOrd="0" destOrd="0" presId="urn:microsoft.com/office/officeart/2005/8/layout/vList2"/>
    <dgm:cxn modelId="{64DBF532-5DCB-4051-B7AE-812838B08B08}" type="presParOf" srcId="{23913EA6-851E-44C6-BC87-0BA94A8C353A}" destId="{4D87DFD0-3822-43F3-8CA7-3D3FE926C074}" srcOrd="0" destOrd="0" presId="urn:microsoft.com/office/officeart/2005/8/layout/vList2"/>
    <dgm:cxn modelId="{B801190D-684D-4C9D-AEA5-A92D447409CE}" type="presParOf" srcId="{23913EA6-851E-44C6-BC87-0BA94A8C353A}" destId="{9EE43291-BAB1-4BCA-8355-ECE26CBB2A78}" srcOrd="1" destOrd="0" presId="urn:microsoft.com/office/officeart/2005/8/layout/vList2"/>
    <dgm:cxn modelId="{8BBFC327-B7EC-4DBB-A9F3-5749E644399B}" type="presParOf" srcId="{23913EA6-851E-44C6-BC87-0BA94A8C353A}" destId="{085D6427-6C87-4542-82B1-3E8533E19DF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D1C896E-4BE8-42D6-BACD-7182C519D5E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1F7F165B-0ADE-45C4-99DD-89971DE8D7B9}">
      <dgm:prSet custT="1"/>
      <dgm:spPr>
        <a:solidFill>
          <a:schemeClr val="tx2">
            <a:lumMod val="40000"/>
            <a:lumOff val="60000"/>
          </a:schemeClr>
        </a:solidFill>
      </dgm:spPr>
      <dgm:t>
        <a:bodyPr/>
        <a:lstStyle/>
        <a:p>
          <a:pPr rtl="0"/>
          <a:r>
            <a:rPr lang="ru-RU" sz="2000" b="0" i="0" dirty="0" smtClean="0">
              <a:latin typeface="Times New Roman" panose="02020603050405020304" pitchFamily="18" charset="0"/>
              <a:cs typeface="Times New Roman" panose="02020603050405020304" pitchFamily="18" charset="0"/>
            </a:rPr>
            <a:t>Размер взыскиваемых процентов определяется законом или договором. Если соответствующих указаний нет, то действуют общие правила, сформулированные в комментируемой статье: размер процентов определяется учетной ставкой банковского процента (ставкой рефинансирования)</a:t>
          </a:r>
          <a:br>
            <a:rPr lang="ru-RU" sz="2000" b="0" i="0" dirty="0" smtClean="0">
              <a:latin typeface="Times New Roman" panose="02020603050405020304" pitchFamily="18" charset="0"/>
              <a:cs typeface="Times New Roman" panose="02020603050405020304" pitchFamily="18" charset="0"/>
            </a:rPr>
          </a:br>
          <a:r>
            <a:rPr lang="ru-RU" sz="2000" b="0" i="0" dirty="0" smtClean="0">
              <a:latin typeface="Times New Roman" panose="02020603050405020304" pitchFamily="18" charset="0"/>
              <a:cs typeface="Times New Roman" panose="02020603050405020304" pitchFamily="18" charset="0"/>
            </a:rPr>
            <a:t/>
          </a:r>
          <a:br>
            <a:rPr lang="ru-RU" sz="2000" b="0" i="0" dirty="0" smtClean="0">
              <a:latin typeface="Times New Roman" panose="02020603050405020304" pitchFamily="18" charset="0"/>
              <a:cs typeface="Times New Roman" panose="02020603050405020304" pitchFamily="18" charset="0"/>
            </a:rPr>
          </a:br>
          <a:r>
            <a:rPr lang="ru-RU" sz="2000" b="0" i="0" dirty="0" smtClean="0">
              <a:latin typeface="Times New Roman" panose="02020603050405020304" pitchFamily="18" charset="0"/>
              <a:cs typeface="Times New Roman" panose="02020603050405020304" pitchFamily="18" charset="0"/>
            </a:rPr>
            <a:t>Ставка рефинансирования довольно часто изменяется. В связи с этим предусмотрено, что по общему правилу принимается во внимание ставка рефинансирования на день исполнения денежного обязательства или его соответствующей части.</a:t>
          </a:r>
          <a:endParaRPr lang="ru-RU" sz="2000" dirty="0">
            <a:latin typeface="Times New Roman" panose="02020603050405020304" pitchFamily="18" charset="0"/>
            <a:cs typeface="Times New Roman" panose="02020603050405020304" pitchFamily="18" charset="0"/>
          </a:endParaRPr>
        </a:p>
      </dgm:t>
    </dgm:pt>
    <dgm:pt modelId="{7A386739-D205-4511-BBE7-F0AAAFAD0587}" type="parTrans" cxnId="{E0168B8A-ADED-4A6A-8F95-C1A26996DE13}">
      <dgm:prSet/>
      <dgm:spPr/>
      <dgm:t>
        <a:bodyPr/>
        <a:lstStyle/>
        <a:p>
          <a:endParaRPr lang="ru-RU"/>
        </a:p>
      </dgm:t>
    </dgm:pt>
    <dgm:pt modelId="{9D37CEB8-4E83-491D-BD4B-4C8C1013C7BB}" type="sibTrans" cxnId="{E0168B8A-ADED-4A6A-8F95-C1A26996DE13}">
      <dgm:prSet/>
      <dgm:spPr/>
      <dgm:t>
        <a:bodyPr/>
        <a:lstStyle/>
        <a:p>
          <a:endParaRPr lang="ru-RU"/>
        </a:p>
      </dgm:t>
    </dgm:pt>
    <dgm:pt modelId="{8623C96E-D1EF-44E8-B282-A8F38A85D231}" type="pres">
      <dgm:prSet presAssocID="{DD1C896E-4BE8-42D6-BACD-7182C519D5EC}" presName="linear" presStyleCnt="0">
        <dgm:presLayoutVars>
          <dgm:animLvl val="lvl"/>
          <dgm:resizeHandles val="exact"/>
        </dgm:presLayoutVars>
      </dgm:prSet>
      <dgm:spPr/>
    </dgm:pt>
    <dgm:pt modelId="{9FF31D54-CA1F-492D-BA38-C2F66BA2C217}" type="pres">
      <dgm:prSet presAssocID="{1F7F165B-0ADE-45C4-99DD-89971DE8D7B9}" presName="parentText" presStyleLbl="node1" presStyleIdx="0" presStyleCnt="1" custScaleY="176266">
        <dgm:presLayoutVars>
          <dgm:chMax val="0"/>
          <dgm:bulletEnabled val="1"/>
        </dgm:presLayoutVars>
      </dgm:prSet>
      <dgm:spPr/>
    </dgm:pt>
  </dgm:ptLst>
  <dgm:cxnLst>
    <dgm:cxn modelId="{4C00276A-3801-4C46-BB46-3025B05251CB}" type="presOf" srcId="{DD1C896E-4BE8-42D6-BACD-7182C519D5EC}" destId="{8623C96E-D1EF-44E8-B282-A8F38A85D231}" srcOrd="0" destOrd="0" presId="urn:microsoft.com/office/officeart/2005/8/layout/vList2"/>
    <dgm:cxn modelId="{E0168B8A-ADED-4A6A-8F95-C1A26996DE13}" srcId="{DD1C896E-4BE8-42D6-BACD-7182C519D5EC}" destId="{1F7F165B-0ADE-45C4-99DD-89971DE8D7B9}" srcOrd="0" destOrd="0" parTransId="{7A386739-D205-4511-BBE7-F0AAAFAD0587}" sibTransId="{9D37CEB8-4E83-491D-BD4B-4C8C1013C7BB}"/>
    <dgm:cxn modelId="{7830AE42-3C3D-4303-B209-F761ABC3FF74}" type="presOf" srcId="{1F7F165B-0ADE-45C4-99DD-89971DE8D7B9}" destId="{9FF31D54-CA1F-492D-BA38-C2F66BA2C217}" srcOrd="0" destOrd="0" presId="urn:microsoft.com/office/officeart/2005/8/layout/vList2"/>
    <dgm:cxn modelId="{C9FD8AA7-5192-4910-8DA2-7DEB03960D65}" type="presParOf" srcId="{8623C96E-D1EF-44E8-B282-A8F38A85D231}" destId="{9FF31D54-CA1F-492D-BA38-C2F66BA2C21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2D9C62E-30CB-4449-A4DD-1C86BBD8B06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3F39189A-9993-4034-83B7-BCDFDC70A723}">
      <dgm:prSet custT="1">
        <dgm:style>
          <a:lnRef idx="2">
            <a:schemeClr val="accent6">
              <a:shade val="50000"/>
            </a:schemeClr>
          </a:lnRef>
          <a:fillRef idx="1">
            <a:schemeClr val="accent6"/>
          </a:fillRef>
          <a:effectRef idx="0">
            <a:schemeClr val="accent6"/>
          </a:effectRef>
          <a:fontRef idx="minor">
            <a:schemeClr val="lt1"/>
          </a:fontRef>
        </dgm:style>
      </dgm:prSet>
      <dgm:spPr>
        <a:solidFill>
          <a:schemeClr val="tx2">
            <a:lumMod val="40000"/>
            <a:lumOff val="60000"/>
          </a:schemeClr>
        </a:solidFill>
        <a:ln>
          <a:noFill/>
        </a:ln>
      </dgm:spPr>
      <dgm:t>
        <a:bodyPr/>
        <a:lstStyle/>
        <a:p>
          <a:pPr rtl="0"/>
          <a:r>
            <a:rPr lang="ru-RU" sz="1800" b="0" i="0" dirty="0" smtClean="0">
              <a:solidFill>
                <a:schemeClr val="tx1"/>
              </a:solidFill>
              <a:latin typeface="Times New Roman" panose="02020603050405020304" pitchFamily="18" charset="0"/>
              <a:cs typeface="Times New Roman" panose="02020603050405020304" pitchFamily="18" charset="0"/>
            </a:rPr>
            <a:t>Проценты по ст. 395 ГК РФ начисляют как ответственность за нарушение денежного обязательства. Они являются санкцией за неправомерное поведение. Проценты по статье 317.1 ГК РФ начисляются за пользование, а не за нарушение.</a:t>
          </a:r>
          <a:br>
            <a:rPr lang="ru-RU" sz="1800" b="0" i="0" dirty="0" smtClean="0">
              <a:solidFill>
                <a:schemeClr val="tx1"/>
              </a:solidFill>
              <a:latin typeface="Times New Roman" panose="02020603050405020304" pitchFamily="18" charset="0"/>
              <a:cs typeface="Times New Roman" panose="02020603050405020304" pitchFamily="18" charset="0"/>
            </a:rPr>
          </a:br>
          <a:r>
            <a:rPr lang="ru-RU" sz="1800" b="0" i="0" dirty="0" smtClean="0">
              <a:solidFill>
                <a:schemeClr val="tx1"/>
              </a:solidFill>
              <a:latin typeface="Times New Roman" panose="02020603050405020304" pitchFamily="18" charset="0"/>
              <a:cs typeface="Times New Roman" panose="02020603050405020304" pitchFamily="18" charset="0"/>
            </a:rPr>
            <a:t>Также следует учесть и то, что проценты по ст.395 ГК РФ начисляются с момента, когда должник попал в просрочку по денежному обязательству (должен был исполнить денежный долг, но не сделал этого). Период пользования, за который подлежат начислению законные проценты, определяется:</a:t>
          </a:r>
          <a:br>
            <a:rPr lang="ru-RU" sz="1800" b="0" i="0" dirty="0" smtClean="0">
              <a:solidFill>
                <a:schemeClr val="tx1"/>
              </a:solidFill>
              <a:latin typeface="Times New Roman" panose="02020603050405020304" pitchFamily="18" charset="0"/>
              <a:cs typeface="Times New Roman" panose="02020603050405020304" pitchFamily="18" charset="0"/>
            </a:rPr>
          </a:br>
          <a:r>
            <a:rPr lang="ru-RU" sz="1800" b="0" i="0" dirty="0" smtClean="0">
              <a:solidFill>
                <a:schemeClr val="tx1"/>
              </a:solidFill>
              <a:latin typeface="Times New Roman" panose="02020603050405020304" pitchFamily="18" charset="0"/>
              <a:cs typeface="Times New Roman" panose="02020603050405020304" pitchFamily="18" charset="0"/>
            </a:rPr>
            <a:t>• с момента, когда должник получил предоставление от кредитора (выполнена работа или оказаны услуги и возникло денежное обязательство), и</a:t>
          </a:r>
          <a:br>
            <a:rPr lang="ru-RU" sz="1800" b="0" i="0" dirty="0" smtClean="0">
              <a:solidFill>
                <a:schemeClr val="tx1"/>
              </a:solidFill>
              <a:latin typeface="Times New Roman" panose="02020603050405020304" pitchFamily="18" charset="0"/>
              <a:cs typeface="Times New Roman" panose="02020603050405020304" pitchFamily="18" charset="0"/>
            </a:rPr>
          </a:br>
          <a:r>
            <a:rPr lang="ru-RU" sz="1800" b="0" i="0" dirty="0" smtClean="0">
              <a:solidFill>
                <a:schemeClr val="tx1"/>
              </a:solidFill>
              <a:latin typeface="Times New Roman" panose="02020603050405020304" pitchFamily="18" charset="0"/>
              <a:cs typeface="Times New Roman" panose="02020603050405020304" pitchFamily="18" charset="0"/>
            </a:rPr>
            <a:t>• до момента, когда должник оплатит соответствующую сумму.</a:t>
          </a:r>
          <a:br>
            <a:rPr lang="ru-RU" sz="1800" b="0" i="0" dirty="0" smtClean="0">
              <a:solidFill>
                <a:schemeClr val="tx1"/>
              </a:solidFill>
              <a:latin typeface="Times New Roman" panose="02020603050405020304" pitchFamily="18" charset="0"/>
              <a:cs typeface="Times New Roman" panose="02020603050405020304" pitchFamily="18" charset="0"/>
            </a:rPr>
          </a:br>
          <a:r>
            <a:rPr lang="ru-RU" sz="1800" b="0" i="0" dirty="0" smtClean="0">
              <a:solidFill>
                <a:schemeClr val="tx1"/>
              </a:solidFill>
              <a:latin typeface="Times New Roman" panose="02020603050405020304" pitchFamily="18" charset="0"/>
              <a:cs typeface="Times New Roman" panose="02020603050405020304" pitchFamily="18" charset="0"/>
            </a:rPr>
            <a:t>При этом период пользования охватывает и период просрочки – проценты по ст. 317.1 ГК РФ начисляются, так как нарушение обязательства в части срока оплаты не означает прекращение пользования, а, скорее, наоборот: должник по-прежнему пользуется оказанным ему «кредитом».</a:t>
          </a:r>
          <a:endParaRPr lang="ru-RU" sz="1800" dirty="0">
            <a:solidFill>
              <a:schemeClr val="tx1"/>
            </a:solidFill>
            <a:latin typeface="Times New Roman" panose="02020603050405020304" pitchFamily="18" charset="0"/>
            <a:cs typeface="Times New Roman" panose="02020603050405020304" pitchFamily="18" charset="0"/>
          </a:endParaRPr>
        </a:p>
      </dgm:t>
    </dgm:pt>
    <dgm:pt modelId="{1078BB67-6A46-43EE-B946-C5C43B649FA3}" type="parTrans" cxnId="{B1971BF4-4415-43EA-80CD-A1D2311265B1}">
      <dgm:prSet/>
      <dgm:spPr/>
      <dgm:t>
        <a:bodyPr/>
        <a:lstStyle/>
        <a:p>
          <a:endParaRPr lang="ru-RU"/>
        </a:p>
      </dgm:t>
    </dgm:pt>
    <dgm:pt modelId="{94E3D568-13C0-4581-B3F1-1C542E2FF3B8}" type="sibTrans" cxnId="{B1971BF4-4415-43EA-80CD-A1D2311265B1}">
      <dgm:prSet/>
      <dgm:spPr/>
      <dgm:t>
        <a:bodyPr/>
        <a:lstStyle/>
        <a:p>
          <a:endParaRPr lang="ru-RU"/>
        </a:p>
      </dgm:t>
    </dgm:pt>
    <dgm:pt modelId="{28CD286F-0937-4F31-9251-0976AE9E42DB}" type="pres">
      <dgm:prSet presAssocID="{A2D9C62E-30CB-4449-A4DD-1C86BBD8B06A}" presName="linear" presStyleCnt="0">
        <dgm:presLayoutVars>
          <dgm:animLvl val="lvl"/>
          <dgm:resizeHandles val="exact"/>
        </dgm:presLayoutVars>
      </dgm:prSet>
      <dgm:spPr/>
    </dgm:pt>
    <dgm:pt modelId="{BB87FF06-135E-4261-93DB-F137D4A99BA6}" type="pres">
      <dgm:prSet presAssocID="{3F39189A-9993-4034-83B7-BCDFDC70A723}" presName="parentText" presStyleLbl="node1" presStyleIdx="0" presStyleCnt="1" custScaleY="124146">
        <dgm:presLayoutVars>
          <dgm:chMax val="0"/>
          <dgm:bulletEnabled val="1"/>
        </dgm:presLayoutVars>
      </dgm:prSet>
      <dgm:spPr/>
    </dgm:pt>
  </dgm:ptLst>
  <dgm:cxnLst>
    <dgm:cxn modelId="{B0C3247E-AD2B-4975-A5F2-E328BE60D1F7}" type="presOf" srcId="{A2D9C62E-30CB-4449-A4DD-1C86BBD8B06A}" destId="{28CD286F-0937-4F31-9251-0976AE9E42DB}" srcOrd="0" destOrd="0" presId="urn:microsoft.com/office/officeart/2005/8/layout/vList2"/>
    <dgm:cxn modelId="{D45A4FA4-8A53-4650-B8DE-36C6B70314C0}" type="presOf" srcId="{3F39189A-9993-4034-83B7-BCDFDC70A723}" destId="{BB87FF06-135E-4261-93DB-F137D4A99BA6}" srcOrd="0" destOrd="0" presId="urn:microsoft.com/office/officeart/2005/8/layout/vList2"/>
    <dgm:cxn modelId="{B1971BF4-4415-43EA-80CD-A1D2311265B1}" srcId="{A2D9C62E-30CB-4449-A4DD-1C86BBD8B06A}" destId="{3F39189A-9993-4034-83B7-BCDFDC70A723}" srcOrd="0" destOrd="0" parTransId="{1078BB67-6A46-43EE-B946-C5C43B649FA3}" sibTransId="{94E3D568-13C0-4581-B3F1-1C542E2FF3B8}"/>
    <dgm:cxn modelId="{A174F6DB-56B4-4673-80AC-CD970DB1E340}" type="presParOf" srcId="{28CD286F-0937-4F31-9251-0976AE9E42DB}" destId="{BB87FF06-135E-4261-93DB-F137D4A99BA6}" srcOrd="0" destOrd="0" presId="urn:microsoft.com/office/officeart/2005/8/layout/vList2"/>
  </dgm:cxnLst>
  <dgm:bg>
    <a:solidFill>
      <a:schemeClr val="tx2">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DCBBDF4-7924-4458-B68E-56137F069201}"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ru-RU"/>
        </a:p>
      </dgm:t>
    </dgm:pt>
    <dgm:pt modelId="{3F6AE706-7F19-4935-B760-B514342AADBF}">
      <dgm:prSet>
        <dgm:style>
          <a:lnRef idx="3">
            <a:schemeClr val="lt1"/>
          </a:lnRef>
          <a:fillRef idx="1">
            <a:schemeClr val="accent4"/>
          </a:fillRef>
          <a:effectRef idx="1">
            <a:schemeClr val="accent4"/>
          </a:effectRef>
          <a:fontRef idx="minor">
            <a:schemeClr val="lt1"/>
          </a:fontRef>
        </dgm:style>
      </dgm:prSet>
      <dgm:spPr/>
      <dgm:t>
        <a:bodyPr/>
        <a:lstStyle/>
        <a:p>
          <a:pPr rtl="0"/>
          <a:r>
            <a:rPr lang="ru-RU" b="0" i="0" dirty="0" smtClean="0"/>
            <a:t>Расчет процентов, начисляемых после вынесения решения, осуществляется в процессе его исполнения судебным приставом-исполнителем, а в случаях, установленных законом, — иными органами, организациями, в том числе органами казначейства, банками и иными кредитными организациями, должностными лицами и гражданами (часть 1 статьи 7, статья 8, пункт 16 части 1 статьи 64 и часть 2 статьи 70 Закона об исполнительном производстве). Размер процентов определяется по средним ставкам банковского процента по вкладам физических лиц, имевшим место в соответствующие периоды после вынесения решения (пункт 1 статьи 395 ГК РФ).</a:t>
          </a:r>
          <a:endParaRPr lang="ru-RU" dirty="0"/>
        </a:p>
      </dgm:t>
    </dgm:pt>
    <dgm:pt modelId="{0F8F076D-9913-4F87-8755-AC18B7094DF2}" type="parTrans" cxnId="{195CCA50-E2E7-4BC5-A69A-1FFDCC39AF72}">
      <dgm:prSet/>
      <dgm:spPr/>
      <dgm:t>
        <a:bodyPr/>
        <a:lstStyle/>
        <a:p>
          <a:endParaRPr lang="ru-RU"/>
        </a:p>
      </dgm:t>
    </dgm:pt>
    <dgm:pt modelId="{0252B2D0-F86C-4AAB-9A6E-8DB1370B96CC}" type="sibTrans" cxnId="{195CCA50-E2E7-4BC5-A69A-1FFDCC39AF72}">
      <dgm:prSet/>
      <dgm:spPr/>
      <dgm:t>
        <a:bodyPr/>
        <a:lstStyle/>
        <a:p>
          <a:endParaRPr lang="ru-RU"/>
        </a:p>
      </dgm:t>
    </dgm:pt>
    <dgm:pt modelId="{622E3834-F131-41E9-AB64-569713DDAE8D}" type="pres">
      <dgm:prSet presAssocID="{9DCBBDF4-7924-4458-B68E-56137F069201}" presName="linearFlow" presStyleCnt="0">
        <dgm:presLayoutVars>
          <dgm:dir/>
          <dgm:resizeHandles val="exact"/>
        </dgm:presLayoutVars>
      </dgm:prSet>
      <dgm:spPr/>
    </dgm:pt>
    <dgm:pt modelId="{4887C7F7-A333-473B-BC00-4CFE2960BE04}" type="pres">
      <dgm:prSet presAssocID="{3F6AE706-7F19-4935-B760-B514342AADBF}" presName="composite" presStyleCnt="0"/>
      <dgm:spPr/>
    </dgm:pt>
    <dgm:pt modelId="{5F5DBE38-78B8-4910-B874-2AAD8167D4AA}" type="pres">
      <dgm:prSet presAssocID="{3F6AE706-7F19-4935-B760-B514342AADBF}" presName="imgShp" presStyleLbl="fgImgPlace1" presStyleIdx="0" presStyleCnt="1"/>
      <dgm:spPr/>
    </dgm:pt>
    <dgm:pt modelId="{59707317-D0E9-4AF7-8779-6528CA98B3BF}" type="pres">
      <dgm:prSet presAssocID="{3F6AE706-7F19-4935-B760-B514342AADBF}" presName="txShp" presStyleLbl="node1" presStyleIdx="0" presStyleCnt="1" custScaleX="111518">
        <dgm:presLayoutVars>
          <dgm:bulletEnabled val="1"/>
        </dgm:presLayoutVars>
      </dgm:prSet>
      <dgm:spPr/>
    </dgm:pt>
  </dgm:ptLst>
  <dgm:cxnLst>
    <dgm:cxn modelId="{F67CD51A-4800-4FFE-9F58-A8BC7D4C8984}" type="presOf" srcId="{9DCBBDF4-7924-4458-B68E-56137F069201}" destId="{622E3834-F131-41E9-AB64-569713DDAE8D}" srcOrd="0" destOrd="0" presId="urn:microsoft.com/office/officeart/2005/8/layout/vList3"/>
    <dgm:cxn modelId="{418A42EC-A70E-4373-9580-2F4600278D24}" type="presOf" srcId="{3F6AE706-7F19-4935-B760-B514342AADBF}" destId="{59707317-D0E9-4AF7-8779-6528CA98B3BF}" srcOrd="0" destOrd="0" presId="urn:microsoft.com/office/officeart/2005/8/layout/vList3"/>
    <dgm:cxn modelId="{195CCA50-E2E7-4BC5-A69A-1FFDCC39AF72}" srcId="{9DCBBDF4-7924-4458-B68E-56137F069201}" destId="{3F6AE706-7F19-4935-B760-B514342AADBF}" srcOrd="0" destOrd="0" parTransId="{0F8F076D-9913-4F87-8755-AC18B7094DF2}" sibTransId="{0252B2D0-F86C-4AAB-9A6E-8DB1370B96CC}"/>
    <dgm:cxn modelId="{C751C71D-8B66-491F-A366-27D30BFF54EF}" type="presParOf" srcId="{622E3834-F131-41E9-AB64-569713DDAE8D}" destId="{4887C7F7-A333-473B-BC00-4CFE2960BE04}" srcOrd="0" destOrd="0" presId="urn:microsoft.com/office/officeart/2005/8/layout/vList3"/>
    <dgm:cxn modelId="{EF55F045-D310-4442-8CF2-392581390126}" type="presParOf" srcId="{4887C7F7-A333-473B-BC00-4CFE2960BE04}" destId="{5F5DBE38-78B8-4910-B874-2AAD8167D4AA}" srcOrd="0" destOrd="0" presId="urn:microsoft.com/office/officeart/2005/8/layout/vList3"/>
    <dgm:cxn modelId="{9FB3470D-6088-4BC9-807E-1AC37AEBCE1C}" type="presParOf" srcId="{4887C7F7-A333-473B-BC00-4CFE2960BE04}" destId="{59707317-D0E9-4AF7-8779-6528CA98B3B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B938EF-C88D-415D-8D49-C0B740D29E33}"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ru-RU"/>
        </a:p>
      </dgm:t>
    </dgm:pt>
    <dgm:pt modelId="{F118F20E-696A-4755-833C-7A9E8E4A1288}">
      <dgm:prSet/>
      <dgm:spPr/>
      <dgm:t>
        <a:bodyPr/>
        <a:lstStyle/>
        <a:p>
          <a:pPr rtl="0"/>
          <a:r>
            <a:rPr lang="ru-RU" b="0" i="0" smtClean="0"/>
            <a:t>недостатком теории, которая признаёт проценты за пользование чужими денежными средствами - особой разновидностью ответственности, является то, что она не подпадает под классические признаки ответственности, устанавливая слишком много исключений из общих условий применения ответственности и не давая им никакого юридического обоснования.</a:t>
          </a:r>
          <a:endParaRPr lang="ru-RU"/>
        </a:p>
      </dgm:t>
    </dgm:pt>
    <dgm:pt modelId="{E3D49460-9EF8-4256-A831-9048D97D43A4}" type="parTrans" cxnId="{50CFCB38-F1F4-41BD-B8C1-881091B1D5BB}">
      <dgm:prSet/>
      <dgm:spPr/>
      <dgm:t>
        <a:bodyPr/>
        <a:lstStyle/>
        <a:p>
          <a:endParaRPr lang="ru-RU"/>
        </a:p>
      </dgm:t>
    </dgm:pt>
    <dgm:pt modelId="{F66E5B00-9D20-4D6C-AEA9-EC57702F5DFF}" type="sibTrans" cxnId="{50CFCB38-F1F4-41BD-B8C1-881091B1D5BB}">
      <dgm:prSet/>
      <dgm:spPr/>
      <dgm:t>
        <a:bodyPr/>
        <a:lstStyle/>
        <a:p>
          <a:endParaRPr lang="ru-RU"/>
        </a:p>
      </dgm:t>
    </dgm:pt>
    <dgm:pt modelId="{6D7D9726-7559-4A96-91D8-7AF146CC8202}">
      <dgm:prSet/>
      <dgm:spPr/>
      <dgm:t>
        <a:bodyPr/>
        <a:lstStyle/>
        <a:p>
          <a:pPr rtl="0"/>
          <a:r>
            <a:rPr lang="ru-RU" b="0" i="0" smtClean="0"/>
            <a:t>проценты, которые подлежат уплате за неправомерное удержание чужих денежных средств в силу статьи 395 ГК, являются платой, которую должник обязан уплатить кредитору в силу факта своего неосновательного обогащения за его счёт.</a:t>
          </a:r>
          <a:endParaRPr lang="ru-RU"/>
        </a:p>
      </dgm:t>
    </dgm:pt>
    <dgm:pt modelId="{91851BDE-20A2-477C-B68A-246127EDA0B6}" type="parTrans" cxnId="{544C3169-6FBF-40BA-8078-72A024080086}">
      <dgm:prSet/>
      <dgm:spPr/>
      <dgm:t>
        <a:bodyPr/>
        <a:lstStyle/>
        <a:p>
          <a:endParaRPr lang="ru-RU"/>
        </a:p>
      </dgm:t>
    </dgm:pt>
    <dgm:pt modelId="{F895CDC0-B6BE-46E8-B880-44C832C7E788}" type="sibTrans" cxnId="{544C3169-6FBF-40BA-8078-72A024080086}">
      <dgm:prSet/>
      <dgm:spPr/>
      <dgm:t>
        <a:bodyPr/>
        <a:lstStyle/>
        <a:p>
          <a:endParaRPr lang="ru-RU"/>
        </a:p>
      </dgm:t>
    </dgm:pt>
    <dgm:pt modelId="{77315BF7-2A72-415D-A33B-D28134BD75FF}" type="pres">
      <dgm:prSet presAssocID="{BDB938EF-C88D-415D-8D49-C0B740D29E33}" presName="Name0" presStyleCnt="0">
        <dgm:presLayoutVars>
          <dgm:dir/>
          <dgm:resizeHandles val="exact"/>
        </dgm:presLayoutVars>
      </dgm:prSet>
      <dgm:spPr/>
    </dgm:pt>
    <dgm:pt modelId="{EDBD3A17-9DC6-46EB-AA8E-F0FC418A2689}" type="pres">
      <dgm:prSet presAssocID="{F118F20E-696A-4755-833C-7A9E8E4A1288}" presName="node" presStyleLbl="node1" presStyleIdx="0" presStyleCnt="2">
        <dgm:presLayoutVars>
          <dgm:bulletEnabled val="1"/>
        </dgm:presLayoutVars>
      </dgm:prSet>
      <dgm:spPr/>
    </dgm:pt>
    <dgm:pt modelId="{6C207B10-8F3D-412B-B7DB-5052E0567B5F}" type="pres">
      <dgm:prSet presAssocID="{F66E5B00-9D20-4D6C-AEA9-EC57702F5DFF}" presName="sibTrans" presStyleCnt="0"/>
      <dgm:spPr/>
    </dgm:pt>
    <dgm:pt modelId="{50BCA063-ED60-4FCA-BC7A-1B3170A011C4}" type="pres">
      <dgm:prSet presAssocID="{6D7D9726-7559-4A96-91D8-7AF146CC8202}" presName="node" presStyleLbl="node1" presStyleIdx="1" presStyleCnt="2">
        <dgm:presLayoutVars>
          <dgm:bulletEnabled val="1"/>
        </dgm:presLayoutVars>
      </dgm:prSet>
      <dgm:spPr/>
    </dgm:pt>
  </dgm:ptLst>
  <dgm:cxnLst>
    <dgm:cxn modelId="{C198EBDF-A008-4958-AAF5-18513D56748E}" type="presOf" srcId="{F118F20E-696A-4755-833C-7A9E8E4A1288}" destId="{EDBD3A17-9DC6-46EB-AA8E-F0FC418A2689}" srcOrd="0" destOrd="0" presId="urn:microsoft.com/office/officeart/2005/8/layout/hList6"/>
    <dgm:cxn modelId="{50CFCB38-F1F4-41BD-B8C1-881091B1D5BB}" srcId="{BDB938EF-C88D-415D-8D49-C0B740D29E33}" destId="{F118F20E-696A-4755-833C-7A9E8E4A1288}" srcOrd="0" destOrd="0" parTransId="{E3D49460-9EF8-4256-A831-9048D97D43A4}" sibTransId="{F66E5B00-9D20-4D6C-AEA9-EC57702F5DFF}"/>
    <dgm:cxn modelId="{633DD76A-4A7C-4AD9-A074-CFA32BF691A4}" type="presOf" srcId="{BDB938EF-C88D-415D-8D49-C0B740D29E33}" destId="{77315BF7-2A72-415D-A33B-D28134BD75FF}" srcOrd="0" destOrd="0" presId="urn:microsoft.com/office/officeart/2005/8/layout/hList6"/>
    <dgm:cxn modelId="{544C3169-6FBF-40BA-8078-72A024080086}" srcId="{BDB938EF-C88D-415D-8D49-C0B740D29E33}" destId="{6D7D9726-7559-4A96-91D8-7AF146CC8202}" srcOrd="1" destOrd="0" parTransId="{91851BDE-20A2-477C-B68A-246127EDA0B6}" sibTransId="{F895CDC0-B6BE-46E8-B880-44C832C7E788}"/>
    <dgm:cxn modelId="{B9E14F7E-29AD-4D7D-ABA2-9B25F08ED5DF}" type="presOf" srcId="{6D7D9726-7559-4A96-91D8-7AF146CC8202}" destId="{50BCA063-ED60-4FCA-BC7A-1B3170A011C4}" srcOrd="0" destOrd="0" presId="urn:microsoft.com/office/officeart/2005/8/layout/hList6"/>
    <dgm:cxn modelId="{009FE336-A836-4374-A809-B130EE778DC7}" type="presParOf" srcId="{77315BF7-2A72-415D-A33B-D28134BD75FF}" destId="{EDBD3A17-9DC6-46EB-AA8E-F0FC418A2689}" srcOrd="0" destOrd="0" presId="urn:microsoft.com/office/officeart/2005/8/layout/hList6"/>
    <dgm:cxn modelId="{D189B827-48E0-4BD1-BEE0-6B0CBEFB93CF}" type="presParOf" srcId="{77315BF7-2A72-415D-A33B-D28134BD75FF}" destId="{6C207B10-8F3D-412B-B7DB-5052E0567B5F}" srcOrd="1" destOrd="0" presId="urn:microsoft.com/office/officeart/2005/8/layout/hList6"/>
    <dgm:cxn modelId="{A89BFF5D-06EA-422D-9C6B-964808DC89FF}" type="presParOf" srcId="{77315BF7-2A72-415D-A33B-D28134BD75FF}" destId="{50BCA063-ED60-4FCA-BC7A-1B3170A011C4}"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3F2C84-C20A-482B-8251-2EDE55EF2C4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6D7BF7E6-4506-4667-BCC2-8E2183E0E48E}">
      <dgm:prSet/>
      <dgm:spPr/>
      <dgm:t>
        <a:bodyPr/>
        <a:lstStyle/>
        <a:p>
          <a:pPr rtl="0"/>
          <a:r>
            <a:rPr lang="ru-RU" b="0" i="0" smtClean="0"/>
            <a:t>По своей природе проценты по ст.317.1 ГК являются платой за пользование капиталом и принципиально отличаются от процентов по ст.395 ГК, установленных в законе в качестве меры ответственности, стимулирующей к скорейшему погашению долга и карающей за нарушение договора (по сути законной неустойки). Природа законных процентов идентична природе процентов за пользование займом/кредитом или коммерческим кредитом. Соответственно, законные проценты начисляются одновременно с процентами по ст.395 ГК. В частности, если должник просрочил оплату полученного товара, выполненных работ или оказанных услуг, он обязан выплачивать кредитору как проценты по ст.395 ГК в качестве санкции за допущенную просрочку, так и законные проценты по ст.317.1 ГК.</a:t>
          </a:r>
          <a:endParaRPr lang="ru-RU"/>
        </a:p>
      </dgm:t>
    </dgm:pt>
    <dgm:pt modelId="{6029A339-B603-40FC-9FF5-CD4AACD07A00}" type="parTrans" cxnId="{1B05D920-F47C-4720-A115-EBB3C2189223}">
      <dgm:prSet/>
      <dgm:spPr/>
      <dgm:t>
        <a:bodyPr/>
        <a:lstStyle/>
        <a:p>
          <a:endParaRPr lang="ru-RU"/>
        </a:p>
      </dgm:t>
    </dgm:pt>
    <dgm:pt modelId="{3681CA0E-8DC6-4F96-9460-FDFC977F0217}" type="sibTrans" cxnId="{1B05D920-F47C-4720-A115-EBB3C2189223}">
      <dgm:prSet/>
      <dgm:spPr/>
      <dgm:t>
        <a:bodyPr/>
        <a:lstStyle/>
        <a:p>
          <a:endParaRPr lang="ru-RU"/>
        </a:p>
      </dgm:t>
    </dgm:pt>
    <dgm:pt modelId="{8DD959F8-A928-4CBE-8AD2-DAE1FFBD557E}" type="pres">
      <dgm:prSet presAssocID="{363F2C84-C20A-482B-8251-2EDE55EF2C4F}" presName="linear" presStyleCnt="0">
        <dgm:presLayoutVars>
          <dgm:animLvl val="lvl"/>
          <dgm:resizeHandles val="exact"/>
        </dgm:presLayoutVars>
      </dgm:prSet>
      <dgm:spPr/>
    </dgm:pt>
    <dgm:pt modelId="{0F74F79C-1F0F-4E81-8538-26038B99C9DE}" type="pres">
      <dgm:prSet presAssocID="{6D7BF7E6-4506-4667-BCC2-8E2183E0E48E}" presName="parentText" presStyleLbl="node1" presStyleIdx="0" presStyleCnt="1">
        <dgm:presLayoutVars>
          <dgm:chMax val="0"/>
          <dgm:bulletEnabled val="1"/>
        </dgm:presLayoutVars>
      </dgm:prSet>
      <dgm:spPr/>
    </dgm:pt>
  </dgm:ptLst>
  <dgm:cxnLst>
    <dgm:cxn modelId="{2C137255-7BEF-4ACF-AB6C-9D5D2A13C955}" type="presOf" srcId="{363F2C84-C20A-482B-8251-2EDE55EF2C4F}" destId="{8DD959F8-A928-4CBE-8AD2-DAE1FFBD557E}" srcOrd="0" destOrd="0" presId="urn:microsoft.com/office/officeart/2005/8/layout/vList2"/>
    <dgm:cxn modelId="{838A7558-6CDF-48BC-9EF4-5594C7D030F1}" type="presOf" srcId="{6D7BF7E6-4506-4667-BCC2-8E2183E0E48E}" destId="{0F74F79C-1F0F-4E81-8538-26038B99C9DE}" srcOrd="0" destOrd="0" presId="urn:microsoft.com/office/officeart/2005/8/layout/vList2"/>
    <dgm:cxn modelId="{1B05D920-F47C-4720-A115-EBB3C2189223}" srcId="{363F2C84-C20A-482B-8251-2EDE55EF2C4F}" destId="{6D7BF7E6-4506-4667-BCC2-8E2183E0E48E}" srcOrd="0" destOrd="0" parTransId="{6029A339-B603-40FC-9FF5-CD4AACD07A00}" sibTransId="{3681CA0E-8DC6-4F96-9460-FDFC977F0217}"/>
    <dgm:cxn modelId="{844D6570-9376-4045-98ED-CB719F1D1F75}" type="presParOf" srcId="{8DD959F8-A928-4CBE-8AD2-DAE1FFBD557E}" destId="{0F74F79C-1F0F-4E81-8538-26038B99C9D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3315D5-5AAD-4BDF-BB01-50A3BAB715A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EF328DDF-844C-44BB-9150-F0A77488BA9F}">
      <dgm:prSet/>
      <dgm:spPr/>
      <dgm:t>
        <a:bodyPr/>
        <a:lstStyle/>
        <a:p>
          <a:pPr rtl="0"/>
          <a:r>
            <a:rPr lang="ru-RU" b="0" i="0" smtClean="0"/>
            <a:t>Статья 395 ГК РФ претерпела множество изменений и дополнений.</a:t>
          </a:r>
          <a:endParaRPr lang="ru-RU"/>
        </a:p>
      </dgm:t>
    </dgm:pt>
    <dgm:pt modelId="{A821473E-C777-4AA6-BE73-399A86A18832}" type="parTrans" cxnId="{29A849A9-592F-4E4E-833F-912E6C1256CD}">
      <dgm:prSet/>
      <dgm:spPr/>
      <dgm:t>
        <a:bodyPr/>
        <a:lstStyle/>
        <a:p>
          <a:endParaRPr lang="ru-RU"/>
        </a:p>
      </dgm:t>
    </dgm:pt>
    <dgm:pt modelId="{C056AAF7-D9A6-4975-9717-8FE640824056}" type="sibTrans" cxnId="{29A849A9-592F-4E4E-833F-912E6C1256CD}">
      <dgm:prSet/>
      <dgm:spPr/>
      <dgm:t>
        <a:bodyPr/>
        <a:lstStyle/>
        <a:p>
          <a:endParaRPr lang="ru-RU"/>
        </a:p>
      </dgm:t>
    </dgm:pt>
    <dgm:pt modelId="{9B56BA93-FBD4-4E4C-8724-E0A9F1C08CBF}">
      <dgm:prSet/>
      <dgm:spPr/>
      <dgm:t>
        <a:bodyPr/>
        <a:lstStyle/>
        <a:p>
          <a:pPr rtl="0"/>
          <a:r>
            <a:rPr lang="ru-RU" b="0" i="0" smtClean="0"/>
            <a:t>4, 5 и 6 пункт указанной статьи введены Федеральным законом "О внесении изменений в часть первую Гражданского кодекса Российской Федерации" от 08.03.2015 N 42-ФЗ</a:t>
          </a:r>
          <a:endParaRPr lang="ru-RU"/>
        </a:p>
      </dgm:t>
    </dgm:pt>
    <dgm:pt modelId="{4DD0E4DF-FDF1-4399-AB74-DA0C37D085C8}" type="parTrans" cxnId="{C05068BD-8661-439A-BEA8-73DE8B35F0EF}">
      <dgm:prSet/>
      <dgm:spPr/>
      <dgm:t>
        <a:bodyPr/>
        <a:lstStyle/>
        <a:p>
          <a:endParaRPr lang="ru-RU"/>
        </a:p>
      </dgm:t>
    </dgm:pt>
    <dgm:pt modelId="{E97F5914-7266-417C-8EAC-19347B8543A7}" type="sibTrans" cxnId="{C05068BD-8661-439A-BEA8-73DE8B35F0EF}">
      <dgm:prSet/>
      <dgm:spPr/>
      <dgm:t>
        <a:bodyPr/>
        <a:lstStyle/>
        <a:p>
          <a:endParaRPr lang="ru-RU"/>
        </a:p>
      </dgm:t>
    </dgm:pt>
    <dgm:pt modelId="{A7F157DC-3FF2-42A8-B1BA-E9F120447445}">
      <dgm:prSet/>
      <dgm:spPr/>
      <dgm:t>
        <a:bodyPr/>
        <a:lstStyle/>
        <a:p>
          <a:pPr rtl="0"/>
          <a:r>
            <a:rPr lang="ru-RU" b="0" i="0" smtClean="0"/>
            <a:t>Благодаря Федеральному закону от 08.03.2015 N 42-ФЗ появилась статья 317.1 ГК РФ.</a:t>
          </a:r>
          <a:endParaRPr lang="ru-RU"/>
        </a:p>
      </dgm:t>
    </dgm:pt>
    <dgm:pt modelId="{0B24D947-959C-4460-BEE5-0483C15F5CB3}" type="parTrans" cxnId="{A8029DF2-B726-43C3-BFAB-E91C19BFF9CC}">
      <dgm:prSet/>
      <dgm:spPr/>
      <dgm:t>
        <a:bodyPr/>
        <a:lstStyle/>
        <a:p>
          <a:endParaRPr lang="ru-RU"/>
        </a:p>
      </dgm:t>
    </dgm:pt>
    <dgm:pt modelId="{710BAA3D-95FD-4DD7-9F06-C8EB7AA3D94B}" type="sibTrans" cxnId="{A8029DF2-B726-43C3-BFAB-E91C19BFF9CC}">
      <dgm:prSet/>
      <dgm:spPr/>
      <dgm:t>
        <a:bodyPr/>
        <a:lstStyle/>
        <a:p>
          <a:endParaRPr lang="ru-RU"/>
        </a:p>
      </dgm:t>
    </dgm:pt>
    <dgm:pt modelId="{4378EC6C-6094-40EA-B235-196358625552}" type="pres">
      <dgm:prSet presAssocID="{0F3315D5-5AAD-4BDF-BB01-50A3BAB715A1}" presName="linear" presStyleCnt="0">
        <dgm:presLayoutVars>
          <dgm:animLvl val="lvl"/>
          <dgm:resizeHandles val="exact"/>
        </dgm:presLayoutVars>
      </dgm:prSet>
      <dgm:spPr/>
    </dgm:pt>
    <dgm:pt modelId="{EE6BCE96-6AC4-4CE8-8B61-513A29B8697D}" type="pres">
      <dgm:prSet presAssocID="{EF328DDF-844C-44BB-9150-F0A77488BA9F}" presName="parentText" presStyleLbl="node1" presStyleIdx="0" presStyleCnt="3">
        <dgm:presLayoutVars>
          <dgm:chMax val="0"/>
          <dgm:bulletEnabled val="1"/>
        </dgm:presLayoutVars>
      </dgm:prSet>
      <dgm:spPr/>
    </dgm:pt>
    <dgm:pt modelId="{C9E2689C-C655-4FA5-89BE-58F8AD679650}" type="pres">
      <dgm:prSet presAssocID="{C056AAF7-D9A6-4975-9717-8FE640824056}" presName="spacer" presStyleCnt="0"/>
      <dgm:spPr/>
    </dgm:pt>
    <dgm:pt modelId="{9FFBE412-7241-4BB8-9792-E92681409793}" type="pres">
      <dgm:prSet presAssocID="{9B56BA93-FBD4-4E4C-8724-E0A9F1C08CBF}" presName="parentText" presStyleLbl="node1" presStyleIdx="1" presStyleCnt="3">
        <dgm:presLayoutVars>
          <dgm:chMax val="0"/>
          <dgm:bulletEnabled val="1"/>
        </dgm:presLayoutVars>
      </dgm:prSet>
      <dgm:spPr/>
    </dgm:pt>
    <dgm:pt modelId="{EFE252B2-B093-4341-AA3C-74757F7F4025}" type="pres">
      <dgm:prSet presAssocID="{E97F5914-7266-417C-8EAC-19347B8543A7}" presName="spacer" presStyleCnt="0"/>
      <dgm:spPr/>
    </dgm:pt>
    <dgm:pt modelId="{B32FB78B-F4C8-4440-8E2E-5EF3046E90EB}" type="pres">
      <dgm:prSet presAssocID="{A7F157DC-3FF2-42A8-B1BA-E9F120447445}" presName="parentText" presStyleLbl="node1" presStyleIdx="2" presStyleCnt="3">
        <dgm:presLayoutVars>
          <dgm:chMax val="0"/>
          <dgm:bulletEnabled val="1"/>
        </dgm:presLayoutVars>
      </dgm:prSet>
      <dgm:spPr/>
    </dgm:pt>
  </dgm:ptLst>
  <dgm:cxnLst>
    <dgm:cxn modelId="{3C9E346A-7297-4D68-9684-B865D04F2502}" type="presOf" srcId="{9B56BA93-FBD4-4E4C-8724-E0A9F1C08CBF}" destId="{9FFBE412-7241-4BB8-9792-E92681409793}" srcOrd="0" destOrd="0" presId="urn:microsoft.com/office/officeart/2005/8/layout/vList2"/>
    <dgm:cxn modelId="{29A849A9-592F-4E4E-833F-912E6C1256CD}" srcId="{0F3315D5-5AAD-4BDF-BB01-50A3BAB715A1}" destId="{EF328DDF-844C-44BB-9150-F0A77488BA9F}" srcOrd="0" destOrd="0" parTransId="{A821473E-C777-4AA6-BE73-399A86A18832}" sibTransId="{C056AAF7-D9A6-4975-9717-8FE640824056}"/>
    <dgm:cxn modelId="{55028E51-8553-43D3-8CD1-EE8F85A51614}" type="presOf" srcId="{EF328DDF-844C-44BB-9150-F0A77488BA9F}" destId="{EE6BCE96-6AC4-4CE8-8B61-513A29B8697D}" srcOrd="0" destOrd="0" presId="urn:microsoft.com/office/officeart/2005/8/layout/vList2"/>
    <dgm:cxn modelId="{B03DCD5A-D69A-4BBF-B644-1974FCC7D708}" type="presOf" srcId="{0F3315D5-5AAD-4BDF-BB01-50A3BAB715A1}" destId="{4378EC6C-6094-40EA-B235-196358625552}" srcOrd="0" destOrd="0" presId="urn:microsoft.com/office/officeart/2005/8/layout/vList2"/>
    <dgm:cxn modelId="{A8029DF2-B726-43C3-BFAB-E91C19BFF9CC}" srcId="{0F3315D5-5AAD-4BDF-BB01-50A3BAB715A1}" destId="{A7F157DC-3FF2-42A8-B1BA-E9F120447445}" srcOrd="2" destOrd="0" parTransId="{0B24D947-959C-4460-BEE5-0483C15F5CB3}" sibTransId="{710BAA3D-95FD-4DD7-9F06-C8EB7AA3D94B}"/>
    <dgm:cxn modelId="{C05068BD-8661-439A-BEA8-73DE8B35F0EF}" srcId="{0F3315D5-5AAD-4BDF-BB01-50A3BAB715A1}" destId="{9B56BA93-FBD4-4E4C-8724-E0A9F1C08CBF}" srcOrd="1" destOrd="0" parTransId="{4DD0E4DF-FDF1-4399-AB74-DA0C37D085C8}" sibTransId="{E97F5914-7266-417C-8EAC-19347B8543A7}"/>
    <dgm:cxn modelId="{B84B2EB8-5D82-4425-BDFB-6B272DB60E94}" type="presOf" srcId="{A7F157DC-3FF2-42A8-B1BA-E9F120447445}" destId="{B32FB78B-F4C8-4440-8E2E-5EF3046E90EB}" srcOrd="0" destOrd="0" presId="urn:microsoft.com/office/officeart/2005/8/layout/vList2"/>
    <dgm:cxn modelId="{4EA25289-025C-497F-89FF-3065D91704AC}" type="presParOf" srcId="{4378EC6C-6094-40EA-B235-196358625552}" destId="{EE6BCE96-6AC4-4CE8-8B61-513A29B8697D}" srcOrd="0" destOrd="0" presId="urn:microsoft.com/office/officeart/2005/8/layout/vList2"/>
    <dgm:cxn modelId="{586129EC-8665-452A-9D8F-8D6723E71C84}" type="presParOf" srcId="{4378EC6C-6094-40EA-B235-196358625552}" destId="{C9E2689C-C655-4FA5-89BE-58F8AD679650}" srcOrd="1" destOrd="0" presId="urn:microsoft.com/office/officeart/2005/8/layout/vList2"/>
    <dgm:cxn modelId="{086260FF-C45F-4A0A-91FB-B3F056668C0D}" type="presParOf" srcId="{4378EC6C-6094-40EA-B235-196358625552}" destId="{9FFBE412-7241-4BB8-9792-E92681409793}" srcOrd="2" destOrd="0" presId="urn:microsoft.com/office/officeart/2005/8/layout/vList2"/>
    <dgm:cxn modelId="{736EB447-71BD-47EF-9E90-534CC57EA338}" type="presParOf" srcId="{4378EC6C-6094-40EA-B235-196358625552}" destId="{EFE252B2-B093-4341-AA3C-74757F7F4025}" srcOrd="3" destOrd="0" presId="urn:microsoft.com/office/officeart/2005/8/layout/vList2"/>
    <dgm:cxn modelId="{807AA5AB-5B14-46FC-AFF0-01915CAAF483}" type="presParOf" srcId="{4378EC6C-6094-40EA-B235-196358625552}" destId="{B32FB78B-F4C8-4440-8E2E-5EF3046E90E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05CB50-0FEE-465A-BD3D-CCDE1216542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F3DFD6AC-C492-4043-A389-5124420BBE9D}">
      <dgm:prSet/>
      <dgm:spPr/>
      <dgm:t>
        <a:bodyPr/>
        <a:lstStyle/>
        <a:p>
          <a:pPr rtl="0"/>
          <a:r>
            <a:rPr lang="ru-RU" b="0" i="0" smtClean="0"/>
            <a:t>Проанализировав ст. 317.1 ГК РФ, можно сделать сразу несколько интересных выводов. </a:t>
          </a:r>
          <a:endParaRPr lang="ru-RU"/>
        </a:p>
      </dgm:t>
    </dgm:pt>
    <dgm:pt modelId="{4E342E78-438C-40D2-A733-3686D8BE7C85}" type="parTrans" cxnId="{EE6AE291-14B0-4DF6-8972-69F86D1BA4E4}">
      <dgm:prSet/>
      <dgm:spPr/>
      <dgm:t>
        <a:bodyPr/>
        <a:lstStyle/>
        <a:p>
          <a:endParaRPr lang="ru-RU"/>
        </a:p>
      </dgm:t>
    </dgm:pt>
    <dgm:pt modelId="{6DE15EF3-F412-42B7-9774-D28B3A8C42D1}" type="sibTrans" cxnId="{EE6AE291-14B0-4DF6-8972-69F86D1BA4E4}">
      <dgm:prSet/>
      <dgm:spPr/>
      <dgm:t>
        <a:bodyPr/>
        <a:lstStyle/>
        <a:p>
          <a:endParaRPr lang="ru-RU"/>
        </a:p>
      </dgm:t>
    </dgm:pt>
    <dgm:pt modelId="{88FFCA00-F290-4A9D-8EBA-ECB479873763}">
      <dgm:prSet/>
      <dgm:spPr/>
      <dgm:t>
        <a:bodyPr/>
        <a:lstStyle/>
        <a:p>
          <a:pPr rtl="0"/>
          <a:r>
            <a:rPr lang="ru-RU" b="0" i="0" smtClean="0"/>
            <a:t>Правом на начисление процентов наделяется только кредитор по денежному обязательству, т.е. сторона, которая имеет право на получение денег от контрагента. Денежное обязательство – это обязанность должника уплатить кредитору определенную сумму по гражданско-правовой сделке или другому законному основанию (письмо Минфина России от 09.12.2015 № 03-03-РЗ/67486, далее – Письмо № 03-03-РЗ/67486). Кредитор по неденежному обязательству (например, по обязательству в натуре по поставке товара, оказанию услуг или выполнению работ) не вправе претендовать на получение законных процентов.</a:t>
          </a:r>
          <a:endParaRPr lang="ru-RU"/>
        </a:p>
      </dgm:t>
    </dgm:pt>
    <dgm:pt modelId="{8B789775-D58F-48EE-8479-6F40E514AC22}" type="parTrans" cxnId="{E23729D2-F0BD-4E4E-A268-3ADFE80F582A}">
      <dgm:prSet/>
      <dgm:spPr/>
      <dgm:t>
        <a:bodyPr/>
        <a:lstStyle/>
        <a:p>
          <a:endParaRPr lang="ru-RU"/>
        </a:p>
      </dgm:t>
    </dgm:pt>
    <dgm:pt modelId="{35C1CA85-CB24-4E82-8761-0C862A4BC880}" type="sibTrans" cxnId="{E23729D2-F0BD-4E4E-A268-3ADFE80F582A}">
      <dgm:prSet/>
      <dgm:spPr/>
      <dgm:t>
        <a:bodyPr/>
        <a:lstStyle/>
        <a:p>
          <a:endParaRPr lang="ru-RU"/>
        </a:p>
      </dgm:t>
    </dgm:pt>
    <dgm:pt modelId="{E01B6586-AFEC-4790-856B-6CEDA60FDFC5}" type="pres">
      <dgm:prSet presAssocID="{6A05CB50-0FEE-465A-BD3D-CCDE1216542F}" presName="linear" presStyleCnt="0">
        <dgm:presLayoutVars>
          <dgm:animLvl val="lvl"/>
          <dgm:resizeHandles val="exact"/>
        </dgm:presLayoutVars>
      </dgm:prSet>
      <dgm:spPr/>
    </dgm:pt>
    <dgm:pt modelId="{5A581092-6128-4003-BFBD-FA2044C0D3F3}" type="pres">
      <dgm:prSet presAssocID="{F3DFD6AC-C492-4043-A389-5124420BBE9D}" presName="parentText" presStyleLbl="node1" presStyleIdx="0" presStyleCnt="2" custScaleY="34392">
        <dgm:presLayoutVars>
          <dgm:chMax val="0"/>
          <dgm:bulletEnabled val="1"/>
        </dgm:presLayoutVars>
      </dgm:prSet>
      <dgm:spPr/>
    </dgm:pt>
    <dgm:pt modelId="{6A75E15F-1558-46F8-92B7-446BD580C93D}" type="pres">
      <dgm:prSet presAssocID="{6DE15EF3-F412-42B7-9774-D28B3A8C42D1}" presName="spacer" presStyleCnt="0"/>
      <dgm:spPr/>
    </dgm:pt>
    <dgm:pt modelId="{9750673E-FF28-4FE4-86C1-1BAE06AEB086}" type="pres">
      <dgm:prSet presAssocID="{88FFCA00-F290-4A9D-8EBA-ECB479873763}" presName="parentText" presStyleLbl="node1" presStyleIdx="1" presStyleCnt="2" custLinFactY="1288" custLinFactNeighborX="-6428" custLinFactNeighborY="100000">
        <dgm:presLayoutVars>
          <dgm:chMax val="0"/>
          <dgm:bulletEnabled val="1"/>
        </dgm:presLayoutVars>
      </dgm:prSet>
      <dgm:spPr/>
    </dgm:pt>
  </dgm:ptLst>
  <dgm:cxnLst>
    <dgm:cxn modelId="{E16445FB-3D08-4AB9-9430-514D9FEF760E}" type="presOf" srcId="{6A05CB50-0FEE-465A-BD3D-CCDE1216542F}" destId="{E01B6586-AFEC-4790-856B-6CEDA60FDFC5}" srcOrd="0" destOrd="0" presId="urn:microsoft.com/office/officeart/2005/8/layout/vList2"/>
    <dgm:cxn modelId="{EE6AE291-14B0-4DF6-8972-69F86D1BA4E4}" srcId="{6A05CB50-0FEE-465A-BD3D-CCDE1216542F}" destId="{F3DFD6AC-C492-4043-A389-5124420BBE9D}" srcOrd="0" destOrd="0" parTransId="{4E342E78-438C-40D2-A733-3686D8BE7C85}" sibTransId="{6DE15EF3-F412-42B7-9774-D28B3A8C42D1}"/>
    <dgm:cxn modelId="{45F4D15C-3556-4C8D-B6AC-C3C3796DB85D}" type="presOf" srcId="{88FFCA00-F290-4A9D-8EBA-ECB479873763}" destId="{9750673E-FF28-4FE4-86C1-1BAE06AEB086}" srcOrd="0" destOrd="0" presId="urn:microsoft.com/office/officeart/2005/8/layout/vList2"/>
    <dgm:cxn modelId="{7FD1067E-CBCA-40A6-9A4D-BE782E5BC70F}" type="presOf" srcId="{F3DFD6AC-C492-4043-A389-5124420BBE9D}" destId="{5A581092-6128-4003-BFBD-FA2044C0D3F3}" srcOrd="0" destOrd="0" presId="urn:microsoft.com/office/officeart/2005/8/layout/vList2"/>
    <dgm:cxn modelId="{E23729D2-F0BD-4E4E-A268-3ADFE80F582A}" srcId="{6A05CB50-0FEE-465A-BD3D-CCDE1216542F}" destId="{88FFCA00-F290-4A9D-8EBA-ECB479873763}" srcOrd="1" destOrd="0" parTransId="{8B789775-D58F-48EE-8479-6F40E514AC22}" sibTransId="{35C1CA85-CB24-4E82-8761-0C862A4BC880}"/>
    <dgm:cxn modelId="{CA2DD49E-F971-45D1-B13A-0A7EAC0F26DE}" type="presParOf" srcId="{E01B6586-AFEC-4790-856B-6CEDA60FDFC5}" destId="{5A581092-6128-4003-BFBD-FA2044C0D3F3}" srcOrd="0" destOrd="0" presId="urn:microsoft.com/office/officeart/2005/8/layout/vList2"/>
    <dgm:cxn modelId="{CA15F9B7-0B9E-4A72-A452-0B63547E1CE4}" type="presParOf" srcId="{E01B6586-AFEC-4790-856B-6CEDA60FDFC5}" destId="{6A75E15F-1558-46F8-92B7-446BD580C93D}" srcOrd="1" destOrd="0" presId="urn:microsoft.com/office/officeart/2005/8/layout/vList2"/>
    <dgm:cxn modelId="{D566D81B-D9CD-4743-BCDE-254F57098980}" type="presParOf" srcId="{E01B6586-AFEC-4790-856B-6CEDA60FDFC5}" destId="{9750673E-FF28-4FE4-86C1-1BAE06AEB08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315537-BB0B-4A55-AD1E-9E69BF7CD80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B99B550D-FAAD-4BCD-B4B6-C897B1D1771E}">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t>Главное отличие ст. 317.1 и 395 ГК РФ указана в </a:t>
          </a:r>
          <a:r>
            <a:rPr lang="ru-RU" b="1" i="0" u="sng" dirty="0" smtClean="0">
              <a:hlinkClick xmlns:r="http://schemas.openxmlformats.org/officeDocument/2006/relationships" r:id="rId1"/>
            </a:rPr>
            <a:t>Постановлении Пленума Верховного Суда РФ от 24.03.2016 </a:t>
          </a:r>
          <a:r>
            <a:rPr lang="en-US" b="1" i="0" u="sng" dirty="0" smtClean="0">
              <a:hlinkClick xmlns:r="http://schemas.openxmlformats.org/officeDocument/2006/relationships" r:id="rId1"/>
            </a:rPr>
            <a:t>N</a:t>
          </a:r>
          <a:r>
            <a:rPr lang="ru-RU" b="1" i="0" u="sng" dirty="0" smtClean="0">
              <a:hlinkClick xmlns:r="http://schemas.openxmlformats.org/officeDocument/2006/relationships" r:id="rId1"/>
            </a:rPr>
            <a:t> 7 "О применении судами некоторых положений Гражданского кодекса Российской Федерации об ответственности за нарушение обязательств</a:t>
          </a:r>
          <a:r>
            <a:rPr lang="ru-RU" b="0" i="0" u="sng" dirty="0" smtClean="0">
              <a:hlinkClick xmlns:r="http://schemas.openxmlformats.org/officeDocument/2006/relationships" r:id="rId1"/>
            </a:rPr>
            <a:t>"</a:t>
          </a:r>
          <a:r>
            <a:rPr lang="ru-RU" b="0" i="0" dirty="0" smtClean="0"/>
            <a:t> п.53 «В отличие от процентов, предусмотренных</a:t>
          </a:r>
          <a:r>
            <a:rPr lang="en-US" b="0" i="0" dirty="0" smtClean="0"/>
            <a:t> </a:t>
          </a:r>
          <a:r>
            <a:rPr lang="ru-RU" b="0" i="0" u="sng" dirty="0" smtClean="0">
              <a:hlinkClick xmlns:r="http://schemas.openxmlformats.org/officeDocument/2006/relationships" r:id="rId2"/>
            </a:rPr>
            <a:t>пунктом 1 статьи 395</a:t>
          </a:r>
          <a:r>
            <a:rPr lang="en-US" b="0" i="0" dirty="0" smtClean="0"/>
            <a:t> </a:t>
          </a:r>
          <a:r>
            <a:rPr lang="ru-RU" b="0" i="0" dirty="0" smtClean="0"/>
            <a:t>ГК РФ, проценты, установленные</a:t>
          </a:r>
          <a:r>
            <a:rPr lang="en-US" b="0" i="0" dirty="0" smtClean="0"/>
            <a:t> </a:t>
          </a:r>
          <a:r>
            <a:rPr lang="ru-RU" b="0" i="0" u="sng" dirty="0" smtClean="0">
              <a:hlinkClick xmlns:r="http://schemas.openxmlformats.org/officeDocument/2006/relationships" r:id="rId3"/>
            </a:rPr>
            <a:t>статьей 317.1</a:t>
          </a:r>
          <a:r>
            <a:rPr lang="en-US" b="0" i="0" dirty="0" smtClean="0"/>
            <a:t> </a:t>
          </a:r>
          <a:r>
            <a:rPr lang="ru-RU" b="0" i="0" dirty="0" smtClean="0"/>
            <a:t>ГК РФ, не являются мерой ответственности, а представляют собой плату за пользование денежными средствами. В связи с этим при разрешении споров о взыскании процентов суду необходимо установить, является требование истца об уплате процентов требованием платы за пользование денежными средствами (</a:t>
          </a:r>
          <a:r>
            <a:rPr lang="ru-RU" b="0" i="0" u="sng" dirty="0" smtClean="0">
              <a:hlinkClick xmlns:r="http://schemas.openxmlformats.org/officeDocument/2006/relationships" r:id="rId3"/>
            </a:rPr>
            <a:t>статья 317.1</a:t>
          </a:r>
          <a:r>
            <a:rPr lang="en-US" b="0" i="0" dirty="0" smtClean="0"/>
            <a:t> </a:t>
          </a:r>
          <a:r>
            <a:rPr lang="ru-RU" b="0" i="0" dirty="0" smtClean="0"/>
            <a:t>ГК РФ) либо требование заявлено о применении ответственности за неисполнение или просрочку исполнения денежного обязательства (</a:t>
          </a:r>
          <a:r>
            <a:rPr lang="ru-RU" b="0" i="0" u="sng" dirty="0" smtClean="0">
              <a:hlinkClick xmlns:r="http://schemas.openxmlformats.org/officeDocument/2006/relationships" r:id="rId2"/>
            </a:rPr>
            <a:t>статья 395</a:t>
          </a:r>
          <a:r>
            <a:rPr lang="en-US" b="0" i="0" dirty="0" smtClean="0"/>
            <a:t> </a:t>
          </a:r>
          <a:r>
            <a:rPr lang="ru-RU" b="0" i="0" dirty="0" smtClean="0"/>
            <a:t>ГК РФ). Начисление с начала просрочки процентов по</a:t>
          </a:r>
          <a:r>
            <a:rPr lang="en-US" b="0" i="0" dirty="0" smtClean="0"/>
            <a:t> </a:t>
          </a:r>
          <a:r>
            <a:rPr lang="ru-RU" b="0" i="0" u="sng" dirty="0" smtClean="0">
              <a:hlinkClick xmlns:r="http://schemas.openxmlformats.org/officeDocument/2006/relationships" r:id="rId2"/>
            </a:rPr>
            <a:t>статье 395</a:t>
          </a:r>
          <a:r>
            <a:rPr lang="en-US" b="0" i="0" dirty="0" smtClean="0"/>
            <a:t> </a:t>
          </a:r>
          <a:r>
            <a:rPr lang="ru-RU" b="0" i="0" dirty="0" smtClean="0"/>
            <a:t>ГК РФ не влияет на начисление процентов по</a:t>
          </a:r>
          <a:r>
            <a:rPr lang="en-US" b="0" i="0" dirty="0" smtClean="0"/>
            <a:t> </a:t>
          </a:r>
          <a:r>
            <a:rPr lang="ru-RU" b="0" i="0" u="sng" dirty="0" smtClean="0">
              <a:hlinkClick xmlns:r="http://schemas.openxmlformats.org/officeDocument/2006/relationships" r:id="rId3"/>
            </a:rPr>
            <a:t>статье 317.1</a:t>
          </a:r>
          <a:r>
            <a:rPr lang="en-US" b="0" i="0" dirty="0" smtClean="0"/>
            <a:t> </a:t>
          </a:r>
          <a:r>
            <a:rPr lang="ru-RU" b="0" i="0" dirty="0" smtClean="0"/>
            <a:t>ГК РФ.»</a:t>
          </a:r>
          <a:endParaRPr lang="ru-RU" dirty="0"/>
        </a:p>
      </dgm:t>
    </dgm:pt>
    <dgm:pt modelId="{1AE7FF8E-58D8-482F-94BB-7A7115F48D78}" type="parTrans" cxnId="{ED09E520-A873-4C24-9CAF-4B09686E0D2E}">
      <dgm:prSet/>
      <dgm:spPr/>
      <dgm:t>
        <a:bodyPr/>
        <a:lstStyle/>
        <a:p>
          <a:endParaRPr lang="ru-RU"/>
        </a:p>
      </dgm:t>
    </dgm:pt>
    <dgm:pt modelId="{E1B6FF91-2F99-4F93-A051-F9EC6E6330BA}" type="sibTrans" cxnId="{ED09E520-A873-4C24-9CAF-4B09686E0D2E}">
      <dgm:prSet/>
      <dgm:spPr/>
      <dgm:t>
        <a:bodyPr/>
        <a:lstStyle/>
        <a:p>
          <a:endParaRPr lang="ru-RU"/>
        </a:p>
      </dgm:t>
    </dgm:pt>
    <dgm:pt modelId="{C01B2C7B-BF3A-4E2F-AEF1-73C4D53CFFE1}">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smtClean="0"/>
            <a:t>П. 76. Правила </a:t>
          </a:r>
          <a:r>
            <a:rPr lang="ru-RU" b="0" i="0" smtClean="0">
              <a:hlinkClick xmlns:r="http://schemas.openxmlformats.org/officeDocument/2006/relationships" r:id="rId4"/>
            </a:rPr>
            <a:t>статьи 333</a:t>
          </a:r>
          <a:r>
            <a:rPr lang="ru-RU" b="0" i="0" smtClean="0"/>
            <a:t> ГК РФ и </a:t>
          </a:r>
          <a:r>
            <a:rPr lang="ru-RU" b="0" i="0" smtClean="0">
              <a:hlinkClick xmlns:r="http://schemas.openxmlformats.org/officeDocument/2006/relationships" r:id="rId5"/>
            </a:rPr>
            <a:t>пункта 6 статьи 395</a:t>
          </a:r>
          <a:r>
            <a:rPr lang="ru-RU" b="0" i="0" smtClean="0"/>
            <a:t> ГК РФ не применяются при взыскании процентов, начисляемых по </a:t>
          </a:r>
          <a:r>
            <a:rPr lang="ru-RU" b="0" i="0" smtClean="0">
              <a:hlinkClick xmlns:r="http://schemas.openxmlformats.org/officeDocument/2006/relationships" r:id="rId6"/>
            </a:rPr>
            <a:t>статье 317.1</a:t>
          </a:r>
          <a:r>
            <a:rPr lang="ru-RU" b="0" i="0" smtClean="0"/>
            <a:t> ГК РФ.</a:t>
          </a:r>
          <a:endParaRPr lang="ru-RU"/>
        </a:p>
      </dgm:t>
    </dgm:pt>
    <dgm:pt modelId="{E9B0C1C4-5829-4B80-B46A-D9047FBAE130}" type="parTrans" cxnId="{EFFA139F-C1FA-4AFD-9A82-C8386F0E6736}">
      <dgm:prSet/>
      <dgm:spPr/>
      <dgm:t>
        <a:bodyPr/>
        <a:lstStyle/>
        <a:p>
          <a:endParaRPr lang="ru-RU"/>
        </a:p>
      </dgm:t>
    </dgm:pt>
    <dgm:pt modelId="{AA206B89-E915-491E-9219-D1F52460763B}" type="sibTrans" cxnId="{EFFA139F-C1FA-4AFD-9A82-C8386F0E6736}">
      <dgm:prSet/>
      <dgm:spPr/>
      <dgm:t>
        <a:bodyPr/>
        <a:lstStyle/>
        <a:p>
          <a:endParaRPr lang="ru-RU"/>
        </a:p>
      </dgm:t>
    </dgm:pt>
    <dgm:pt modelId="{F55D97D9-9087-4AC4-8C48-308B8C60B1C2}" type="pres">
      <dgm:prSet presAssocID="{4C315537-BB0B-4A55-AD1E-9E69BF7CD809}" presName="linear" presStyleCnt="0">
        <dgm:presLayoutVars>
          <dgm:animLvl val="lvl"/>
          <dgm:resizeHandles val="exact"/>
        </dgm:presLayoutVars>
      </dgm:prSet>
      <dgm:spPr/>
    </dgm:pt>
    <dgm:pt modelId="{5C34E8E7-392A-43BA-B8C1-9CE7967F77BC}" type="pres">
      <dgm:prSet presAssocID="{B99B550D-FAAD-4BCD-B4B6-C897B1D1771E}" presName="parentText" presStyleLbl="node1" presStyleIdx="0" presStyleCnt="2" custScaleY="119906">
        <dgm:presLayoutVars>
          <dgm:chMax val="0"/>
          <dgm:bulletEnabled val="1"/>
        </dgm:presLayoutVars>
      </dgm:prSet>
      <dgm:spPr/>
    </dgm:pt>
    <dgm:pt modelId="{630B7CB7-60F3-4D78-A397-881A416C9C83}" type="pres">
      <dgm:prSet presAssocID="{E1B6FF91-2F99-4F93-A051-F9EC6E6330BA}" presName="spacer" presStyleCnt="0"/>
      <dgm:spPr/>
    </dgm:pt>
    <dgm:pt modelId="{86E066F3-ED4A-47AA-A931-7B4396AABB5D}" type="pres">
      <dgm:prSet presAssocID="{C01B2C7B-BF3A-4E2F-AEF1-73C4D53CFFE1}" presName="parentText" presStyleLbl="node1" presStyleIdx="1" presStyleCnt="2" custScaleY="23398">
        <dgm:presLayoutVars>
          <dgm:chMax val="0"/>
          <dgm:bulletEnabled val="1"/>
        </dgm:presLayoutVars>
      </dgm:prSet>
      <dgm:spPr/>
    </dgm:pt>
  </dgm:ptLst>
  <dgm:cxnLst>
    <dgm:cxn modelId="{56DE709C-CF36-4393-A659-ED18C2F944FE}" type="presOf" srcId="{4C315537-BB0B-4A55-AD1E-9E69BF7CD809}" destId="{F55D97D9-9087-4AC4-8C48-308B8C60B1C2}" srcOrd="0" destOrd="0" presId="urn:microsoft.com/office/officeart/2005/8/layout/vList2"/>
    <dgm:cxn modelId="{EFFA139F-C1FA-4AFD-9A82-C8386F0E6736}" srcId="{4C315537-BB0B-4A55-AD1E-9E69BF7CD809}" destId="{C01B2C7B-BF3A-4E2F-AEF1-73C4D53CFFE1}" srcOrd="1" destOrd="0" parTransId="{E9B0C1C4-5829-4B80-B46A-D9047FBAE130}" sibTransId="{AA206B89-E915-491E-9219-D1F52460763B}"/>
    <dgm:cxn modelId="{749A7D33-3228-4D89-96C8-C07497337BC2}" type="presOf" srcId="{B99B550D-FAAD-4BCD-B4B6-C897B1D1771E}" destId="{5C34E8E7-392A-43BA-B8C1-9CE7967F77BC}" srcOrd="0" destOrd="0" presId="urn:microsoft.com/office/officeart/2005/8/layout/vList2"/>
    <dgm:cxn modelId="{FA799A5E-2AF0-4297-AE5B-956B2FD25C64}" type="presOf" srcId="{C01B2C7B-BF3A-4E2F-AEF1-73C4D53CFFE1}" destId="{86E066F3-ED4A-47AA-A931-7B4396AABB5D}" srcOrd="0" destOrd="0" presId="urn:microsoft.com/office/officeart/2005/8/layout/vList2"/>
    <dgm:cxn modelId="{ED09E520-A873-4C24-9CAF-4B09686E0D2E}" srcId="{4C315537-BB0B-4A55-AD1E-9E69BF7CD809}" destId="{B99B550D-FAAD-4BCD-B4B6-C897B1D1771E}" srcOrd="0" destOrd="0" parTransId="{1AE7FF8E-58D8-482F-94BB-7A7115F48D78}" sibTransId="{E1B6FF91-2F99-4F93-A051-F9EC6E6330BA}"/>
    <dgm:cxn modelId="{92C05FB7-D551-47AD-B4E5-2D3232F816FA}" type="presParOf" srcId="{F55D97D9-9087-4AC4-8C48-308B8C60B1C2}" destId="{5C34E8E7-392A-43BA-B8C1-9CE7967F77BC}" srcOrd="0" destOrd="0" presId="urn:microsoft.com/office/officeart/2005/8/layout/vList2"/>
    <dgm:cxn modelId="{607EB713-31FB-4AD8-9747-02CCF6D50DE5}" type="presParOf" srcId="{F55D97D9-9087-4AC4-8C48-308B8C60B1C2}" destId="{630B7CB7-60F3-4D78-A397-881A416C9C83}" srcOrd="1" destOrd="0" presId="urn:microsoft.com/office/officeart/2005/8/layout/vList2"/>
    <dgm:cxn modelId="{F5D59569-11AC-457A-A390-510FF33CA5FD}" type="presParOf" srcId="{F55D97D9-9087-4AC4-8C48-308B8C60B1C2}" destId="{86E066F3-ED4A-47AA-A931-7B4396AABB5D}"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366BE1-7988-4097-9E11-56E54A63CC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976C5E90-1AD2-4E31-9B2E-6DE165F0C1C5}">
      <dgm:prSet>
        <dgm:style>
          <a:lnRef idx="3">
            <a:schemeClr val="lt1"/>
          </a:lnRef>
          <a:fillRef idx="1">
            <a:schemeClr val="accent1"/>
          </a:fillRef>
          <a:effectRef idx="1">
            <a:schemeClr val="accent1"/>
          </a:effectRef>
          <a:fontRef idx="minor">
            <a:schemeClr val="lt1"/>
          </a:fontRef>
        </dgm:style>
      </dgm:prSet>
      <dgm:spPr>
        <a:solidFill>
          <a:schemeClr val="accent6"/>
        </a:solidFill>
      </dgm:spPr>
      <dgm:t>
        <a:bodyPr/>
        <a:lstStyle/>
        <a:p>
          <a:pPr rtl="0"/>
          <a:r>
            <a:rPr lang="ru-RU" b="1" i="1" dirty="0" smtClean="0"/>
            <a:t>Постановление Пленума Верховного Суда РФ </a:t>
          </a:r>
          <a:r>
            <a:rPr lang="en-US" b="1" i="1" dirty="0" smtClean="0"/>
            <a:t>N</a:t>
          </a:r>
          <a:r>
            <a:rPr lang="ru-RU" b="1" i="1" dirty="0" smtClean="0"/>
            <a:t> 13, Пленума ВАС РФ </a:t>
          </a:r>
          <a:r>
            <a:rPr lang="en-US" b="1" i="1" dirty="0" smtClean="0"/>
            <a:t>N</a:t>
          </a:r>
          <a:r>
            <a:rPr lang="ru-RU" b="1" i="1" dirty="0" smtClean="0"/>
            <a:t> 14 от 08.10.1998 (ред. от 24.03.2016) "О практике применения положений Гражданского кодекса Российской Федерации о процентах за пользование чужими денежными средствами"</a:t>
          </a:r>
          <a:endParaRPr lang="ru-RU" dirty="0"/>
        </a:p>
      </dgm:t>
    </dgm:pt>
    <dgm:pt modelId="{49EFFEAF-7586-4670-8898-EDF636EB11A4}" type="parTrans" cxnId="{B4D3D838-5A49-44DE-8429-783B95F7A250}">
      <dgm:prSet/>
      <dgm:spPr/>
      <dgm:t>
        <a:bodyPr/>
        <a:lstStyle/>
        <a:p>
          <a:endParaRPr lang="ru-RU"/>
        </a:p>
      </dgm:t>
    </dgm:pt>
    <dgm:pt modelId="{1E4ED8FA-AF87-4CAA-AAFA-F067EF43C841}" type="sibTrans" cxnId="{B4D3D838-5A49-44DE-8429-783B95F7A250}">
      <dgm:prSet/>
      <dgm:spPr/>
      <dgm:t>
        <a:bodyPr/>
        <a:lstStyle/>
        <a:p>
          <a:endParaRPr lang="ru-RU"/>
        </a:p>
      </dgm:t>
    </dgm:pt>
    <dgm:pt modelId="{316ED777-6601-4F7C-AAF9-B8758EF83D2A}">
      <dgm:prSet>
        <dgm:style>
          <a:lnRef idx="2">
            <a:schemeClr val="accent4">
              <a:shade val="50000"/>
            </a:schemeClr>
          </a:lnRef>
          <a:fillRef idx="1">
            <a:schemeClr val="accent4"/>
          </a:fillRef>
          <a:effectRef idx="0">
            <a:schemeClr val="accent4"/>
          </a:effectRef>
          <a:fontRef idx="minor">
            <a:schemeClr val="lt1"/>
          </a:fontRef>
        </dgm:style>
      </dgm:prSet>
      <dgm:spPr>
        <a:solidFill>
          <a:srgbClr val="00B050"/>
        </a:solidFill>
        <a:ln>
          <a:solidFill>
            <a:schemeClr val="accent6"/>
          </a:solidFill>
        </a:ln>
      </dgm:spPr>
      <dgm:t>
        <a:bodyPr/>
        <a:lstStyle/>
        <a:p>
          <a:pPr rtl="0"/>
          <a:r>
            <a:rPr lang="ru-RU" b="1" i="1" dirty="0" smtClean="0"/>
            <a:t>п 4. </a:t>
          </a:r>
          <a:r>
            <a:rPr lang="ru-RU" b="0" i="0" dirty="0" smtClean="0"/>
            <a:t>Проценты, предусмотренные</a:t>
          </a:r>
          <a:r>
            <a:rPr lang="en-US" b="0" i="0" dirty="0" smtClean="0"/>
            <a:t> </a:t>
          </a:r>
          <a:r>
            <a:rPr lang="ru-RU" b="0" i="0" u="sng" dirty="0" smtClean="0">
              <a:hlinkClick xmlns:r="http://schemas.openxmlformats.org/officeDocument/2006/relationships" r:id="rId1"/>
            </a:rPr>
            <a:t>пунктом 1 статьи 395</a:t>
          </a:r>
          <a:r>
            <a:rPr lang="en-US" b="0" i="0" dirty="0" smtClean="0"/>
            <a:t> </a:t>
          </a:r>
          <a:r>
            <a:rPr lang="ru-RU" b="0" i="0" dirty="0" smtClean="0"/>
            <a:t>Кодекса, по своей природе отличаются от процентов, подлежащих уплате за пользование денежными средствами, предоставленными по договору займа (</a:t>
          </a:r>
          <a:r>
            <a:rPr lang="ru-RU" b="0" i="0" u="sng" dirty="0" smtClean="0">
              <a:hlinkClick xmlns:r="http://schemas.openxmlformats.org/officeDocument/2006/relationships" r:id="rId2"/>
            </a:rPr>
            <a:t>статья 809</a:t>
          </a:r>
          <a:r>
            <a:rPr lang="en-US" b="0" i="0" dirty="0" smtClean="0"/>
            <a:t> </a:t>
          </a:r>
          <a:r>
            <a:rPr lang="ru-RU" b="0" i="0" dirty="0" smtClean="0"/>
            <a:t>Кодекса), кредитному договору (</a:t>
          </a:r>
          <a:r>
            <a:rPr lang="ru-RU" b="0" i="0" u="sng" dirty="0" smtClean="0">
              <a:hlinkClick xmlns:r="http://schemas.openxmlformats.org/officeDocument/2006/relationships" r:id="rId3"/>
            </a:rPr>
            <a:t>статья 819</a:t>
          </a:r>
          <a:r>
            <a:rPr lang="en-US" b="0" i="0" dirty="0" smtClean="0"/>
            <a:t> </a:t>
          </a:r>
          <a:r>
            <a:rPr lang="ru-RU" b="0" i="0" dirty="0" smtClean="0"/>
            <a:t>Кодекса) либо в качестве коммерческого кредита (</a:t>
          </a:r>
          <a:r>
            <a:rPr lang="ru-RU" b="0" i="0" u="sng" dirty="0" smtClean="0">
              <a:hlinkClick xmlns:r="http://schemas.openxmlformats.org/officeDocument/2006/relationships" r:id="rId4"/>
            </a:rPr>
            <a:t>статья 823</a:t>
          </a:r>
          <a:r>
            <a:rPr lang="en-US" b="0" i="0" dirty="0" smtClean="0"/>
            <a:t> </a:t>
          </a:r>
          <a:r>
            <a:rPr lang="ru-RU" b="0" i="0" dirty="0" smtClean="0"/>
            <a:t>Кодекса). Поэтому при разрешении споров о взыскании процентов годовых суд должен определить, требует ли истец уплаты процентов за пользование денежными средствами, предоставленными в качестве займа или коммерческого кредита, либо существо требования составляет применение ответственности за неисполнение или просрочку исполнения денежного обязательства</a:t>
          </a:r>
          <a:r>
            <a:rPr lang="en-US" b="0" i="0" dirty="0" smtClean="0"/>
            <a:t> </a:t>
          </a:r>
          <a:r>
            <a:rPr lang="ru-RU" b="0" i="0" u="sng" dirty="0" smtClean="0">
              <a:hlinkClick xmlns:r="http://schemas.openxmlformats.org/officeDocument/2006/relationships" r:id="rId1"/>
            </a:rPr>
            <a:t>(статья 395</a:t>
          </a:r>
          <a:r>
            <a:rPr lang="en-US" b="0" i="0" dirty="0" smtClean="0"/>
            <a:t> </a:t>
          </a:r>
          <a:r>
            <a:rPr lang="ru-RU" b="0" i="0" dirty="0" smtClean="0"/>
            <a:t>Кодекса).</a:t>
          </a:r>
          <a:endParaRPr lang="ru-RU" dirty="0"/>
        </a:p>
      </dgm:t>
    </dgm:pt>
    <dgm:pt modelId="{CDC94941-2BEF-488F-8E2D-7BDD971D84C9}" type="parTrans" cxnId="{15F2BC01-45F7-4C1D-BD2D-900BF58BA233}">
      <dgm:prSet/>
      <dgm:spPr/>
      <dgm:t>
        <a:bodyPr/>
        <a:lstStyle/>
        <a:p>
          <a:endParaRPr lang="ru-RU"/>
        </a:p>
      </dgm:t>
    </dgm:pt>
    <dgm:pt modelId="{40B27AD9-D69E-4B26-BDFC-D6F13908047F}" type="sibTrans" cxnId="{15F2BC01-45F7-4C1D-BD2D-900BF58BA233}">
      <dgm:prSet/>
      <dgm:spPr/>
      <dgm:t>
        <a:bodyPr/>
        <a:lstStyle/>
        <a:p>
          <a:endParaRPr lang="ru-RU"/>
        </a:p>
      </dgm:t>
    </dgm:pt>
    <dgm:pt modelId="{1E91C888-1991-4B32-8234-8F6B88B1A6DC}" type="pres">
      <dgm:prSet presAssocID="{13366BE1-7988-4097-9E11-56E54A63CC7A}" presName="linear" presStyleCnt="0">
        <dgm:presLayoutVars>
          <dgm:animLvl val="lvl"/>
          <dgm:resizeHandles val="exact"/>
        </dgm:presLayoutVars>
      </dgm:prSet>
      <dgm:spPr/>
    </dgm:pt>
    <dgm:pt modelId="{F8CE6625-38DB-4DEE-A5AD-A3F7D4D8F7A8}" type="pres">
      <dgm:prSet presAssocID="{976C5E90-1AD2-4E31-9B2E-6DE165F0C1C5}" presName="parentText" presStyleLbl="node1" presStyleIdx="0" presStyleCnt="2">
        <dgm:presLayoutVars>
          <dgm:chMax val="0"/>
          <dgm:bulletEnabled val="1"/>
        </dgm:presLayoutVars>
      </dgm:prSet>
      <dgm:spPr/>
    </dgm:pt>
    <dgm:pt modelId="{06F884C5-51FE-4C6D-9CA8-1AC3ED4CF1F8}" type="pres">
      <dgm:prSet presAssocID="{1E4ED8FA-AF87-4CAA-AAFA-F067EF43C841}" presName="spacer" presStyleCnt="0"/>
      <dgm:spPr/>
    </dgm:pt>
    <dgm:pt modelId="{E988E429-0469-4A58-ABDB-71D7F5149C2B}" type="pres">
      <dgm:prSet presAssocID="{316ED777-6601-4F7C-AAF9-B8758EF83D2A}" presName="parentText" presStyleLbl="node1" presStyleIdx="1" presStyleCnt="2" custScaleY="118495">
        <dgm:presLayoutVars>
          <dgm:chMax val="0"/>
          <dgm:bulletEnabled val="1"/>
        </dgm:presLayoutVars>
      </dgm:prSet>
      <dgm:spPr/>
    </dgm:pt>
  </dgm:ptLst>
  <dgm:cxnLst>
    <dgm:cxn modelId="{58FB31BB-512C-4EA4-B976-67B869D55A5C}" type="presOf" srcId="{976C5E90-1AD2-4E31-9B2E-6DE165F0C1C5}" destId="{F8CE6625-38DB-4DEE-A5AD-A3F7D4D8F7A8}" srcOrd="0" destOrd="0" presId="urn:microsoft.com/office/officeart/2005/8/layout/vList2"/>
    <dgm:cxn modelId="{18DC80B3-6109-4E65-A385-8EAF44BAA81B}" type="presOf" srcId="{316ED777-6601-4F7C-AAF9-B8758EF83D2A}" destId="{E988E429-0469-4A58-ABDB-71D7F5149C2B}" srcOrd="0" destOrd="0" presId="urn:microsoft.com/office/officeart/2005/8/layout/vList2"/>
    <dgm:cxn modelId="{B4D3D838-5A49-44DE-8429-783B95F7A250}" srcId="{13366BE1-7988-4097-9E11-56E54A63CC7A}" destId="{976C5E90-1AD2-4E31-9B2E-6DE165F0C1C5}" srcOrd="0" destOrd="0" parTransId="{49EFFEAF-7586-4670-8898-EDF636EB11A4}" sibTransId="{1E4ED8FA-AF87-4CAA-AAFA-F067EF43C841}"/>
    <dgm:cxn modelId="{AEF358A0-6036-428E-A16B-43DA760A6470}" type="presOf" srcId="{13366BE1-7988-4097-9E11-56E54A63CC7A}" destId="{1E91C888-1991-4B32-8234-8F6B88B1A6DC}" srcOrd="0" destOrd="0" presId="urn:microsoft.com/office/officeart/2005/8/layout/vList2"/>
    <dgm:cxn modelId="{15F2BC01-45F7-4C1D-BD2D-900BF58BA233}" srcId="{13366BE1-7988-4097-9E11-56E54A63CC7A}" destId="{316ED777-6601-4F7C-AAF9-B8758EF83D2A}" srcOrd="1" destOrd="0" parTransId="{CDC94941-2BEF-488F-8E2D-7BDD971D84C9}" sibTransId="{40B27AD9-D69E-4B26-BDFC-D6F13908047F}"/>
    <dgm:cxn modelId="{BD45BD58-D9A3-4B72-A525-0716987783A4}" type="presParOf" srcId="{1E91C888-1991-4B32-8234-8F6B88B1A6DC}" destId="{F8CE6625-38DB-4DEE-A5AD-A3F7D4D8F7A8}" srcOrd="0" destOrd="0" presId="urn:microsoft.com/office/officeart/2005/8/layout/vList2"/>
    <dgm:cxn modelId="{C79D126C-8FF1-4310-BF83-182C73026A45}" type="presParOf" srcId="{1E91C888-1991-4B32-8234-8F6B88B1A6DC}" destId="{06F884C5-51FE-4C6D-9CA8-1AC3ED4CF1F8}" srcOrd="1" destOrd="0" presId="urn:microsoft.com/office/officeart/2005/8/layout/vList2"/>
    <dgm:cxn modelId="{3B86B5CB-FD66-4801-BF3A-1AF7865E1250}" type="presParOf" srcId="{1E91C888-1991-4B32-8234-8F6B88B1A6DC}" destId="{E988E429-0469-4A58-ABDB-71D7F5149C2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E6344CF-BADE-4588-B6D3-2E2CF91A85FC}" type="doc">
      <dgm:prSet loTypeId="urn:microsoft.com/office/officeart/2009/3/layout/HorizontalOrganizationChart" loCatId="hierarchy" qsTypeId="urn:microsoft.com/office/officeart/2005/8/quickstyle/simple1" qsCatId="simple" csTypeId="urn:microsoft.com/office/officeart/2005/8/colors/accent1_2" csCatId="accent1" phldr="1"/>
      <dgm:spPr/>
      <dgm:t>
        <a:bodyPr/>
        <a:lstStyle/>
        <a:p>
          <a:endParaRPr lang="ru-RU"/>
        </a:p>
      </dgm:t>
    </dgm:pt>
    <dgm:pt modelId="{A5ED8CFC-5750-4459-95F7-55483E5CE9D4}">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1" i="0" u="sng" dirty="0" smtClean="0">
              <a:solidFill>
                <a:schemeClr val="tx2"/>
              </a:solidFill>
              <a:uFill>
                <a:solidFill>
                  <a:schemeClr val="bg1"/>
                </a:solidFill>
              </a:uFill>
              <a:hlinkClick xmlns:r="http://schemas.openxmlformats.org/officeDocument/2006/relationships" r:id="rId1"/>
            </a:rPr>
            <a:t>Постановлении Пленума Верховного Суда РФ от 24.03.2016 </a:t>
          </a:r>
          <a:r>
            <a:rPr lang="en-US" b="1" i="0" u="sng" dirty="0" smtClean="0">
              <a:solidFill>
                <a:schemeClr val="tx2"/>
              </a:solidFill>
              <a:uFill>
                <a:solidFill>
                  <a:schemeClr val="bg1"/>
                </a:solidFill>
              </a:uFill>
              <a:hlinkClick xmlns:r="http://schemas.openxmlformats.org/officeDocument/2006/relationships" r:id="rId1"/>
            </a:rPr>
            <a:t>N</a:t>
          </a:r>
          <a:r>
            <a:rPr lang="ru-RU" b="1" i="0" u="sng" dirty="0" smtClean="0">
              <a:solidFill>
                <a:schemeClr val="tx2"/>
              </a:solidFill>
              <a:uFill>
                <a:solidFill>
                  <a:schemeClr val="bg1"/>
                </a:solidFill>
              </a:uFill>
              <a:hlinkClick xmlns:r="http://schemas.openxmlformats.org/officeDocument/2006/relationships" r:id="rId1"/>
            </a:rPr>
            <a:t> 7 "О применении судами некоторых положений Гражданского кодекса </a:t>
          </a:r>
          <a:r>
            <a:rPr lang="ru-RU" b="1" i="0" u="sng" baseline="0" dirty="0" smtClean="0">
              <a:solidFill>
                <a:schemeClr val="tx2"/>
              </a:solidFill>
              <a:uFill>
                <a:solidFill>
                  <a:schemeClr val="bg1"/>
                </a:solidFill>
              </a:uFill>
              <a:hlinkClick xmlns:r="http://schemas.openxmlformats.org/officeDocument/2006/relationships" r:id="rId1"/>
            </a:rPr>
            <a:t>Российской</a:t>
          </a:r>
          <a:r>
            <a:rPr lang="ru-RU" b="1" i="0" u="sng" dirty="0" smtClean="0">
              <a:solidFill>
                <a:schemeClr val="tx2"/>
              </a:solidFill>
              <a:uFill>
                <a:solidFill>
                  <a:schemeClr val="bg1"/>
                </a:solidFill>
              </a:uFill>
              <a:hlinkClick xmlns:r="http://schemas.openxmlformats.org/officeDocument/2006/relationships" r:id="rId1"/>
            </a:rPr>
            <a:t> Федерации об ответственности за нарушение обязательств"</a:t>
          </a:r>
          <a:endParaRPr lang="ru-RU" b="1" i="0" u="sng" dirty="0">
            <a:solidFill>
              <a:schemeClr val="tx2"/>
            </a:solidFill>
            <a:uFill>
              <a:solidFill>
                <a:schemeClr val="bg1"/>
              </a:solidFill>
            </a:uFill>
          </a:endParaRPr>
        </a:p>
      </dgm:t>
    </dgm:pt>
    <dgm:pt modelId="{AF2D758E-6810-4590-A221-59EE7968A0F1}" type="parTrans" cxnId="{729F434B-DC3F-4D82-A586-604A453ED2F8}">
      <dgm:prSet/>
      <dgm:spPr/>
      <dgm:t>
        <a:bodyPr/>
        <a:lstStyle/>
        <a:p>
          <a:endParaRPr lang="ru-RU"/>
        </a:p>
      </dgm:t>
    </dgm:pt>
    <dgm:pt modelId="{C4527A1F-E681-4709-8E5D-E87504D105B4}" type="sibTrans" cxnId="{729F434B-DC3F-4D82-A586-604A453ED2F8}">
      <dgm:prSet/>
      <dgm:spPr/>
      <dgm:t>
        <a:bodyPr/>
        <a:lstStyle/>
        <a:p>
          <a:endParaRPr lang="ru-RU"/>
        </a:p>
      </dgm:t>
    </dgm:pt>
    <dgm:pt modelId="{4E2AF628-710D-44A3-A440-0FCDFED3EDC5}">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t>43. Если кредитором подан иск о взыскании исключительно процентов на основании </a:t>
          </a:r>
          <a:r>
            <a:rPr lang="ru-RU" b="0" i="0" dirty="0" smtClean="0">
              <a:hlinkClick xmlns:r="http://schemas.openxmlformats.org/officeDocument/2006/relationships" r:id="rId2"/>
            </a:rPr>
            <a:t>статьи 395</a:t>
          </a:r>
          <a:r>
            <a:rPr lang="ru-RU" b="0" i="0" dirty="0" smtClean="0"/>
            <a:t> ГК РФ в связи с неисполнением или просрочкой денежного обязательства, в отношении которого действуют правила о претензионном порядке, установленные законом или договором, рассмотрение такого иска по существу возможно лишь после соблюдения правил о претензионном порядке.</a:t>
          </a:r>
          <a:endParaRPr lang="ru-RU" dirty="0"/>
        </a:p>
      </dgm:t>
    </dgm:pt>
    <dgm:pt modelId="{6C13D95E-22FE-4C17-8EC8-DD33547E5EE5}" type="parTrans" cxnId="{BBA2D139-E102-4477-81EE-A281B41E866D}">
      <dgm:prSet/>
      <dgm:spPr/>
      <dgm:t>
        <a:bodyPr/>
        <a:lstStyle/>
        <a:p>
          <a:endParaRPr lang="ru-RU"/>
        </a:p>
      </dgm:t>
    </dgm:pt>
    <dgm:pt modelId="{B822DCA8-D2D0-4840-BFF4-5A7195F1F0F1}" type="sibTrans" cxnId="{BBA2D139-E102-4477-81EE-A281B41E866D}">
      <dgm:prSet/>
      <dgm:spPr/>
      <dgm:t>
        <a:bodyPr/>
        <a:lstStyle/>
        <a:p>
          <a:endParaRPr lang="ru-RU"/>
        </a:p>
      </dgm:t>
    </dgm:pt>
    <dgm:pt modelId="{F686D349-3749-4C56-A2B9-3FB60C9F4EF9}">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t>Если кредитором соблюден претензионный порядок в отношении суммы основного долга, считается соблюденным и претензионный порядок в отношении процентов, взыскиваемых на основании </a:t>
          </a:r>
          <a:r>
            <a:rPr lang="ru-RU" b="0" i="0" dirty="0" smtClean="0">
              <a:hlinkClick xmlns:r="http://schemas.openxmlformats.org/officeDocument/2006/relationships" r:id="rId3"/>
            </a:rPr>
            <a:t>статьи 395</a:t>
          </a:r>
          <a:r>
            <a:rPr lang="ru-RU" b="0" i="0" dirty="0" smtClean="0"/>
            <a:t> ГК РФ.</a:t>
          </a:r>
          <a:endParaRPr lang="ru-RU" dirty="0"/>
        </a:p>
      </dgm:t>
    </dgm:pt>
    <dgm:pt modelId="{CEE36231-7A23-4DE7-A51D-D1FB55E47A67}" type="parTrans" cxnId="{BC33C600-29C6-49E5-BEB1-EF9CCB8BAC33}">
      <dgm:prSet/>
      <dgm:spPr/>
      <dgm:t>
        <a:bodyPr/>
        <a:lstStyle/>
        <a:p>
          <a:endParaRPr lang="ru-RU"/>
        </a:p>
      </dgm:t>
    </dgm:pt>
    <dgm:pt modelId="{AAE7975A-530D-4E74-8876-7BE8F9FD4B26}" type="sibTrans" cxnId="{BC33C600-29C6-49E5-BEB1-EF9CCB8BAC33}">
      <dgm:prSet/>
      <dgm:spPr/>
      <dgm:t>
        <a:bodyPr/>
        <a:lstStyle/>
        <a:p>
          <a:endParaRPr lang="ru-RU"/>
        </a:p>
      </dgm:t>
    </dgm:pt>
    <dgm:pt modelId="{A8CEE0E5-EA0D-442D-B947-4E15384B9128}">
      <dgm:prSet>
        <dgm:style>
          <a:lnRef idx="2">
            <a:schemeClr val="accent4">
              <a:shade val="50000"/>
            </a:schemeClr>
          </a:lnRef>
          <a:fillRef idx="1">
            <a:schemeClr val="accent4"/>
          </a:fillRef>
          <a:effectRef idx="0">
            <a:schemeClr val="accent4"/>
          </a:effectRef>
          <a:fontRef idx="minor">
            <a:schemeClr val="lt1"/>
          </a:fontRef>
        </dgm:style>
      </dgm:prSet>
      <dgm:spPr/>
      <dgm:t>
        <a:bodyPr/>
        <a:lstStyle/>
        <a:p>
          <a:pPr rtl="0"/>
          <a:r>
            <a:rPr lang="ru-RU" b="0" i="0" dirty="0" smtClean="0"/>
            <a:t>Аналогичные правила применяются при взыскании неустоек, процентов, предусмотренных </a:t>
          </a:r>
          <a:r>
            <a:rPr lang="ru-RU" b="1" i="0" dirty="0" smtClean="0">
              <a:hlinkClick xmlns:r="http://schemas.openxmlformats.org/officeDocument/2006/relationships" r:id="rId4"/>
            </a:rPr>
            <a:t>статьей 317.1</a:t>
          </a:r>
          <a:r>
            <a:rPr lang="ru-RU" b="1" i="0" dirty="0" smtClean="0"/>
            <a:t> ГК РФ </a:t>
          </a:r>
          <a:r>
            <a:rPr lang="ru-RU" b="0" i="0" dirty="0" smtClean="0"/>
            <a:t>и т.п.</a:t>
          </a:r>
          <a:endParaRPr lang="ru-RU" dirty="0"/>
        </a:p>
      </dgm:t>
    </dgm:pt>
    <dgm:pt modelId="{33FEFDC2-0CBF-4524-893C-6DEA306C6A20}" type="parTrans" cxnId="{3CFE91A2-63A4-4225-8B1B-657AE8B1E5FE}">
      <dgm:prSet/>
      <dgm:spPr/>
      <dgm:t>
        <a:bodyPr/>
        <a:lstStyle/>
        <a:p>
          <a:endParaRPr lang="ru-RU"/>
        </a:p>
      </dgm:t>
    </dgm:pt>
    <dgm:pt modelId="{61F533B1-395C-4276-B375-08D88BA1F110}" type="sibTrans" cxnId="{3CFE91A2-63A4-4225-8B1B-657AE8B1E5FE}">
      <dgm:prSet/>
      <dgm:spPr/>
      <dgm:t>
        <a:bodyPr/>
        <a:lstStyle/>
        <a:p>
          <a:endParaRPr lang="ru-RU"/>
        </a:p>
      </dgm:t>
    </dgm:pt>
    <dgm:pt modelId="{07E95E40-9D73-450F-B1F9-28C6EE83FBB1}" type="pres">
      <dgm:prSet presAssocID="{6E6344CF-BADE-4588-B6D3-2E2CF91A85FC}" presName="hierChild1" presStyleCnt="0">
        <dgm:presLayoutVars>
          <dgm:orgChart val="1"/>
          <dgm:chPref val="1"/>
          <dgm:dir/>
          <dgm:animOne val="branch"/>
          <dgm:animLvl val="lvl"/>
          <dgm:resizeHandles/>
        </dgm:presLayoutVars>
      </dgm:prSet>
      <dgm:spPr/>
    </dgm:pt>
    <dgm:pt modelId="{5B9686A3-01BA-49F4-96C9-20584D89B708}" type="pres">
      <dgm:prSet presAssocID="{A5ED8CFC-5750-4459-95F7-55483E5CE9D4}" presName="hierRoot1" presStyleCnt="0">
        <dgm:presLayoutVars>
          <dgm:hierBranch val="init"/>
        </dgm:presLayoutVars>
      </dgm:prSet>
      <dgm:spPr/>
    </dgm:pt>
    <dgm:pt modelId="{D2C237AC-7B02-4CC1-BDDE-5B1095FF9CE0}" type="pres">
      <dgm:prSet presAssocID="{A5ED8CFC-5750-4459-95F7-55483E5CE9D4}" presName="rootComposite1" presStyleCnt="0"/>
      <dgm:spPr/>
    </dgm:pt>
    <dgm:pt modelId="{4F285FB9-CBFD-4C79-A14B-A5470E335063}" type="pres">
      <dgm:prSet presAssocID="{A5ED8CFC-5750-4459-95F7-55483E5CE9D4}" presName="rootText1" presStyleLbl="node0" presStyleIdx="0" presStyleCnt="4" custScaleX="387117">
        <dgm:presLayoutVars>
          <dgm:chPref val="3"/>
        </dgm:presLayoutVars>
      </dgm:prSet>
      <dgm:spPr/>
    </dgm:pt>
    <dgm:pt modelId="{A2D5DBDF-CE4E-419C-A6F0-0C15461E02DF}" type="pres">
      <dgm:prSet presAssocID="{A5ED8CFC-5750-4459-95F7-55483E5CE9D4}" presName="rootConnector1" presStyleLbl="node1" presStyleIdx="0" presStyleCnt="0"/>
      <dgm:spPr/>
    </dgm:pt>
    <dgm:pt modelId="{9B2B5E58-555C-445C-B9C9-E02424E4E9AC}" type="pres">
      <dgm:prSet presAssocID="{A5ED8CFC-5750-4459-95F7-55483E5CE9D4}" presName="hierChild2" presStyleCnt="0"/>
      <dgm:spPr/>
    </dgm:pt>
    <dgm:pt modelId="{34345F4D-64A0-4816-940C-B9B82B113677}" type="pres">
      <dgm:prSet presAssocID="{A5ED8CFC-5750-4459-95F7-55483E5CE9D4}" presName="hierChild3" presStyleCnt="0"/>
      <dgm:spPr/>
    </dgm:pt>
    <dgm:pt modelId="{D946CD97-F4E2-46BA-8D2A-484022B60BCA}" type="pres">
      <dgm:prSet presAssocID="{4E2AF628-710D-44A3-A440-0FCDFED3EDC5}" presName="hierRoot1" presStyleCnt="0">
        <dgm:presLayoutVars>
          <dgm:hierBranch val="init"/>
        </dgm:presLayoutVars>
      </dgm:prSet>
      <dgm:spPr/>
    </dgm:pt>
    <dgm:pt modelId="{5BA46847-6112-494B-8B58-2448C0F83751}" type="pres">
      <dgm:prSet presAssocID="{4E2AF628-710D-44A3-A440-0FCDFED3EDC5}" presName="rootComposite1" presStyleCnt="0"/>
      <dgm:spPr/>
    </dgm:pt>
    <dgm:pt modelId="{16345FEA-AFD9-49EE-BB30-05B17E1CF48B}" type="pres">
      <dgm:prSet presAssocID="{4E2AF628-710D-44A3-A440-0FCDFED3EDC5}" presName="rootText1" presStyleLbl="node0" presStyleIdx="1" presStyleCnt="4" custScaleX="389324" custScaleY="132118">
        <dgm:presLayoutVars>
          <dgm:chPref val="3"/>
        </dgm:presLayoutVars>
      </dgm:prSet>
      <dgm:spPr/>
    </dgm:pt>
    <dgm:pt modelId="{BBB34F10-2712-4039-8EEA-166B08556A9E}" type="pres">
      <dgm:prSet presAssocID="{4E2AF628-710D-44A3-A440-0FCDFED3EDC5}" presName="rootConnector1" presStyleLbl="node1" presStyleIdx="0" presStyleCnt="0"/>
      <dgm:spPr/>
    </dgm:pt>
    <dgm:pt modelId="{643FD787-D5AE-4030-A451-E2332311C7E4}" type="pres">
      <dgm:prSet presAssocID="{4E2AF628-710D-44A3-A440-0FCDFED3EDC5}" presName="hierChild2" presStyleCnt="0"/>
      <dgm:spPr/>
    </dgm:pt>
    <dgm:pt modelId="{99171796-E5AB-44CC-9431-DDCC89A44886}" type="pres">
      <dgm:prSet presAssocID="{4E2AF628-710D-44A3-A440-0FCDFED3EDC5}" presName="hierChild3" presStyleCnt="0"/>
      <dgm:spPr/>
    </dgm:pt>
    <dgm:pt modelId="{40704656-2D44-46A8-9511-031D48432C7D}" type="pres">
      <dgm:prSet presAssocID="{F686D349-3749-4C56-A2B9-3FB60C9F4EF9}" presName="hierRoot1" presStyleCnt="0">
        <dgm:presLayoutVars>
          <dgm:hierBranch val="init"/>
        </dgm:presLayoutVars>
      </dgm:prSet>
      <dgm:spPr/>
    </dgm:pt>
    <dgm:pt modelId="{B73EC397-7AB5-4DC0-BE84-FD561DE13966}" type="pres">
      <dgm:prSet presAssocID="{F686D349-3749-4C56-A2B9-3FB60C9F4EF9}" presName="rootComposite1" presStyleCnt="0"/>
      <dgm:spPr/>
    </dgm:pt>
    <dgm:pt modelId="{8DA8E3D6-2452-4FE2-A627-1AFE19550E40}" type="pres">
      <dgm:prSet presAssocID="{F686D349-3749-4C56-A2B9-3FB60C9F4EF9}" presName="rootText1" presStyleLbl="node0" presStyleIdx="2" presStyleCnt="4" custScaleX="388919">
        <dgm:presLayoutVars>
          <dgm:chPref val="3"/>
        </dgm:presLayoutVars>
      </dgm:prSet>
      <dgm:spPr/>
    </dgm:pt>
    <dgm:pt modelId="{90AACAEB-A001-4A56-B8CB-A537EB62F9B7}" type="pres">
      <dgm:prSet presAssocID="{F686D349-3749-4C56-A2B9-3FB60C9F4EF9}" presName="rootConnector1" presStyleLbl="node1" presStyleIdx="0" presStyleCnt="0"/>
      <dgm:spPr/>
    </dgm:pt>
    <dgm:pt modelId="{EF5813E9-EB7B-44D6-B6E3-9D3FCE3F8E44}" type="pres">
      <dgm:prSet presAssocID="{F686D349-3749-4C56-A2B9-3FB60C9F4EF9}" presName="hierChild2" presStyleCnt="0"/>
      <dgm:spPr/>
    </dgm:pt>
    <dgm:pt modelId="{0045C31F-ED95-4818-8A5D-14FCE46BCADB}" type="pres">
      <dgm:prSet presAssocID="{F686D349-3749-4C56-A2B9-3FB60C9F4EF9}" presName="hierChild3" presStyleCnt="0"/>
      <dgm:spPr/>
    </dgm:pt>
    <dgm:pt modelId="{A1EF0083-D9FF-4D92-820B-9EF1D63A625F}" type="pres">
      <dgm:prSet presAssocID="{A8CEE0E5-EA0D-442D-B947-4E15384B9128}" presName="hierRoot1" presStyleCnt="0">
        <dgm:presLayoutVars>
          <dgm:hierBranch val="init"/>
        </dgm:presLayoutVars>
      </dgm:prSet>
      <dgm:spPr/>
    </dgm:pt>
    <dgm:pt modelId="{26D10786-906F-40B5-A973-5ECE955C6672}" type="pres">
      <dgm:prSet presAssocID="{A8CEE0E5-EA0D-442D-B947-4E15384B9128}" presName="rootComposite1" presStyleCnt="0"/>
      <dgm:spPr/>
    </dgm:pt>
    <dgm:pt modelId="{35A0BC99-9DAF-4CE1-944D-C0B33570E337}" type="pres">
      <dgm:prSet presAssocID="{A8CEE0E5-EA0D-442D-B947-4E15384B9128}" presName="rootText1" presStyleLbl="node0" presStyleIdx="3" presStyleCnt="4" custScaleX="389324">
        <dgm:presLayoutVars>
          <dgm:chPref val="3"/>
        </dgm:presLayoutVars>
      </dgm:prSet>
      <dgm:spPr/>
    </dgm:pt>
    <dgm:pt modelId="{61EF6BA5-9B4D-43F5-A177-8211CAD61393}" type="pres">
      <dgm:prSet presAssocID="{A8CEE0E5-EA0D-442D-B947-4E15384B9128}" presName="rootConnector1" presStyleLbl="node1" presStyleIdx="0" presStyleCnt="0"/>
      <dgm:spPr/>
    </dgm:pt>
    <dgm:pt modelId="{FA1DAD3F-446E-446E-B64A-A8EFE054884A}" type="pres">
      <dgm:prSet presAssocID="{A8CEE0E5-EA0D-442D-B947-4E15384B9128}" presName="hierChild2" presStyleCnt="0"/>
      <dgm:spPr/>
    </dgm:pt>
    <dgm:pt modelId="{0E0C5C50-1DA1-4C77-9062-05BC425B665A}" type="pres">
      <dgm:prSet presAssocID="{A8CEE0E5-EA0D-442D-B947-4E15384B9128}" presName="hierChild3" presStyleCnt="0"/>
      <dgm:spPr/>
    </dgm:pt>
  </dgm:ptLst>
  <dgm:cxnLst>
    <dgm:cxn modelId="{8C0085BC-EB5F-4758-8AEA-6F19691A0F88}" type="presOf" srcId="{F686D349-3749-4C56-A2B9-3FB60C9F4EF9}" destId="{90AACAEB-A001-4A56-B8CB-A537EB62F9B7}" srcOrd="1" destOrd="0" presId="urn:microsoft.com/office/officeart/2009/3/layout/HorizontalOrganizationChart"/>
    <dgm:cxn modelId="{D8BFF453-73F9-4238-9E2B-E5262F0B67B4}" type="presOf" srcId="{4E2AF628-710D-44A3-A440-0FCDFED3EDC5}" destId="{16345FEA-AFD9-49EE-BB30-05B17E1CF48B}" srcOrd="0" destOrd="0" presId="urn:microsoft.com/office/officeart/2009/3/layout/HorizontalOrganizationChart"/>
    <dgm:cxn modelId="{729F434B-DC3F-4D82-A586-604A453ED2F8}" srcId="{6E6344CF-BADE-4588-B6D3-2E2CF91A85FC}" destId="{A5ED8CFC-5750-4459-95F7-55483E5CE9D4}" srcOrd="0" destOrd="0" parTransId="{AF2D758E-6810-4590-A221-59EE7968A0F1}" sibTransId="{C4527A1F-E681-4709-8E5D-E87504D105B4}"/>
    <dgm:cxn modelId="{D81D8A09-2A66-431C-91F3-DC7145325F2C}" type="presOf" srcId="{A8CEE0E5-EA0D-442D-B947-4E15384B9128}" destId="{61EF6BA5-9B4D-43F5-A177-8211CAD61393}" srcOrd="1" destOrd="0" presId="urn:microsoft.com/office/officeart/2009/3/layout/HorizontalOrganizationChart"/>
    <dgm:cxn modelId="{3CFE91A2-63A4-4225-8B1B-657AE8B1E5FE}" srcId="{6E6344CF-BADE-4588-B6D3-2E2CF91A85FC}" destId="{A8CEE0E5-EA0D-442D-B947-4E15384B9128}" srcOrd="3" destOrd="0" parTransId="{33FEFDC2-0CBF-4524-893C-6DEA306C6A20}" sibTransId="{61F533B1-395C-4276-B375-08D88BA1F110}"/>
    <dgm:cxn modelId="{92473164-6AD2-4C9D-9CA3-BC945D97B907}" type="presOf" srcId="{6E6344CF-BADE-4588-B6D3-2E2CF91A85FC}" destId="{07E95E40-9D73-450F-B1F9-28C6EE83FBB1}" srcOrd="0" destOrd="0" presId="urn:microsoft.com/office/officeart/2009/3/layout/HorizontalOrganizationChart"/>
    <dgm:cxn modelId="{BC33C600-29C6-49E5-BEB1-EF9CCB8BAC33}" srcId="{6E6344CF-BADE-4588-B6D3-2E2CF91A85FC}" destId="{F686D349-3749-4C56-A2B9-3FB60C9F4EF9}" srcOrd="2" destOrd="0" parTransId="{CEE36231-7A23-4DE7-A51D-D1FB55E47A67}" sibTransId="{AAE7975A-530D-4E74-8876-7BE8F9FD4B26}"/>
    <dgm:cxn modelId="{337F01B9-E8AB-4B25-A4D1-4064A8040022}" type="presOf" srcId="{F686D349-3749-4C56-A2B9-3FB60C9F4EF9}" destId="{8DA8E3D6-2452-4FE2-A627-1AFE19550E40}" srcOrd="0" destOrd="0" presId="urn:microsoft.com/office/officeart/2009/3/layout/HorizontalOrganizationChart"/>
    <dgm:cxn modelId="{DC79C618-5F77-426D-8C80-FA8078AF9F13}" type="presOf" srcId="{A5ED8CFC-5750-4459-95F7-55483E5CE9D4}" destId="{A2D5DBDF-CE4E-419C-A6F0-0C15461E02DF}" srcOrd="1" destOrd="0" presId="urn:microsoft.com/office/officeart/2009/3/layout/HorizontalOrganizationChart"/>
    <dgm:cxn modelId="{85122311-76B0-4BAB-AF8B-86C9B76AFCEF}" type="presOf" srcId="{A5ED8CFC-5750-4459-95F7-55483E5CE9D4}" destId="{4F285FB9-CBFD-4C79-A14B-A5470E335063}" srcOrd="0" destOrd="0" presId="urn:microsoft.com/office/officeart/2009/3/layout/HorizontalOrganizationChart"/>
    <dgm:cxn modelId="{D008205E-51FA-4ABE-9753-3E630C0F4C66}" type="presOf" srcId="{4E2AF628-710D-44A3-A440-0FCDFED3EDC5}" destId="{BBB34F10-2712-4039-8EEA-166B08556A9E}" srcOrd="1" destOrd="0" presId="urn:microsoft.com/office/officeart/2009/3/layout/HorizontalOrganizationChart"/>
    <dgm:cxn modelId="{4B94B692-96AC-4341-84BD-2BCE69FFFC9B}" type="presOf" srcId="{A8CEE0E5-EA0D-442D-B947-4E15384B9128}" destId="{35A0BC99-9DAF-4CE1-944D-C0B33570E337}" srcOrd="0" destOrd="0" presId="urn:microsoft.com/office/officeart/2009/3/layout/HorizontalOrganizationChart"/>
    <dgm:cxn modelId="{BBA2D139-E102-4477-81EE-A281B41E866D}" srcId="{6E6344CF-BADE-4588-B6D3-2E2CF91A85FC}" destId="{4E2AF628-710D-44A3-A440-0FCDFED3EDC5}" srcOrd="1" destOrd="0" parTransId="{6C13D95E-22FE-4C17-8EC8-DD33547E5EE5}" sibTransId="{B822DCA8-D2D0-4840-BFF4-5A7195F1F0F1}"/>
    <dgm:cxn modelId="{85D32B7E-0B9B-4860-840A-973A09C7C3E8}" type="presParOf" srcId="{07E95E40-9D73-450F-B1F9-28C6EE83FBB1}" destId="{5B9686A3-01BA-49F4-96C9-20584D89B708}" srcOrd="0" destOrd="0" presId="urn:microsoft.com/office/officeart/2009/3/layout/HorizontalOrganizationChart"/>
    <dgm:cxn modelId="{4F5FA5E7-F70D-47B7-A5B0-2B72E08BD43B}" type="presParOf" srcId="{5B9686A3-01BA-49F4-96C9-20584D89B708}" destId="{D2C237AC-7B02-4CC1-BDDE-5B1095FF9CE0}" srcOrd="0" destOrd="0" presId="urn:microsoft.com/office/officeart/2009/3/layout/HorizontalOrganizationChart"/>
    <dgm:cxn modelId="{2BD1B95E-27C3-4E39-8E4A-3BF724C0B8E5}" type="presParOf" srcId="{D2C237AC-7B02-4CC1-BDDE-5B1095FF9CE0}" destId="{4F285FB9-CBFD-4C79-A14B-A5470E335063}" srcOrd="0" destOrd="0" presId="urn:microsoft.com/office/officeart/2009/3/layout/HorizontalOrganizationChart"/>
    <dgm:cxn modelId="{D1EEB00A-CF1A-436B-BE0A-5B0C1EE5083A}" type="presParOf" srcId="{D2C237AC-7B02-4CC1-BDDE-5B1095FF9CE0}" destId="{A2D5DBDF-CE4E-419C-A6F0-0C15461E02DF}" srcOrd="1" destOrd="0" presId="urn:microsoft.com/office/officeart/2009/3/layout/HorizontalOrganizationChart"/>
    <dgm:cxn modelId="{FE03BCA7-2B84-4A35-A404-4FDF1EF7C7A9}" type="presParOf" srcId="{5B9686A3-01BA-49F4-96C9-20584D89B708}" destId="{9B2B5E58-555C-445C-B9C9-E02424E4E9AC}" srcOrd="1" destOrd="0" presId="urn:microsoft.com/office/officeart/2009/3/layout/HorizontalOrganizationChart"/>
    <dgm:cxn modelId="{F4815390-ACC9-4E4B-A72C-09814AC0C35D}" type="presParOf" srcId="{5B9686A3-01BA-49F4-96C9-20584D89B708}" destId="{34345F4D-64A0-4816-940C-B9B82B113677}" srcOrd="2" destOrd="0" presId="urn:microsoft.com/office/officeart/2009/3/layout/HorizontalOrganizationChart"/>
    <dgm:cxn modelId="{E4B28498-332D-45B3-BB53-1FA3A7490E5B}" type="presParOf" srcId="{07E95E40-9D73-450F-B1F9-28C6EE83FBB1}" destId="{D946CD97-F4E2-46BA-8D2A-484022B60BCA}" srcOrd="1" destOrd="0" presId="urn:microsoft.com/office/officeart/2009/3/layout/HorizontalOrganizationChart"/>
    <dgm:cxn modelId="{FF364840-AF32-433E-9D4A-DE62CE34B4F6}" type="presParOf" srcId="{D946CD97-F4E2-46BA-8D2A-484022B60BCA}" destId="{5BA46847-6112-494B-8B58-2448C0F83751}" srcOrd="0" destOrd="0" presId="urn:microsoft.com/office/officeart/2009/3/layout/HorizontalOrganizationChart"/>
    <dgm:cxn modelId="{6E135453-42E6-42EF-8DCC-5C7745CE817B}" type="presParOf" srcId="{5BA46847-6112-494B-8B58-2448C0F83751}" destId="{16345FEA-AFD9-49EE-BB30-05B17E1CF48B}" srcOrd="0" destOrd="0" presId="urn:microsoft.com/office/officeart/2009/3/layout/HorizontalOrganizationChart"/>
    <dgm:cxn modelId="{0AD9E6B0-FDA3-4483-9C1C-5E3A336A6F81}" type="presParOf" srcId="{5BA46847-6112-494B-8B58-2448C0F83751}" destId="{BBB34F10-2712-4039-8EEA-166B08556A9E}" srcOrd="1" destOrd="0" presId="urn:microsoft.com/office/officeart/2009/3/layout/HorizontalOrganizationChart"/>
    <dgm:cxn modelId="{29652F8A-4CE9-4AE0-8ADB-8AC88A36BC90}" type="presParOf" srcId="{D946CD97-F4E2-46BA-8D2A-484022B60BCA}" destId="{643FD787-D5AE-4030-A451-E2332311C7E4}" srcOrd="1" destOrd="0" presId="urn:microsoft.com/office/officeart/2009/3/layout/HorizontalOrganizationChart"/>
    <dgm:cxn modelId="{549E0470-899C-4829-AA6E-C46813EF9052}" type="presParOf" srcId="{D946CD97-F4E2-46BA-8D2A-484022B60BCA}" destId="{99171796-E5AB-44CC-9431-DDCC89A44886}" srcOrd="2" destOrd="0" presId="urn:microsoft.com/office/officeart/2009/3/layout/HorizontalOrganizationChart"/>
    <dgm:cxn modelId="{3225D388-073F-4C14-BED1-BE241989A928}" type="presParOf" srcId="{07E95E40-9D73-450F-B1F9-28C6EE83FBB1}" destId="{40704656-2D44-46A8-9511-031D48432C7D}" srcOrd="2" destOrd="0" presId="urn:microsoft.com/office/officeart/2009/3/layout/HorizontalOrganizationChart"/>
    <dgm:cxn modelId="{26E6FFDD-FADC-44C2-BA1C-3E7795851748}" type="presParOf" srcId="{40704656-2D44-46A8-9511-031D48432C7D}" destId="{B73EC397-7AB5-4DC0-BE84-FD561DE13966}" srcOrd="0" destOrd="0" presId="urn:microsoft.com/office/officeart/2009/3/layout/HorizontalOrganizationChart"/>
    <dgm:cxn modelId="{3D8220E6-4D61-4D8F-AB11-2BB5D45B12CC}" type="presParOf" srcId="{B73EC397-7AB5-4DC0-BE84-FD561DE13966}" destId="{8DA8E3D6-2452-4FE2-A627-1AFE19550E40}" srcOrd="0" destOrd="0" presId="urn:microsoft.com/office/officeart/2009/3/layout/HorizontalOrganizationChart"/>
    <dgm:cxn modelId="{691C4760-A82B-41B5-88CC-2F4DF7810077}" type="presParOf" srcId="{B73EC397-7AB5-4DC0-BE84-FD561DE13966}" destId="{90AACAEB-A001-4A56-B8CB-A537EB62F9B7}" srcOrd="1" destOrd="0" presId="urn:microsoft.com/office/officeart/2009/3/layout/HorizontalOrganizationChart"/>
    <dgm:cxn modelId="{89D1F05B-39F5-44A0-90BC-C6DDC9F67B4E}" type="presParOf" srcId="{40704656-2D44-46A8-9511-031D48432C7D}" destId="{EF5813E9-EB7B-44D6-B6E3-9D3FCE3F8E44}" srcOrd="1" destOrd="0" presId="urn:microsoft.com/office/officeart/2009/3/layout/HorizontalOrganizationChart"/>
    <dgm:cxn modelId="{355E424E-9FB7-481D-8522-93202BF5F9B8}" type="presParOf" srcId="{40704656-2D44-46A8-9511-031D48432C7D}" destId="{0045C31F-ED95-4818-8A5D-14FCE46BCADB}" srcOrd="2" destOrd="0" presId="urn:microsoft.com/office/officeart/2009/3/layout/HorizontalOrganizationChart"/>
    <dgm:cxn modelId="{B05BD931-7395-482E-80CA-AEF2A5568AA1}" type="presParOf" srcId="{07E95E40-9D73-450F-B1F9-28C6EE83FBB1}" destId="{A1EF0083-D9FF-4D92-820B-9EF1D63A625F}" srcOrd="3" destOrd="0" presId="urn:microsoft.com/office/officeart/2009/3/layout/HorizontalOrganizationChart"/>
    <dgm:cxn modelId="{0BFB18CD-82A5-4B29-ADEF-186FC34729FD}" type="presParOf" srcId="{A1EF0083-D9FF-4D92-820B-9EF1D63A625F}" destId="{26D10786-906F-40B5-A973-5ECE955C6672}" srcOrd="0" destOrd="0" presId="urn:microsoft.com/office/officeart/2009/3/layout/HorizontalOrganizationChart"/>
    <dgm:cxn modelId="{4501BA63-375C-4851-AAEA-4AB0A8A8D961}" type="presParOf" srcId="{26D10786-906F-40B5-A973-5ECE955C6672}" destId="{35A0BC99-9DAF-4CE1-944D-C0B33570E337}" srcOrd="0" destOrd="0" presId="urn:microsoft.com/office/officeart/2009/3/layout/HorizontalOrganizationChart"/>
    <dgm:cxn modelId="{D4BF4ED8-AF83-4A23-84F7-74C45043B9FB}" type="presParOf" srcId="{26D10786-906F-40B5-A973-5ECE955C6672}" destId="{61EF6BA5-9B4D-43F5-A177-8211CAD61393}" srcOrd="1" destOrd="0" presId="urn:microsoft.com/office/officeart/2009/3/layout/HorizontalOrganizationChart"/>
    <dgm:cxn modelId="{D1D30487-3387-49AB-8604-85652B0F90D3}" type="presParOf" srcId="{A1EF0083-D9FF-4D92-820B-9EF1D63A625F}" destId="{FA1DAD3F-446E-446E-B64A-A8EFE054884A}" srcOrd="1" destOrd="0" presId="urn:microsoft.com/office/officeart/2009/3/layout/HorizontalOrganizationChart"/>
    <dgm:cxn modelId="{03F7AB4C-20AF-472D-A956-3566A4C786F4}" type="presParOf" srcId="{A1EF0083-D9FF-4D92-820B-9EF1D63A625F}" destId="{0E0C5C50-1DA1-4C77-9062-05BC425B665A}"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9B416BC-156C-49AF-9F13-FB890FB5DE35}"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ru-RU"/>
        </a:p>
      </dgm:t>
    </dgm:pt>
    <dgm:pt modelId="{16E4B61A-A951-4E36-B2E3-8C47B58BF912}">
      <dgm:prSet/>
      <dgm:spPr/>
      <dgm:t>
        <a:bodyPr/>
        <a:lstStyle/>
        <a:p>
          <a:pPr rtl="0"/>
          <a:r>
            <a:rPr lang="ru-RU" b="1" i="1" smtClean="0"/>
            <a:t>статья 317.1 ГК РФ</a:t>
          </a:r>
          <a:endParaRPr lang="ru-RU"/>
        </a:p>
      </dgm:t>
    </dgm:pt>
    <dgm:pt modelId="{C8D25761-5471-48C9-90C7-F5D56700FB53}" type="parTrans" cxnId="{3854B71B-F519-419A-A293-C94979000F08}">
      <dgm:prSet/>
      <dgm:spPr/>
      <dgm:t>
        <a:bodyPr/>
        <a:lstStyle/>
        <a:p>
          <a:endParaRPr lang="ru-RU"/>
        </a:p>
      </dgm:t>
    </dgm:pt>
    <dgm:pt modelId="{8EED0142-0944-4697-AA67-49EEF37EBEAC}" type="sibTrans" cxnId="{3854B71B-F519-419A-A293-C94979000F08}">
      <dgm:prSet/>
      <dgm:spPr/>
      <dgm:t>
        <a:bodyPr/>
        <a:lstStyle/>
        <a:p>
          <a:endParaRPr lang="ru-RU"/>
        </a:p>
      </dgm:t>
    </dgm:pt>
    <dgm:pt modelId="{D84C9508-576E-4A69-8BC3-8CBB6C39A514}">
      <dgm:prSet/>
      <dgm:spPr/>
      <dgm:t>
        <a:bodyPr/>
        <a:lstStyle/>
        <a:p>
          <a:pPr rtl="0"/>
          <a:r>
            <a:rPr lang="ru-RU" b="0" i="0" dirty="0" smtClean="0">
              <a:latin typeface="Times New Roman" panose="02020603050405020304" pitchFamily="18" charset="0"/>
              <a:cs typeface="Times New Roman" panose="02020603050405020304" pitchFamily="18" charset="0"/>
            </a:rPr>
            <a:t>Из содержания статьи 317.1 ГК РФ следует, что данная статья применяется к обязательственным отношениям возникающим из сделок между коммерческими организациями. Однако, многие считают что данная статья должна применяться к обязательствам, вследствие причинения вреда и неосновательного обогащения. Однако, в свете возможных поправок в данную статью, очевидно, что она будет применяться только к договорным отношениям между коммерческими организациями.</a:t>
          </a:r>
          <a:endParaRPr lang="ru-RU" dirty="0">
            <a:latin typeface="Times New Roman" panose="02020603050405020304" pitchFamily="18" charset="0"/>
            <a:cs typeface="Times New Roman" panose="02020603050405020304" pitchFamily="18" charset="0"/>
          </a:endParaRPr>
        </a:p>
      </dgm:t>
    </dgm:pt>
    <dgm:pt modelId="{3B76B147-99F3-4A96-847C-065EE8125F31}" type="parTrans" cxnId="{1E024ECE-8638-4C09-90E1-253BA8ECA7E7}">
      <dgm:prSet/>
      <dgm:spPr/>
      <dgm:t>
        <a:bodyPr/>
        <a:lstStyle/>
        <a:p>
          <a:endParaRPr lang="ru-RU"/>
        </a:p>
      </dgm:t>
    </dgm:pt>
    <dgm:pt modelId="{E94BA568-4AAB-48F9-8E6A-51DB966B394B}" type="sibTrans" cxnId="{1E024ECE-8638-4C09-90E1-253BA8ECA7E7}">
      <dgm:prSet/>
      <dgm:spPr/>
      <dgm:t>
        <a:bodyPr/>
        <a:lstStyle/>
        <a:p>
          <a:endParaRPr lang="ru-RU"/>
        </a:p>
      </dgm:t>
    </dgm:pt>
    <dgm:pt modelId="{B1CA0589-FCEF-451D-8172-C05466609C9E}" type="pres">
      <dgm:prSet presAssocID="{69B416BC-156C-49AF-9F13-FB890FB5DE35}" presName="compositeShape" presStyleCnt="0">
        <dgm:presLayoutVars>
          <dgm:chMax val="7"/>
          <dgm:dir/>
          <dgm:resizeHandles val="exact"/>
        </dgm:presLayoutVars>
      </dgm:prSet>
      <dgm:spPr/>
    </dgm:pt>
    <dgm:pt modelId="{82094374-583F-4222-9D06-BD66DE29D7EC}" type="pres">
      <dgm:prSet presAssocID="{16E4B61A-A951-4E36-B2E3-8C47B58BF912}" presName="circ1" presStyleLbl="vennNode1" presStyleIdx="0" presStyleCnt="2" custScaleX="160406"/>
      <dgm:spPr/>
    </dgm:pt>
    <dgm:pt modelId="{A25E99C2-9628-4735-BA59-FEFCB1E007E8}" type="pres">
      <dgm:prSet presAssocID="{16E4B61A-A951-4E36-B2E3-8C47B58BF912}" presName="circ1Tx" presStyleLbl="revTx" presStyleIdx="0" presStyleCnt="0">
        <dgm:presLayoutVars>
          <dgm:chMax val="0"/>
          <dgm:chPref val="0"/>
          <dgm:bulletEnabled val="1"/>
        </dgm:presLayoutVars>
      </dgm:prSet>
      <dgm:spPr/>
    </dgm:pt>
    <dgm:pt modelId="{F9BED8EC-3EA5-4A2A-8E14-C3B717B5A3D1}" type="pres">
      <dgm:prSet presAssocID="{D84C9508-576E-4A69-8BC3-8CBB6C39A514}" presName="circ2" presStyleLbl="vennNode1" presStyleIdx="1" presStyleCnt="2" custScaleX="211857"/>
      <dgm:spPr/>
    </dgm:pt>
    <dgm:pt modelId="{3E1695C5-2D75-4916-81DC-8F9ED545AAA2}" type="pres">
      <dgm:prSet presAssocID="{D84C9508-576E-4A69-8BC3-8CBB6C39A514}" presName="circ2Tx" presStyleLbl="revTx" presStyleIdx="0" presStyleCnt="0">
        <dgm:presLayoutVars>
          <dgm:chMax val="0"/>
          <dgm:chPref val="0"/>
          <dgm:bulletEnabled val="1"/>
        </dgm:presLayoutVars>
      </dgm:prSet>
      <dgm:spPr/>
    </dgm:pt>
  </dgm:ptLst>
  <dgm:cxnLst>
    <dgm:cxn modelId="{7341DC69-34C6-4227-8402-29AC143EAA43}" type="presOf" srcId="{D84C9508-576E-4A69-8BC3-8CBB6C39A514}" destId="{3E1695C5-2D75-4916-81DC-8F9ED545AAA2}" srcOrd="1" destOrd="0" presId="urn:microsoft.com/office/officeart/2005/8/layout/venn1"/>
    <dgm:cxn modelId="{1E024ECE-8638-4C09-90E1-253BA8ECA7E7}" srcId="{69B416BC-156C-49AF-9F13-FB890FB5DE35}" destId="{D84C9508-576E-4A69-8BC3-8CBB6C39A514}" srcOrd="1" destOrd="0" parTransId="{3B76B147-99F3-4A96-847C-065EE8125F31}" sibTransId="{E94BA568-4AAB-48F9-8E6A-51DB966B394B}"/>
    <dgm:cxn modelId="{D7365B95-A7E9-473D-97D7-1C32A5DA2692}" type="presOf" srcId="{69B416BC-156C-49AF-9F13-FB890FB5DE35}" destId="{B1CA0589-FCEF-451D-8172-C05466609C9E}" srcOrd="0" destOrd="0" presId="urn:microsoft.com/office/officeart/2005/8/layout/venn1"/>
    <dgm:cxn modelId="{3854B71B-F519-419A-A293-C94979000F08}" srcId="{69B416BC-156C-49AF-9F13-FB890FB5DE35}" destId="{16E4B61A-A951-4E36-B2E3-8C47B58BF912}" srcOrd="0" destOrd="0" parTransId="{C8D25761-5471-48C9-90C7-F5D56700FB53}" sibTransId="{8EED0142-0944-4697-AA67-49EEF37EBEAC}"/>
    <dgm:cxn modelId="{CC914AFC-FF02-47AA-B13F-EF766B984E9A}" type="presOf" srcId="{16E4B61A-A951-4E36-B2E3-8C47B58BF912}" destId="{82094374-583F-4222-9D06-BD66DE29D7EC}" srcOrd="0" destOrd="0" presId="urn:microsoft.com/office/officeart/2005/8/layout/venn1"/>
    <dgm:cxn modelId="{BBECD8C1-1D91-4B1C-A9D3-1740D231CBDE}" type="presOf" srcId="{D84C9508-576E-4A69-8BC3-8CBB6C39A514}" destId="{F9BED8EC-3EA5-4A2A-8E14-C3B717B5A3D1}" srcOrd="0" destOrd="0" presId="urn:microsoft.com/office/officeart/2005/8/layout/venn1"/>
    <dgm:cxn modelId="{BF146C2E-97CD-4DAC-9F1F-6F7D779F2189}" type="presOf" srcId="{16E4B61A-A951-4E36-B2E3-8C47B58BF912}" destId="{A25E99C2-9628-4735-BA59-FEFCB1E007E8}" srcOrd="1" destOrd="0" presId="urn:microsoft.com/office/officeart/2005/8/layout/venn1"/>
    <dgm:cxn modelId="{E6221DF3-F0FB-45E2-B001-85AECA350A38}" type="presParOf" srcId="{B1CA0589-FCEF-451D-8172-C05466609C9E}" destId="{82094374-583F-4222-9D06-BD66DE29D7EC}" srcOrd="0" destOrd="0" presId="urn:microsoft.com/office/officeart/2005/8/layout/venn1"/>
    <dgm:cxn modelId="{179DBF0F-2717-4D2B-8321-3453894B2337}" type="presParOf" srcId="{B1CA0589-FCEF-451D-8172-C05466609C9E}" destId="{A25E99C2-9628-4735-BA59-FEFCB1E007E8}" srcOrd="1" destOrd="0" presId="urn:microsoft.com/office/officeart/2005/8/layout/venn1"/>
    <dgm:cxn modelId="{01F9EA53-5790-448A-8407-82DE47DF1BAA}" type="presParOf" srcId="{B1CA0589-FCEF-451D-8172-C05466609C9E}" destId="{F9BED8EC-3EA5-4A2A-8E14-C3B717B5A3D1}" srcOrd="2" destOrd="0" presId="urn:microsoft.com/office/officeart/2005/8/layout/venn1"/>
    <dgm:cxn modelId="{75D9F22C-94F3-4241-A331-6412236418E2}" type="presParOf" srcId="{B1CA0589-FCEF-451D-8172-C05466609C9E}" destId="{3E1695C5-2D75-4916-81DC-8F9ED545AAA2}"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13945E-7E6D-4EAB-BC5D-66AA294A3557}">
      <dsp:nvSpPr>
        <dsp:cNvPr id="0" name=""/>
        <dsp:cNvSpPr/>
      </dsp:nvSpPr>
      <dsp:spPr>
        <a:xfrm>
          <a:off x="0" y="9566"/>
          <a:ext cx="11186555" cy="8985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0" i="0" kern="1200" smtClean="0"/>
            <a:t>С момента принятия ГК РФ в литературе не прекращаются споры относительно правовой природы процентов, которые установлены в ст. 395 ГК. К настоящему моменту можно с уверенностью говорить о двух основных подходах к данной проблеме, которые сложились в юридической литературе. </a:t>
          </a:r>
          <a:endParaRPr lang="ru-RU" sz="1600" kern="1200"/>
        </a:p>
      </dsp:txBody>
      <dsp:txXfrm>
        <a:off x="43864" y="53430"/>
        <a:ext cx="11098827" cy="810832"/>
      </dsp:txXfrm>
    </dsp:sp>
    <dsp:sp modelId="{A9A6AF07-FF4A-4512-8C9D-F4807DB254BE}">
      <dsp:nvSpPr>
        <dsp:cNvPr id="0" name=""/>
        <dsp:cNvSpPr/>
      </dsp:nvSpPr>
      <dsp:spPr>
        <a:xfrm>
          <a:off x="0" y="954206"/>
          <a:ext cx="11186555" cy="898560"/>
        </a:xfrm>
        <a:prstGeom prst="roundRect">
          <a:avLst/>
        </a:prstGeom>
        <a:solidFill>
          <a:schemeClr val="accent6"/>
        </a:solidFill>
        <a:ln w="19050" cap="rnd"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0" i="0" kern="1200" dirty="0" smtClean="0"/>
            <a:t>1. Сторонники первой точки зрения (в частности, В.В. </a:t>
          </a:r>
          <a:r>
            <a:rPr lang="ru-RU" sz="1600" b="0" i="0" kern="1200" dirty="0" err="1" smtClean="0"/>
            <a:t>Витрянский</a:t>
          </a:r>
          <a:r>
            <a:rPr lang="ru-RU" sz="1600" b="0" i="0" kern="1200" dirty="0" smtClean="0"/>
            <a:t>) считают, </a:t>
          </a:r>
          <a:r>
            <a:rPr lang="ru-RU" sz="1600" b="0" i="0" u="sng" kern="1200" dirty="0" smtClean="0"/>
            <a:t>что данные проценты представляют собой особый вид ответственности</a:t>
          </a:r>
          <a:r>
            <a:rPr lang="ru-RU" sz="1600" b="0" i="0" kern="1200" dirty="0" smtClean="0"/>
            <a:t>.</a:t>
          </a:r>
          <a:endParaRPr lang="ru-RU" sz="1600" kern="1200" dirty="0"/>
        </a:p>
      </dsp:txBody>
      <dsp:txXfrm>
        <a:off x="43864" y="998070"/>
        <a:ext cx="11098827" cy="810832"/>
      </dsp:txXfrm>
    </dsp:sp>
    <dsp:sp modelId="{7F7EF96E-9431-45D6-BB29-F356B8283866}">
      <dsp:nvSpPr>
        <dsp:cNvPr id="0" name=""/>
        <dsp:cNvSpPr/>
      </dsp:nvSpPr>
      <dsp:spPr>
        <a:xfrm>
          <a:off x="0" y="1898846"/>
          <a:ext cx="11186555" cy="898560"/>
        </a:xfrm>
        <a:prstGeom prst="roundRect">
          <a:avLst/>
        </a:prstGeom>
        <a:solidFill>
          <a:schemeClr val="accent6"/>
        </a:solidFill>
        <a:ln w="19050" cap="rnd" cmpd="sng" algn="ctr">
          <a:solidFill>
            <a:schemeClr val="accent6">
              <a:shade val="50000"/>
            </a:schemeClr>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0" i="0" kern="1200" dirty="0" smtClean="0"/>
            <a:t>2. В то время как представители второй (Е.А. Суханов, Розенберг М.Г., </a:t>
          </a:r>
          <a:r>
            <a:rPr lang="ru-RU" sz="1600" b="0" i="0" kern="1200" dirty="0" err="1" smtClean="0"/>
            <a:t>Лунц</a:t>
          </a:r>
          <a:r>
            <a:rPr lang="ru-RU" sz="1600" b="0" i="0" kern="1200" dirty="0" smtClean="0"/>
            <a:t> Л.А. и др.) - считают, что в данном случае необходимо говорить </a:t>
          </a:r>
          <a:r>
            <a:rPr lang="ru-RU" sz="1600" b="0" i="0" u="sng" kern="1200" dirty="0" smtClean="0"/>
            <a:t>о плате кредитору за пользование его денежными средствами.</a:t>
          </a:r>
          <a:endParaRPr lang="ru-RU" sz="1600" kern="1200" dirty="0"/>
        </a:p>
      </dsp:txBody>
      <dsp:txXfrm>
        <a:off x="43864" y="1942710"/>
        <a:ext cx="11098827" cy="810832"/>
      </dsp:txXfrm>
    </dsp:sp>
    <dsp:sp modelId="{6BF77041-4B04-4181-906B-B72B7C23B4FA}">
      <dsp:nvSpPr>
        <dsp:cNvPr id="0" name=""/>
        <dsp:cNvSpPr/>
      </dsp:nvSpPr>
      <dsp:spPr>
        <a:xfrm>
          <a:off x="0" y="2843486"/>
          <a:ext cx="11186555" cy="8985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ru-RU" sz="1600" b="0" i="0" kern="1200" smtClean="0"/>
            <a:t>В тоже время, все авторы, не смотря на то сторонниками какой теории они являются, отмечают тот факт, что правовая природа процентов, закреплённых в ст. 395 различна в зависимости от обязательств, к которым она применяется.</a:t>
          </a:r>
          <a:r>
            <a:rPr lang="en-US" sz="1600" b="0" i="0" kern="1200" smtClean="0"/>
            <a:t> </a:t>
          </a:r>
          <a:endParaRPr lang="ru-RU" sz="1600" kern="1200"/>
        </a:p>
      </dsp:txBody>
      <dsp:txXfrm>
        <a:off x="43864" y="2887350"/>
        <a:ext cx="11098827" cy="81083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BA44A0-F979-4705-A8AF-792109016530}">
      <dsp:nvSpPr>
        <dsp:cNvPr id="0" name=""/>
        <dsp:cNvSpPr/>
      </dsp:nvSpPr>
      <dsp:spPr>
        <a:xfrm>
          <a:off x="840773" y="0"/>
          <a:ext cx="9528760" cy="439387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F7A3E8-31AB-494D-8C94-4C36C29FB4B7}">
      <dsp:nvSpPr>
        <dsp:cNvPr id="0" name=""/>
        <dsp:cNvSpPr/>
      </dsp:nvSpPr>
      <dsp:spPr>
        <a:xfrm>
          <a:off x="5610" y="356255"/>
          <a:ext cx="2698574" cy="36813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rtl="0">
            <a:lnSpc>
              <a:spcPct val="90000"/>
            </a:lnSpc>
            <a:spcBef>
              <a:spcPct val="0"/>
            </a:spcBef>
            <a:spcAft>
              <a:spcPct val="35000"/>
            </a:spcAft>
          </a:pPr>
          <a:r>
            <a:rPr lang="ru-RU" sz="2300" b="1" i="0" kern="1200" dirty="0" smtClean="0">
              <a:latin typeface="Times New Roman" panose="02020603050405020304" pitchFamily="18" charset="0"/>
              <a:cs typeface="Times New Roman" panose="02020603050405020304" pitchFamily="18" charset="0"/>
            </a:rPr>
            <a:t>Статья 395 ГК РФ. </a:t>
          </a:r>
          <a:endParaRPr lang="ru-RU" sz="2300" kern="1200" dirty="0">
            <a:latin typeface="Times New Roman" panose="02020603050405020304" pitchFamily="18" charset="0"/>
            <a:cs typeface="Times New Roman" panose="02020603050405020304" pitchFamily="18" charset="0"/>
          </a:endParaRPr>
        </a:p>
      </dsp:txBody>
      <dsp:txXfrm>
        <a:off x="137344" y="487989"/>
        <a:ext cx="2435106" cy="3417892"/>
      </dsp:txXfrm>
    </dsp:sp>
    <dsp:sp modelId="{C76D98CE-2258-462F-A81C-4715AAFFAD7E}">
      <dsp:nvSpPr>
        <dsp:cNvPr id="0" name=""/>
        <dsp:cNvSpPr/>
      </dsp:nvSpPr>
      <dsp:spPr>
        <a:xfrm>
          <a:off x="2839114" y="320629"/>
          <a:ext cx="2698574" cy="382386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ru-RU" sz="1600" b="0" i="0" kern="1200" dirty="0" smtClean="0">
              <a:latin typeface="Times New Roman" panose="02020603050405020304" pitchFamily="18" charset="0"/>
              <a:cs typeface="Times New Roman" panose="02020603050405020304" pitchFamily="18" charset="0"/>
            </a:rPr>
            <a:t>Отношения, предусмотренные данной статьей применяются к обязательственным отношениям, внедоговорным отношениям, а также к отношениям по отраслевой принадлежности вытекающих из налоговых или других финансовых и административных правоотношений.</a:t>
          </a:r>
          <a:endParaRPr lang="ru-RU" sz="1600" kern="1200" dirty="0">
            <a:latin typeface="Times New Roman" panose="02020603050405020304" pitchFamily="18" charset="0"/>
            <a:cs typeface="Times New Roman" panose="02020603050405020304" pitchFamily="18" charset="0"/>
          </a:endParaRPr>
        </a:p>
      </dsp:txBody>
      <dsp:txXfrm>
        <a:off x="2970848" y="452363"/>
        <a:ext cx="2435106" cy="3560394"/>
      </dsp:txXfrm>
    </dsp:sp>
    <dsp:sp modelId="{87BFBD56-9B09-414D-BCC3-502D7B257184}">
      <dsp:nvSpPr>
        <dsp:cNvPr id="0" name=""/>
        <dsp:cNvSpPr/>
      </dsp:nvSpPr>
      <dsp:spPr>
        <a:xfrm>
          <a:off x="5628265" y="273131"/>
          <a:ext cx="2698574" cy="382384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rtl="0">
            <a:lnSpc>
              <a:spcPct val="90000"/>
            </a:lnSpc>
            <a:spcBef>
              <a:spcPct val="0"/>
            </a:spcBef>
            <a:spcAft>
              <a:spcPct val="35000"/>
            </a:spcAft>
          </a:pPr>
          <a:r>
            <a:rPr lang="ru-RU" sz="1800" b="0" i="0" kern="1200" dirty="0" smtClean="0">
              <a:latin typeface="Times New Roman" panose="02020603050405020304" pitchFamily="18" charset="0"/>
              <a:cs typeface="Times New Roman" panose="02020603050405020304" pitchFamily="18" charset="0"/>
            </a:rPr>
            <a:t>В случае применения отраслевых отношений гражданское законодательство может быть применено при условии, что это предусмотрено законом (пункт 3 статьи 2 ГК РФ).</a:t>
          </a:r>
          <a:endParaRPr lang="ru-RU" sz="1800" kern="1200" dirty="0">
            <a:latin typeface="Times New Roman" panose="02020603050405020304" pitchFamily="18" charset="0"/>
            <a:cs typeface="Times New Roman" panose="02020603050405020304" pitchFamily="18" charset="0"/>
          </a:endParaRPr>
        </a:p>
      </dsp:txBody>
      <dsp:txXfrm>
        <a:off x="5759999" y="404865"/>
        <a:ext cx="2435106" cy="3560377"/>
      </dsp:txXfrm>
    </dsp:sp>
    <dsp:sp modelId="{7FFD6841-C8AC-4606-8122-BF3EFCBD3A37}">
      <dsp:nvSpPr>
        <dsp:cNvPr id="0" name=""/>
        <dsp:cNvSpPr/>
      </dsp:nvSpPr>
      <dsp:spPr>
        <a:xfrm>
          <a:off x="8506121" y="261259"/>
          <a:ext cx="2698574" cy="387135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ru-RU" sz="2300" kern="1200" dirty="0" smtClean="0">
              <a:latin typeface="Times New Roman" panose="02020603050405020304" pitchFamily="18" charset="0"/>
              <a:cs typeface="Times New Roman" panose="02020603050405020304" pitchFamily="18" charset="0"/>
            </a:rPr>
            <a:t>Субъектами данные правоотношений является:</a:t>
          </a:r>
          <a:endParaRPr lang="ru-RU" sz="23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ru-RU" sz="1800" kern="1200" dirty="0" smtClean="0">
              <a:latin typeface="Times New Roman" panose="02020603050405020304" pitchFamily="18" charset="0"/>
              <a:cs typeface="Times New Roman" panose="02020603050405020304" pitchFamily="18" charset="0"/>
            </a:rPr>
            <a:t>Кредитор</a:t>
          </a:r>
          <a:endParaRPr lang="ru-RU" sz="1800" kern="1200" dirty="0">
            <a:latin typeface="Times New Roman" panose="02020603050405020304" pitchFamily="18" charset="0"/>
            <a:cs typeface="Times New Roman" panose="02020603050405020304" pitchFamily="18" charset="0"/>
          </a:endParaRPr>
        </a:p>
        <a:p>
          <a:pPr marL="171450" lvl="1" indent="-171450" algn="l" defTabSz="800100">
            <a:lnSpc>
              <a:spcPct val="90000"/>
            </a:lnSpc>
            <a:spcBef>
              <a:spcPct val="0"/>
            </a:spcBef>
            <a:spcAft>
              <a:spcPct val="15000"/>
            </a:spcAft>
            <a:buChar char="••"/>
          </a:pPr>
          <a:r>
            <a:rPr lang="ru-RU" sz="1800" kern="1200" dirty="0" smtClean="0">
              <a:latin typeface="Times New Roman" panose="02020603050405020304" pitchFamily="18" charset="0"/>
              <a:cs typeface="Times New Roman" panose="02020603050405020304" pitchFamily="18" charset="0"/>
            </a:rPr>
            <a:t>Должник</a:t>
          </a:r>
          <a:endParaRPr lang="ru-RU" sz="1800" kern="1200" dirty="0">
            <a:latin typeface="Times New Roman" panose="02020603050405020304" pitchFamily="18" charset="0"/>
            <a:cs typeface="Times New Roman" panose="02020603050405020304" pitchFamily="18" charset="0"/>
          </a:endParaRPr>
        </a:p>
      </dsp:txBody>
      <dsp:txXfrm>
        <a:off x="8637855" y="392993"/>
        <a:ext cx="2435106" cy="360788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E3514D-169A-46AC-9259-81165FF2E945}">
      <dsp:nvSpPr>
        <dsp:cNvPr id="0" name=""/>
        <dsp:cNvSpPr/>
      </dsp:nvSpPr>
      <dsp:spPr>
        <a:xfrm>
          <a:off x="0" y="174671"/>
          <a:ext cx="11150930" cy="1008686"/>
        </a:xfrm>
        <a:prstGeom prst="round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dirty="0" smtClean="0">
              <a:latin typeface="Times New Roman" panose="02020603050405020304" pitchFamily="18" charset="0"/>
              <a:cs typeface="Times New Roman" panose="02020603050405020304" pitchFamily="18" charset="0"/>
            </a:rPr>
            <a:t>Согласно действующей редакции статьи 317.1 ГК РФ «размер процентов определяется действовавшей в соответствующие периоды</a:t>
          </a:r>
          <a:r>
            <a:rPr lang="en-US" sz="1900" b="0" i="0" kern="1200" dirty="0" smtClean="0">
              <a:latin typeface="Times New Roman" panose="02020603050405020304" pitchFamily="18" charset="0"/>
              <a:cs typeface="Times New Roman" panose="02020603050405020304" pitchFamily="18" charset="0"/>
            </a:rPr>
            <a:t> </a:t>
          </a:r>
          <a:r>
            <a:rPr lang="ru-RU" sz="1900" b="0" i="0" u="sng" kern="1200" dirty="0" smtClean="0">
              <a:latin typeface="Times New Roman" panose="02020603050405020304" pitchFamily="18" charset="0"/>
              <a:cs typeface="Times New Roman" panose="02020603050405020304" pitchFamily="18" charset="0"/>
              <a:hlinkClick xmlns:r="http://schemas.openxmlformats.org/officeDocument/2006/relationships" r:id="rId1"/>
            </a:rPr>
            <a:t>ключевой ставкой</a:t>
          </a:r>
          <a:r>
            <a:rPr lang="ru-RU" sz="1900" b="0" i="0" kern="1200" dirty="0" smtClean="0">
              <a:latin typeface="Times New Roman" panose="02020603050405020304" pitchFamily="18" charset="0"/>
              <a:cs typeface="Times New Roman" panose="02020603050405020304" pitchFamily="18" charset="0"/>
            </a:rPr>
            <a:t> Банка России» </a:t>
          </a:r>
          <a:endParaRPr lang="ru-RU" sz="1900" kern="1200" dirty="0">
            <a:latin typeface="Times New Roman" panose="02020603050405020304" pitchFamily="18" charset="0"/>
            <a:cs typeface="Times New Roman" panose="02020603050405020304" pitchFamily="18" charset="0"/>
          </a:endParaRPr>
        </a:p>
      </dsp:txBody>
      <dsp:txXfrm>
        <a:off x="49240" y="223911"/>
        <a:ext cx="11052450" cy="910206"/>
      </dsp:txXfrm>
    </dsp:sp>
    <dsp:sp modelId="{31F33FA9-FDA5-403C-82DE-FCFF84C3DCE1}">
      <dsp:nvSpPr>
        <dsp:cNvPr id="0" name=""/>
        <dsp:cNvSpPr/>
      </dsp:nvSpPr>
      <dsp:spPr>
        <a:xfrm>
          <a:off x="0" y="1238078"/>
          <a:ext cx="11150930" cy="1008686"/>
        </a:xfrm>
        <a:prstGeom prst="round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1" i="0" kern="1200" dirty="0" smtClean="0">
              <a:latin typeface="Times New Roman" panose="02020603050405020304" pitchFamily="18" charset="0"/>
              <a:cs typeface="Times New Roman" panose="02020603050405020304" pitchFamily="18" charset="0"/>
            </a:rPr>
            <a:t>Постановление Правительства РФ от 08.12.2015 </a:t>
          </a:r>
          <a:r>
            <a:rPr lang="en-US" sz="1900" b="1" i="0" kern="1200" dirty="0" smtClean="0">
              <a:latin typeface="Times New Roman" panose="02020603050405020304" pitchFamily="18" charset="0"/>
              <a:cs typeface="Times New Roman" panose="02020603050405020304" pitchFamily="18" charset="0"/>
            </a:rPr>
            <a:t>N</a:t>
          </a:r>
          <a:r>
            <a:rPr lang="ru-RU" sz="1900" b="1" i="0" kern="1200" dirty="0" smtClean="0">
              <a:latin typeface="Times New Roman" panose="02020603050405020304" pitchFamily="18" charset="0"/>
              <a:cs typeface="Times New Roman" panose="02020603050405020304" pitchFamily="18" charset="0"/>
            </a:rPr>
            <a:t> 1340 "О применении с 1 января 2016 г. ключевой ставки Банка России"</a:t>
          </a:r>
          <a:endParaRPr lang="ru-RU" sz="1900" kern="1200" dirty="0">
            <a:latin typeface="Times New Roman" panose="02020603050405020304" pitchFamily="18" charset="0"/>
            <a:cs typeface="Times New Roman" panose="02020603050405020304" pitchFamily="18" charset="0"/>
          </a:endParaRPr>
        </a:p>
      </dsp:txBody>
      <dsp:txXfrm>
        <a:off x="49240" y="1287318"/>
        <a:ext cx="11052450" cy="910206"/>
      </dsp:txXfrm>
    </dsp:sp>
    <dsp:sp modelId="{628EBF4F-F35C-401D-B873-D4D516D49A3B}">
      <dsp:nvSpPr>
        <dsp:cNvPr id="0" name=""/>
        <dsp:cNvSpPr/>
      </dsp:nvSpPr>
      <dsp:spPr>
        <a:xfrm>
          <a:off x="0" y="2289609"/>
          <a:ext cx="11150930" cy="1008686"/>
        </a:xfrm>
        <a:prstGeom prst="round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dirty="0" smtClean="0">
              <a:latin typeface="Times New Roman" panose="02020603050405020304" pitchFamily="18" charset="0"/>
              <a:cs typeface="Times New Roman" panose="02020603050405020304" pitchFamily="18" charset="0"/>
            </a:rPr>
            <a:t>В целях обеспечения применения </a:t>
          </a:r>
          <a:r>
            <a:rPr lang="ru-RU" sz="1900" b="0" i="0" kern="1200" dirty="0" smtClean="0">
              <a:latin typeface="Times New Roman" panose="02020603050405020304" pitchFamily="18" charset="0"/>
              <a:cs typeface="Times New Roman" panose="02020603050405020304" pitchFamily="18" charset="0"/>
              <a:hlinkClick xmlns:r="http://schemas.openxmlformats.org/officeDocument/2006/relationships" r:id="rId1"/>
            </a:rPr>
            <a:t>ключевой ставки</a:t>
          </a:r>
          <a:r>
            <a:rPr lang="ru-RU" sz="1900" b="0" i="0" kern="1200" dirty="0" smtClean="0">
              <a:latin typeface="Times New Roman" panose="02020603050405020304" pitchFamily="18" charset="0"/>
              <a:cs typeface="Times New Roman" panose="02020603050405020304" pitchFamily="18" charset="0"/>
            </a:rPr>
            <a:t> Банка России как индикатора стоимости заемных средств Правительство Российской Федерации постановляет:</a:t>
          </a:r>
          <a:endParaRPr lang="ru-RU" sz="1900" kern="1200" dirty="0">
            <a:latin typeface="Times New Roman" panose="02020603050405020304" pitchFamily="18" charset="0"/>
            <a:cs typeface="Times New Roman" panose="02020603050405020304" pitchFamily="18" charset="0"/>
          </a:endParaRPr>
        </a:p>
      </dsp:txBody>
      <dsp:txXfrm>
        <a:off x="49240" y="2338849"/>
        <a:ext cx="11052450" cy="910206"/>
      </dsp:txXfrm>
    </dsp:sp>
    <dsp:sp modelId="{96775E37-9985-4499-90C8-09712452B640}">
      <dsp:nvSpPr>
        <dsp:cNvPr id="0" name=""/>
        <dsp:cNvSpPr/>
      </dsp:nvSpPr>
      <dsp:spPr>
        <a:xfrm>
          <a:off x="0" y="3364890"/>
          <a:ext cx="11150930" cy="1008686"/>
        </a:xfrm>
        <a:prstGeom prst="round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dirty="0" smtClean="0">
              <a:latin typeface="Times New Roman" panose="02020603050405020304" pitchFamily="18" charset="0"/>
              <a:cs typeface="Times New Roman" panose="02020603050405020304" pitchFamily="18" charset="0"/>
            </a:rPr>
            <a:t>Установить, что к отношениям, регулируемым актами Правительства Российской Федерации, в которых используется </a:t>
          </a:r>
          <a:r>
            <a:rPr lang="ru-RU" sz="1900" b="0" i="0" kern="1200" dirty="0" smtClean="0">
              <a:latin typeface="Times New Roman" panose="02020603050405020304" pitchFamily="18" charset="0"/>
              <a:cs typeface="Times New Roman" panose="02020603050405020304" pitchFamily="18" charset="0"/>
              <a:hlinkClick xmlns:r="http://schemas.openxmlformats.org/officeDocument/2006/relationships" r:id="rId2"/>
            </a:rPr>
            <a:t>ставка рефинансирования</a:t>
          </a:r>
          <a:r>
            <a:rPr lang="ru-RU" sz="1900" b="0" i="0" kern="1200" dirty="0" smtClean="0">
              <a:latin typeface="Times New Roman" panose="02020603050405020304" pitchFamily="18" charset="0"/>
              <a:cs typeface="Times New Roman" panose="02020603050405020304" pitchFamily="18" charset="0"/>
            </a:rPr>
            <a:t> Банка России, с 1 января 2016 г. вместо указанной ставки применяется ключевая ставка Банка России, если иное не предусмотрено федеральным законом.</a:t>
          </a:r>
          <a:endParaRPr lang="ru-RU" sz="1900" kern="1200" dirty="0">
            <a:latin typeface="Times New Roman" panose="02020603050405020304" pitchFamily="18" charset="0"/>
            <a:cs typeface="Times New Roman" panose="02020603050405020304" pitchFamily="18" charset="0"/>
          </a:endParaRPr>
        </a:p>
      </dsp:txBody>
      <dsp:txXfrm>
        <a:off x="49240" y="3414130"/>
        <a:ext cx="11052450" cy="91020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87DFD0-3822-43F3-8CA7-3D3FE926C074}">
      <dsp:nvSpPr>
        <dsp:cNvPr id="0" name=""/>
        <dsp:cNvSpPr/>
      </dsp:nvSpPr>
      <dsp:spPr>
        <a:xfrm>
          <a:off x="0" y="64654"/>
          <a:ext cx="11186555" cy="1984904"/>
        </a:xfrm>
        <a:prstGeom prst="roundRect">
          <a:avLst/>
        </a:prstGeom>
        <a:solidFill>
          <a:schemeClr val="tx2">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ru-RU" sz="2400" b="0" i="0" kern="1200" dirty="0" smtClean="0">
              <a:latin typeface="Times New Roman" panose="02020603050405020304" pitchFamily="18" charset="0"/>
              <a:cs typeface="Times New Roman" panose="02020603050405020304" pitchFamily="18" charset="0"/>
            </a:rPr>
            <a:t>Ключевая ставка - процентная ставка по основным операциям Банка России по регулированию ликвидности банковского сектора. Является основным индикатором денежно-кредитной политики. Была введена Банком России 13 сентября 2013 года.</a:t>
          </a:r>
          <a:endParaRPr lang="ru-RU" sz="2400" kern="1200" dirty="0">
            <a:latin typeface="Times New Roman" panose="02020603050405020304" pitchFamily="18" charset="0"/>
            <a:cs typeface="Times New Roman" panose="02020603050405020304" pitchFamily="18" charset="0"/>
          </a:endParaRPr>
        </a:p>
      </dsp:txBody>
      <dsp:txXfrm>
        <a:off x="96895" y="161549"/>
        <a:ext cx="10992765" cy="1791114"/>
      </dsp:txXfrm>
    </dsp:sp>
    <dsp:sp modelId="{085D6427-6C87-4542-82B1-3E8533E19DFB}">
      <dsp:nvSpPr>
        <dsp:cNvPr id="0" name=""/>
        <dsp:cNvSpPr/>
      </dsp:nvSpPr>
      <dsp:spPr>
        <a:xfrm>
          <a:off x="0" y="2118679"/>
          <a:ext cx="11186555" cy="1984904"/>
        </a:xfrm>
        <a:prstGeom prst="roundRect">
          <a:avLst/>
        </a:prstGeom>
        <a:solidFill>
          <a:schemeClr val="tx2">
            <a:lumMod val="40000"/>
            <a:lumOff val="60000"/>
          </a:schemeClr>
        </a:solid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ru-RU" sz="2400" b="0" i="0" kern="1200" dirty="0" smtClean="0">
              <a:latin typeface="Times New Roman" panose="02020603050405020304" pitchFamily="18" charset="0"/>
              <a:cs typeface="Times New Roman" panose="02020603050405020304" pitchFamily="18" charset="0"/>
            </a:rPr>
            <a:t>В Статья 395 ГК РФ указано «В случаях неправомерного удержания денежных средств, уклонения от их возврата, иной просрочки в их уплате подлежат уплате проценты на сумму долга. Размер процентов определяется</a:t>
          </a:r>
          <a:r>
            <a:rPr lang="en-US" sz="2400" b="0" i="0" kern="1200" dirty="0" smtClean="0">
              <a:latin typeface="Times New Roman" panose="02020603050405020304" pitchFamily="18" charset="0"/>
              <a:cs typeface="Times New Roman" panose="02020603050405020304" pitchFamily="18" charset="0"/>
            </a:rPr>
            <a:t> </a:t>
          </a:r>
          <a:r>
            <a:rPr lang="ru-RU" sz="2400" b="1" i="0" u="sng" kern="1200" dirty="0" smtClean="0">
              <a:solidFill>
                <a:schemeClr val="tx1"/>
              </a:solidFill>
              <a:latin typeface="Times New Roman" panose="02020603050405020304" pitchFamily="18" charset="0"/>
              <a:cs typeface="Times New Roman" panose="02020603050405020304" pitchFamily="18" charset="0"/>
              <a:hlinkClick xmlns:r="http://schemas.openxmlformats.org/officeDocument/2006/relationships" r:id="rId1"/>
            </a:rPr>
            <a:t>ключевой ставкой</a:t>
          </a:r>
          <a:r>
            <a:rPr lang="en-US" sz="2400" b="0" i="0" kern="1200" dirty="0" smtClean="0">
              <a:latin typeface="Times New Roman" panose="02020603050405020304" pitchFamily="18" charset="0"/>
              <a:cs typeface="Times New Roman" panose="02020603050405020304" pitchFamily="18" charset="0"/>
            </a:rPr>
            <a:t> </a:t>
          </a:r>
          <a:r>
            <a:rPr lang="ru-RU" sz="2400" b="0" i="0" kern="1200" dirty="0" smtClean="0">
              <a:latin typeface="Times New Roman" panose="02020603050405020304" pitchFamily="18" charset="0"/>
              <a:cs typeface="Times New Roman" panose="02020603050405020304" pitchFamily="18" charset="0"/>
            </a:rPr>
            <a:t>Банка России, действовавшей в соответствующие периоды. Эти правила применяются, если иной размер процентов не установлен законом или договором»</a:t>
          </a:r>
          <a:endParaRPr lang="ru-RU" sz="2400" kern="1200" dirty="0">
            <a:latin typeface="Times New Roman" panose="02020603050405020304" pitchFamily="18" charset="0"/>
            <a:cs typeface="Times New Roman" panose="02020603050405020304" pitchFamily="18" charset="0"/>
          </a:endParaRPr>
        </a:p>
      </dsp:txBody>
      <dsp:txXfrm>
        <a:off x="96895" y="2215574"/>
        <a:ext cx="10992765" cy="179111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F31D54-CA1F-492D-BA38-C2F66BA2C217}">
      <dsp:nvSpPr>
        <dsp:cNvPr id="0" name=""/>
        <dsp:cNvSpPr/>
      </dsp:nvSpPr>
      <dsp:spPr>
        <a:xfrm>
          <a:off x="0" y="95002"/>
          <a:ext cx="11150930" cy="3954483"/>
        </a:xfrm>
        <a:prstGeom prst="roundRect">
          <a:avLst/>
        </a:prstGeom>
        <a:solidFill>
          <a:schemeClr val="tx2">
            <a:lumMod val="40000"/>
            <a:lumOff val="6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b="0" i="0" kern="1200" dirty="0" smtClean="0">
              <a:latin typeface="Times New Roman" panose="02020603050405020304" pitchFamily="18" charset="0"/>
              <a:cs typeface="Times New Roman" panose="02020603050405020304" pitchFamily="18" charset="0"/>
            </a:rPr>
            <a:t>Размер взыскиваемых процентов определяется законом или договором. Если соответствующих указаний нет, то действуют общие правила, сформулированные в комментируемой статье: размер процентов определяется учетной ставкой банковского процента (ставкой рефинансирования)</a:t>
          </a:r>
          <a:br>
            <a:rPr lang="ru-RU" sz="2000" b="0" i="0" kern="1200" dirty="0" smtClean="0">
              <a:latin typeface="Times New Roman" panose="02020603050405020304" pitchFamily="18" charset="0"/>
              <a:cs typeface="Times New Roman" panose="02020603050405020304" pitchFamily="18" charset="0"/>
            </a:rPr>
          </a:br>
          <a:r>
            <a:rPr lang="ru-RU" sz="2000" b="0" i="0" kern="1200" dirty="0" smtClean="0">
              <a:latin typeface="Times New Roman" panose="02020603050405020304" pitchFamily="18" charset="0"/>
              <a:cs typeface="Times New Roman" panose="02020603050405020304" pitchFamily="18" charset="0"/>
            </a:rPr>
            <a:t/>
          </a:r>
          <a:br>
            <a:rPr lang="ru-RU" sz="2000" b="0" i="0" kern="1200" dirty="0" smtClean="0">
              <a:latin typeface="Times New Roman" panose="02020603050405020304" pitchFamily="18" charset="0"/>
              <a:cs typeface="Times New Roman" panose="02020603050405020304" pitchFamily="18" charset="0"/>
            </a:rPr>
          </a:br>
          <a:r>
            <a:rPr lang="ru-RU" sz="2000" b="0" i="0" kern="1200" dirty="0" smtClean="0">
              <a:latin typeface="Times New Roman" panose="02020603050405020304" pitchFamily="18" charset="0"/>
              <a:cs typeface="Times New Roman" panose="02020603050405020304" pitchFamily="18" charset="0"/>
            </a:rPr>
            <a:t>Ставка рефинансирования довольно часто изменяется. В связи с этим предусмотрено, что по общему правилу принимается во внимание ставка рефинансирования на день исполнения денежного обязательства или его соответствующей части.</a:t>
          </a:r>
          <a:endParaRPr lang="ru-RU" sz="2000" kern="1200" dirty="0">
            <a:latin typeface="Times New Roman" panose="02020603050405020304" pitchFamily="18" charset="0"/>
            <a:cs typeface="Times New Roman" panose="02020603050405020304" pitchFamily="18" charset="0"/>
          </a:endParaRPr>
        </a:p>
      </dsp:txBody>
      <dsp:txXfrm>
        <a:off x="193042" y="288044"/>
        <a:ext cx="10764846" cy="356839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7FF06-135E-4261-93DB-F137D4A99BA6}">
      <dsp:nvSpPr>
        <dsp:cNvPr id="0" name=""/>
        <dsp:cNvSpPr/>
      </dsp:nvSpPr>
      <dsp:spPr>
        <a:xfrm>
          <a:off x="0" y="72347"/>
          <a:ext cx="11115303" cy="4154173"/>
        </a:xfrm>
        <a:prstGeom prst="roundRect">
          <a:avLst/>
        </a:prstGeom>
        <a:solidFill>
          <a:schemeClr val="tx2">
            <a:lumMod val="40000"/>
            <a:lumOff val="60000"/>
          </a:schemeClr>
        </a:solidFill>
        <a:ln w="19050" cap="rnd" cmpd="sng" algn="ctr">
          <a:no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ru-RU" sz="1800" b="0" i="0" kern="1200" dirty="0" smtClean="0">
              <a:solidFill>
                <a:schemeClr val="tx1"/>
              </a:solidFill>
              <a:latin typeface="Times New Roman" panose="02020603050405020304" pitchFamily="18" charset="0"/>
              <a:cs typeface="Times New Roman" panose="02020603050405020304" pitchFamily="18" charset="0"/>
            </a:rPr>
            <a:t>Проценты по ст. 395 ГК РФ начисляют как ответственность за нарушение денежного обязательства. Они являются санкцией за неправомерное поведение. Проценты по статье 317.1 ГК РФ начисляются за пользование, а не за нарушение.</a:t>
          </a:r>
          <a:br>
            <a:rPr lang="ru-RU" sz="1800" b="0" i="0" kern="1200" dirty="0" smtClean="0">
              <a:solidFill>
                <a:schemeClr val="tx1"/>
              </a:solidFill>
              <a:latin typeface="Times New Roman" panose="02020603050405020304" pitchFamily="18" charset="0"/>
              <a:cs typeface="Times New Roman" panose="02020603050405020304" pitchFamily="18" charset="0"/>
            </a:rPr>
          </a:br>
          <a:r>
            <a:rPr lang="ru-RU" sz="1800" b="0" i="0" kern="1200" dirty="0" smtClean="0">
              <a:solidFill>
                <a:schemeClr val="tx1"/>
              </a:solidFill>
              <a:latin typeface="Times New Roman" panose="02020603050405020304" pitchFamily="18" charset="0"/>
              <a:cs typeface="Times New Roman" panose="02020603050405020304" pitchFamily="18" charset="0"/>
            </a:rPr>
            <a:t>Также следует учесть и то, что проценты по ст.395 ГК РФ начисляются с момента, когда должник попал в просрочку по денежному обязательству (должен был исполнить денежный долг, но не сделал этого). Период пользования, за который подлежат начислению законные проценты, определяется:</a:t>
          </a:r>
          <a:br>
            <a:rPr lang="ru-RU" sz="1800" b="0" i="0" kern="1200" dirty="0" smtClean="0">
              <a:solidFill>
                <a:schemeClr val="tx1"/>
              </a:solidFill>
              <a:latin typeface="Times New Roman" panose="02020603050405020304" pitchFamily="18" charset="0"/>
              <a:cs typeface="Times New Roman" panose="02020603050405020304" pitchFamily="18" charset="0"/>
            </a:rPr>
          </a:br>
          <a:r>
            <a:rPr lang="ru-RU" sz="1800" b="0" i="0" kern="1200" dirty="0" smtClean="0">
              <a:solidFill>
                <a:schemeClr val="tx1"/>
              </a:solidFill>
              <a:latin typeface="Times New Roman" panose="02020603050405020304" pitchFamily="18" charset="0"/>
              <a:cs typeface="Times New Roman" panose="02020603050405020304" pitchFamily="18" charset="0"/>
            </a:rPr>
            <a:t>• с момента, когда должник получил предоставление от кредитора (выполнена работа или оказаны услуги и возникло денежное обязательство), и</a:t>
          </a:r>
          <a:br>
            <a:rPr lang="ru-RU" sz="1800" b="0" i="0" kern="1200" dirty="0" smtClean="0">
              <a:solidFill>
                <a:schemeClr val="tx1"/>
              </a:solidFill>
              <a:latin typeface="Times New Roman" panose="02020603050405020304" pitchFamily="18" charset="0"/>
              <a:cs typeface="Times New Roman" panose="02020603050405020304" pitchFamily="18" charset="0"/>
            </a:rPr>
          </a:br>
          <a:r>
            <a:rPr lang="ru-RU" sz="1800" b="0" i="0" kern="1200" dirty="0" smtClean="0">
              <a:solidFill>
                <a:schemeClr val="tx1"/>
              </a:solidFill>
              <a:latin typeface="Times New Roman" panose="02020603050405020304" pitchFamily="18" charset="0"/>
              <a:cs typeface="Times New Roman" panose="02020603050405020304" pitchFamily="18" charset="0"/>
            </a:rPr>
            <a:t>• до момента, когда должник оплатит соответствующую сумму.</a:t>
          </a:r>
          <a:br>
            <a:rPr lang="ru-RU" sz="1800" b="0" i="0" kern="1200" dirty="0" smtClean="0">
              <a:solidFill>
                <a:schemeClr val="tx1"/>
              </a:solidFill>
              <a:latin typeface="Times New Roman" panose="02020603050405020304" pitchFamily="18" charset="0"/>
              <a:cs typeface="Times New Roman" panose="02020603050405020304" pitchFamily="18" charset="0"/>
            </a:rPr>
          </a:br>
          <a:r>
            <a:rPr lang="ru-RU" sz="1800" b="0" i="0" kern="1200" dirty="0" smtClean="0">
              <a:solidFill>
                <a:schemeClr val="tx1"/>
              </a:solidFill>
              <a:latin typeface="Times New Roman" panose="02020603050405020304" pitchFamily="18" charset="0"/>
              <a:cs typeface="Times New Roman" panose="02020603050405020304" pitchFamily="18" charset="0"/>
            </a:rPr>
            <a:t>При этом период пользования охватывает и период просрочки – проценты по ст. 317.1 ГК РФ начисляются, так как нарушение обязательства в части срока оплаты не означает прекращение пользования, а, скорее, наоборот: должник по-прежнему пользуется оказанным ему «кредитом».</a:t>
          </a:r>
          <a:endParaRPr lang="ru-RU" sz="1800" kern="1200" dirty="0">
            <a:solidFill>
              <a:schemeClr val="tx1"/>
            </a:solidFill>
            <a:latin typeface="Times New Roman" panose="02020603050405020304" pitchFamily="18" charset="0"/>
            <a:cs typeface="Times New Roman" panose="02020603050405020304" pitchFamily="18" charset="0"/>
          </a:endParaRPr>
        </a:p>
      </dsp:txBody>
      <dsp:txXfrm>
        <a:off x="202790" y="275137"/>
        <a:ext cx="10709723" cy="374859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707317-D0E9-4AF7-8779-6528CA98B3BF}">
      <dsp:nvSpPr>
        <dsp:cNvPr id="0" name=""/>
        <dsp:cNvSpPr/>
      </dsp:nvSpPr>
      <dsp:spPr>
        <a:xfrm rot="10800000">
          <a:off x="2133476" y="329273"/>
          <a:ext cx="8163789" cy="3687822"/>
        </a:xfrm>
        <a:prstGeom prst="homePlate">
          <a:avLst/>
        </a:prstGeom>
        <a:solidFill>
          <a:schemeClr val="accent4"/>
        </a:solidFill>
        <a:ln w="28575" cap="rnd" cmpd="sng" algn="ctr">
          <a:solidFill>
            <a:schemeClr val="lt1"/>
          </a:solidFill>
          <a:prstDash val="solid"/>
        </a:ln>
        <a:effectLst/>
      </dsp:spPr>
      <dsp:style>
        <a:lnRef idx="3">
          <a:schemeClr val="lt1"/>
        </a:lnRef>
        <a:fillRef idx="1">
          <a:schemeClr val="accent4"/>
        </a:fillRef>
        <a:effectRef idx="1">
          <a:schemeClr val="accent4"/>
        </a:effectRef>
        <a:fontRef idx="minor">
          <a:schemeClr val="lt1"/>
        </a:fontRef>
      </dsp:style>
      <dsp:txBody>
        <a:bodyPr spcFirstLastPara="0" vert="horz" wrap="square" lIns="1626227" tIns="60960" rIns="113792" bIns="60960" numCol="1" spcCol="1270" anchor="ctr" anchorCtr="0">
          <a:noAutofit/>
        </a:bodyPr>
        <a:lstStyle/>
        <a:p>
          <a:pPr lvl="0" algn="ctr" defTabSz="711200" rtl="0">
            <a:lnSpc>
              <a:spcPct val="90000"/>
            </a:lnSpc>
            <a:spcBef>
              <a:spcPct val="0"/>
            </a:spcBef>
            <a:spcAft>
              <a:spcPct val="35000"/>
            </a:spcAft>
          </a:pPr>
          <a:r>
            <a:rPr lang="ru-RU" sz="1600" b="0" i="0" kern="1200" dirty="0" smtClean="0"/>
            <a:t>Расчет процентов, начисляемых после вынесения решения, осуществляется в процессе его исполнения судебным приставом-исполнителем, а в случаях, установленных законом, — иными органами, организациями, в том числе органами казначейства, банками и иными кредитными организациями, должностными лицами и гражданами (часть 1 статьи 7, статья 8, пункт 16 части 1 статьи 64 и часть 2 статьи 70 Закона об исполнительном производстве). Размер процентов определяется по средним ставкам банковского процента по вкладам физических лиц, имевшим место в соответствующие периоды после вынесения решения (пункт 1 статьи 395 ГК РФ).</a:t>
          </a:r>
          <a:endParaRPr lang="ru-RU" sz="1600" kern="1200" dirty="0"/>
        </a:p>
      </dsp:txBody>
      <dsp:txXfrm rot="10800000">
        <a:off x="3055431" y="329273"/>
        <a:ext cx="7241834" cy="3687822"/>
      </dsp:txXfrm>
    </dsp:sp>
    <dsp:sp modelId="{5F5DBE38-78B8-4910-B874-2AAD8167D4AA}">
      <dsp:nvSpPr>
        <dsp:cNvPr id="0" name=""/>
        <dsp:cNvSpPr/>
      </dsp:nvSpPr>
      <dsp:spPr>
        <a:xfrm>
          <a:off x="711158" y="329273"/>
          <a:ext cx="3687822" cy="3687822"/>
        </a:xfrm>
        <a:prstGeom prst="ellipse">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BD3A17-9DC6-46EB-AA8E-F0FC418A2689}">
      <dsp:nvSpPr>
        <dsp:cNvPr id="0" name=""/>
        <dsp:cNvSpPr/>
      </dsp:nvSpPr>
      <dsp:spPr>
        <a:xfrm rot="16200000">
          <a:off x="984576" y="-978989"/>
          <a:ext cx="3416300" cy="5374279"/>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2443" bIns="0" numCol="1" spcCol="1270" anchor="ctr" anchorCtr="0">
          <a:noAutofit/>
        </a:bodyPr>
        <a:lstStyle/>
        <a:p>
          <a:pPr lvl="0" algn="ctr" defTabSz="711200" rtl="0">
            <a:lnSpc>
              <a:spcPct val="90000"/>
            </a:lnSpc>
            <a:spcBef>
              <a:spcPct val="0"/>
            </a:spcBef>
            <a:spcAft>
              <a:spcPct val="35000"/>
            </a:spcAft>
          </a:pPr>
          <a:r>
            <a:rPr lang="ru-RU" sz="1600" b="0" i="0" kern="1200" smtClean="0"/>
            <a:t>недостатком теории, которая признаёт проценты за пользование чужими денежными средствами - особой разновидностью ответственности, является то, что она не подпадает под классические признаки ответственности, устанавливая слишком много исключений из общих условий применения ответственности и не давая им никакого юридического обоснования.</a:t>
          </a:r>
          <a:endParaRPr lang="ru-RU" sz="1600" kern="1200"/>
        </a:p>
      </dsp:txBody>
      <dsp:txXfrm rot="5400000">
        <a:off x="5587" y="683260"/>
        <a:ext cx="5374279" cy="2049780"/>
      </dsp:txXfrm>
    </dsp:sp>
    <dsp:sp modelId="{50BCA063-ED60-4FCA-BC7A-1B3170A011C4}">
      <dsp:nvSpPr>
        <dsp:cNvPr id="0" name=""/>
        <dsp:cNvSpPr/>
      </dsp:nvSpPr>
      <dsp:spPr>
        <a:xfrm rot="16200000">
          <a:off x="6761927" y="-978989"/>
          <a:ext cx="3416300" cy="5374279"/>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2443" bIns="0" numCol="1" spcCol="1270" anchor="ctr" anchorCtr="0">
          <a:noAutofit/>
        </a:bodyPr>
        <a:lstStyle/>
        <a:p>
          <a:pPr lvl="0" algn="ctr" defTabSz="711200" rtl="0">
            <a:lnSpc>
              <a:spcPct val="90000"/>
            </a:lnSpc>
            <a:spcBef>
              <a:spcPct val="0"/>
            </a:spcBef>
            <a:spcAft>
              <a:spcPct val="35000"/>
            </a:spcAft>
          </a:pPr>
          <a:r>
            <a:rPr lang="ru-RU" sz="1600" b="0" i="0" kern="1200" smtClean="0"/>
            <a:t>проценты, которые подлежат уплате за неправомерное удержание чужих денежных средств в силу статьи 395 ГК, являются платой, которую должник обязан уплатить кредитору в силу факта своего неосновательного обогащения за его счёт.</a:t>
          </a:r>
          <a:endParaRPr lang="ru-RU" sz="1600" kern="1200"/>
        </a:p>
      </dsp:txBody>
      <dsp:txXfrm rot="5400000">
        <a:off x="5782938" y="683260"/>
        <a:ext cx="5374279" cy="20497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74F79C-1F0F-4E81-8538-26038B99C9DE}">
      <dsp:nvSpPr>
        <dsp:cNvPr id="0" name=""/>
        <dsp:cNvSpPr/>
      </dsp:nvSpPr>
      <dsp:spPr>
        <a:xfrm>
          <a:off x="0" y="152050"/>
          <a:ext cx="11127179" cy="3112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smtClean="0"/>
            <a:t>По своей природе проценты по ст.317.1 ГК являются платой за пользование капиталом и принципиально отличаются от процентов по ст.395 ГК, установленных в законе в качестве меры ответственности, стимулирующей к скорейшему погашению долга и карающей за нарушение договора (по сути законной неустойки). Природа законных процентов идентична природе процентов за пользование займом/кредитом или коммерческим кредитом. Соответственно, законные проценты начисляются одновременно с процентами по ст.395 ГК. В частности, если должник просрочил оплату полученного товара, выполненных работ или оказанных услуг, он обязан выплачивать кредитору как проценты по ст.395 ГК в качестве санкции за допущенную просрочку, так и законные проценты по ст.317.1 ГК.</a:t>
          </a:r>
          <a:endParaRPr lang="ru-RU" sz="1900" kern="1200"/>
        </a:p>
      </dsp:txBody>
      <dsp:txXfrm>
        <a:off x="151925" y="303975"/>
        <a:ext cx="10823329" cy="28083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6BCE96-6AC4-4CE8-8B61-513A29B8697D}">
      <dsp:nvSpPr>
        <dsp:cNvPr id="0" name=""/>
        <dsp:cNvSpPr/>
      </dsp:nvSpPr>
      <dsp:spPr>
        <a:xfrm>
          <a:off x="0" y="521263"/>
          <a:ext cx="11115303" cy="75477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smtClean="0"/>
            <a:t>Статья 395 ГК РФ претерпела множество изменений и дополнений.</a:t>
          </a:r>
          <a:endParaRPr lang="ru-RU" sz="1900" kern="1200"/>
        </a:p>
      </dsp:txBody>
      <dsp:txXfrm>
        <a:off x="36845" y="558108"/>
        <a:ext cx="11041613" cy="681087"/>
      </dsp:txXfrm>
    </dsp:sp>
    <dsp:sp modelId="{9FFBE412-7241-4BB8-9792-E92681409793}">
      <dsp:nvSpPr>
        <dsp:cNvPr id="0" name=""/>
        <dsp:cNvSpPr/>
      </dsp:nvSpPr>
      <dsp:spPr>
        <a:xfrm>
          <a:off x="0" y="1330761"/>
          <a:ext cx="11115303" cy="75477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smtClean="0"/>
            <a:t>4, 5 и 6 пункт указанной статьи введены Федеральным законом "О внесении изменений в часть первую Гражданского кодекса Российской Федерации" от 08.03.2015 N 42-ФЗ</a:t>
          </a:r>
          <a:endParaRPr lang="ru-RU" sz="1900" kern="1200"/>
        </a:p>
      </dsp:txBody>
      <dsp:txXfrm>
        <a:off x="36845" y="1367606"/>
        <a:ext cx="11041613" cy="681087"/>
      </dsp:txXfrm>
    </dsp:sp>
    <dsp:sp modelId="{B32FB78B-F4C8-4440-8E2E-5EF3046E90EB}">
      <dsp:nvSpPr>
        <dsp:cNvPr id="0" name=""/>
        <dsp:cNvSpPr/>
      </dsp:nvSpPr>
      <dsp:spPr>
        <a:xfrm>
          <a:off x="0" y="2140258"/>
          <a:ext cx="11115303" cy="754777"/>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smtClean="0"/>
            <a:t>Благодаря Федеральному закону от 08.03.2015 N 42-ФЗ появилась статья 317.1 ГК РФ.</a:t>
          </a:r>
          <a:endParaRPr lang="ru-RU" sz="1900" kern="1200"/>
        </a:p>
      </dsp:txBody>
      <dsp:txXfrm>
        <a:off x="36845" y="2177103"/>
        <a:ext cx="11041613" cy="6810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81092-6128-4003-BFBD-FA2044C0D3F3}">
      <dsp:nvSpPr>
        <dsp:cNvPr id="0" name=""/>
        <dsp:cNvSpPr/>
      </dsp:nvSpPr>
      <dsp:spPr>
        <a:xfrm>
          <a:off x="0" y="54694"/>
          <a:ext cx="11150929" cy="88160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smtClean="0"/>
            <a:t>Проанализировав ст. 317.1 ГК РФ, можно сделать сразу несколько интересных выводов. </a:t>
          </a:r>
          <a:endParaRPr lang="ru-RU" sz="1900" kern="1200"/>
        </a:p>
      </dsp:txBody>
      <dsp:txXfrm>
        <a:off x="43036" y="97730"/>
        <a:ext cx="11064857" cy="795531"/>
      </dsp:txXfrm>
    </dsp:sp>
    <dsp:sp modelId="{9750673E-FF28-4FE4-86C1-1BAE06AEB086}">
      <dsp:nvSpPr>
        <dsp:cNvPr id="0" name=""/>
        <dsp:cNvSpPr/>
      </dsp:nvSpPr>
      <dsp:spPr>
        <a:xfrm>
          <a:off x="0" y="1045712"/>
          <a:ext cx="11150929" cy="256339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ru-RU" sz="1900" b="0" i="0" kern="1200" smtClean="0"/>
            <a:t>Правом на начисление процентов наделяется только кредитор по денежному обязательству, т.е. сторона, которая имеет право на получение денег от контрагента. Денежное обязательство – это обязанность должника уплатить кредитору определенную сумму по гражданско-правовой сделке или другому законному основанию (письмо Минфина России от 09.12.2015 № 03-03-РЗ/67486, далее – Письмо № 03-03-РЗ/67486). Кредитор по неденежному обязательству (например, по обязательству в натуре по поставке товара, оказанию услуг или выполнению работ) не вправе претендовать на получение законных процентов.</a:t>
          </a:r>
          <a:endParaRPr lang="ru-RU" sz="1900" kern="1200"/>
        </a:p>
      </dsp:txBody>
      <dsp:txXfrm>
        <a:off x="125135" y="1170847"/>
        <a:ext cx="10900659" cy="231312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4E8E7-392A-43BA-B8C1-9CE7967F77BC}">
      <dsp:nvSpPr>
        <dsp:cNvPr id="0" name=""/>
        <dsp:cNvSpPr/>
      </dsp:nvSpPr>
      <dsp:spPr>
        <a:xfrm>
          <a:off x="0" y="164124"/>
          <a:ext cx="11317184" cy="3142496"/>
        </a:xfrm>
        <a:prstGeom prst="round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ru-RU" sz="1500" b="0" i="0" kern="1200" dirty="0" smtClean="0"/>
            <a:t>Главное отличие ст. 317.1 и 395 ГК РФ указана в </a:t>
          </a:r>
          <a:r>
            <a:rPr lang="ru-RU" sz="1500" b="1" i="0" u="sng" kern="1200" dirty="0" smtClean="0">
              <a:hlinkClick xmlns:r="http://schemas.openxmlformats.org/officeDocument/2006/relationships" r:id="rId1"/>
            </a:rPr>
            <a:t>Постановлении Пленума Верховного Суда РФ от 24.03.2016 </a:t>
          </a:r>
          <a:r>
            <a:rPr lang="en-US" sz="1500" b="1" i="0" u="sng" kern="1200" dirty="0" smtClean="0">
              <a:hlinkClick xmlns:r="http://schemas.openxmlformats.org/officeDocument/2006/relationships" r:id="rId1"/>
            </a:rPr>
            <a:t>N</a:t>
          </a:r>
          <a:r>
            <a:rPr lang="ru-RU" sz="1500" b="1" i="0" u="sng" kern="1200" dirty="0" smtClean="0">
              <a:hlinkClick xmlns:r="http://schemas.openxmlformats.org/officeDocument/2006/relationships" r:id="rId1"/>
            </a:rPr>
            <a:t> 7 "О применении судами некоторых положений Гражданского кодекса Российской Федерации об ответственности за нарушение обязательств</a:t>
          </a:r>
          <a:r>
            <a:rPr lang="ru-RU" sz="1500" b="0" i="0" u="sng" kern="1200" dirty="0" smtClean="0">
              <a:hlinkClick xmlns:r="http://schemas.openxmlformats.org/officeDocument/2006/relationships" r:id="rId1"/>
            </a:rPr>
            <a:t>"</a:t>
          </a:r>
          <a:r>
            <a:rPr lang="ru-RU" sz="1500" b="0" i="0" kern="1200" dirty="0" smtClean="0"/>
            <a:t> п.53 «В отличие от процентов, предусмотренных</a:t>
          </a:r>
          <a:r>
            <a:rPr lang="en-US" sz="1500" b="0" i="0" kern="1200" dirty="0" smtClean="0"/>
            <a:t> </a:t>
          </a:r>
          <a:r>
            <a:rPr lang="ru-RU" sz="1500" b="0" i="0" u="sng" kern="1200" dirty="0" smtClean="0">
              <a:hlinkClick xmlns:r="http://schemas.openxmlformats.org/officeDocument/2006/relationships" r:id="rId2"/>
            </a:rPr>
            <a:t>пунктом 1 статьи 395</a:t>
          </a:r>
          <a:r>
            <a:rPr lang="en-US" sz="1500" b="0" i="0" kern="1200" dirty="0" smtClean="0"/>
            <a:t> </a:t>
          </a:r>
          <a:r>
            <a:rPr lang="ru-RU" sz="1500" b="0" i="0" kern="1200" dirty="0" smtClean="0"/>
            <a:t>ГК РФ, проценты, установленные</a:t>
          </a:r>
          <a:r>
            <a:rPr lang="en-US" sz="1500" b="0" i="0" kern="1200" dirty="0" smtClean="0"/>
            <a:t> </a:t>
          </a:r>
          <a:r>
            <a:rPr lang="ru-RU" sz="1500" b="0" i="0" u="sng" kern="1200" dirty="0" smtClean="0">
              <a:hlinkClick xmlns:r="http://schemas.openxmlformats.org/officeDocument/2006/relationships" r:id="rId3"/>
            </a:rPr>
            <a:t>статьей 317.1</a:t>
          </a:r>
          <a:r>
            <a:rPr lang="en-US" sz="1500" b="0" i="0" kern="1200" dirty="0" smtClean="0"/>
            <a:t> </a:t>
          </a:r>
          <a:r>
            <a:rPr lang="ru-RU" sz="1500" b="0" i="0" kern="1200" dirty="0" smtClean="0"/>
            <a:t>ГК РФ, не являются мерой ответственности, а представляют собой плату за пользование денежными средствами. В связи с этим при разрешении споров о взыскании процентов суду необходимо установить, является требование истца об уплате процентов требованием платы за пользование денежными средствами (</a:t>
          </a:r>
          <a:r>
            <a:rPr lang="ru-RU" sz="1500" b="0" i="0" u="sng" kern="1200" dirty="0" smtClean="0">
              <a:hlinkClick xmlns:r="http://schemas.openxmlformats.org/officeDocument/2006/relationships" r:id="rId3"/>
            </a:rPr>
            <a:t>статья 317.1</a:t>
          </a:r>
          <a:r>
            <a:rPr lang="en-US" sz="1500" b="0" i="0" kern="1200" dirty="0" smtClean="0"/>
            <a:t> </a:t>
          </a:r>
          <a:r>
            <a:rPr lang="ru-RU" sz="1500" b="0" i="0" kern="1200" dirty="0" smtClean="0"/>
            <a:t>ГК РФ) либо требование заявлено о применении ответственности за неисполнение или просрочку исполнения денежного обязательства (</a:t>
          </a:r>
          <a:r>
            <a:rPr lang="ru-RU" sz="1500" b="0" i="0" u="sng" kern="1200" dirty="0" smtClean="0">
              <a:hlinkClick xmlns:r="http://schemas.openxmlformats.org/officeDocument/2006/relationships" r:id="rId2"/>
            </a:rPr>
            <a:t>статья 395</a:t>
          </a:r>
          <a:r>
            <a:rPr lang="en-US" sz="1500" b="0" i="0" kern="1200" dirty="0" smtClean="0"/>
            <a:t> </a:t>
          </a:r>
          <a:r>
            <a:rPr lang="ru-RU" sz="1500" b="0" i="0" kern="1200" dirty="0" smtClean="0"/>
            <a:t>ГК РФ). Начисление с начала просрочки процентов по</a:t>
          </a:r>
          <a:r>
            <a:rPr lang="en-US" sz="1500" b="0" i="0" kern="1200" dirty="0" smtClean="0"/>
            <a:t> </a:t>
          </a:r>
          <a:r>
            <a:rPr lang="ru-RU" sz="1500" b="0" i="0" u="sng" kern="1200" dirty="0" smtClean="0">
              <a:hlinkClick xmlns:r="http://schemas.openxmlformats.org/officeDocument/2006/relationships" r:id="rId2"/>
            </a:rPr>
            <a:t>статье 395</a:t>
          </a:r>
          <a:r>
            <a:rPr lang="en-US" sz="1500" b="0" i="0" kern="1200" dirty="0" smtClean="0"/>
            <a:t> </a:t>
          </a:r>
          <a:r>
            <a:rPr lang="ru-RU" sz="1500" b="0" i="0" kern="1200" dirty="0" smtClean="0"/>
            <a:t>ГК РФ не влияет на начисление процентов по</a:t>
          </a:r>
          <a:r>
            <a:rPr lang="en-US" sz="1500" b="0" i="0" kern="1200" dirty="0" smtClean="0"/>
            <a:t> </a:t>
          </a:r>
          <a:r>
            <a:rPr lang="ru-RU" sz="1500" b="0" i="0" u="sng" kern="1200" dirty="0" smtClean="0">
              <a:hlinkClick xmlns:r="http://schemas.openxmlformats.org/officeDocument/2006/relationships" r:id="rId3"/>
            </a:rPr>
            <a:t>статье 317.1</a:t>
          </a:r>
          <a:r>
            <a:rPr lang="en-US" sz="1500" b="0" i="0" kern="1200" dirty="0" smtClean="0"/>
            <a:t> </a:t>
          </a:r>
          <a:r>
            <a:rPr lang="ru-RU" sz="1500" b="0" i="0" kern="1200" dirty="0" smtClean="0"/>
            <a:t>ГК РФ.»</a:t>
          </a:r>
          <a:endParaRPr lang="ru-RU" sz="1500" kern="1200" dirty="0"/>
        </a:p>
      </dsp:txBody>
      <dsp:txXfrm>
        <a:off x="153404" y="317528"/>
        <a:ext cx="11010376" cy="2835688"/>
      </dsp:txXfrm>
    </dsp:sp>
    <dsp:sp modelId="{86E066F3-ED4A-47AA-A931-7B4396AABB5D}">
      <dsp:nvSpPr>
        <dsp:cNvPr id="0" name=""/>
        <dsp:cNvSpPr/>
      </dsp:nvSpPr>
      <dsp:spPr>
        <a:xfrm>
          <a:off x="0" y="3352700"/>
          <a:ext cx="11317184" cy="613214"/>
        </a:xfrm>
        <a:prstGeom prst="round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ru-RU" sz="1500" b="0" i="0" kern="1200" smtClean="0"/>
            <a:t>П. 76. Правила </a:t>
          </a:r>
          <a:r>
            <a:rPr lang="ru-RU" sz="1500" b="0" i="0" kern="1200" smtClean="0">
              <a:hlinkClick xmlns:r="http://schemas.openxmlformats.org/officeDocument/2006/relationships" r:id="rId4"/>
            </a:rPr>
            <a:t>статьи 333</a:t>
          </a:r>
          <a:r>
            <a:rPr lang="ru-RU" sz="1500" b="0" i="0" kern="1200" smtClean="0"/>
            <a:t> ГК РФ и </a:t>
          </a:r>
          <a:r>
            <a:rPr lang="ru-RU" sz="1500" b="0" i="0" kern="1200" smtClean="0">
              <a:hlinkClick xmlns:r="http://schemas.openxmlformats.org/officeDocument/2006/relationships" r:id="rId5"/>
            </a:rPr>
            <a:t>пункта 6 статьи 395</a:t>
          </a:r>
          <a:r>
            <a:rPr lang="ru-RU" sz="1500" b="0" i="0" kern="1200" smtClean="0"/>
            <a:t> ГК РФ не применяются при взыскании процентов, начисляемых по </a:t>
          </a:r>
          <a:r>
            <a:rPr lang="ru-RU" sz="1500" b="0" i="0" kern="1200" smtClean="0">
              <a:hlinkClick xmlns:r="http://schemas.openxmlformats.org/officeDocument/2006/relationships" r:id="rId6"/>
            </a:rPr>
            <a:t>статье 317.1</a:t>
          </a:r>
          <a:r>
            <a:rPr lang="ru-RU" sz="1500" b="0" i="0" kern="1200" smtClean="0"/>
            <a:t> ГК РФ.</a:t>
          </a:r>
          <a:endParaRPr lang="ru-RU" sz="1500" kern="1200"/>
        </a:p>
      </dsp:txBody>
      <dsp:txXfrm>
        <a:off x="29935" y="3382635"/>
        <a:ext cx="11257314" cy="5533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CE6625-38DB-4DEE-A5AD-A3F7D4D8F7A8}">
      <dsp:nvSpPr>
        <dsp:cNvPr id="0" name=""/>
        <dsp:cNvSpPr/>
      </dsp:nvSpPr>
      <dsp:spPr>
        <a:xfrm>
          <a:off x="0" y="83129"/>
          <a:ext cx="11198431" cy="1790100"/>
        </a:xfrm>
        <a:prstGeom prst="roundRect">
          <a:avLst/>
        </a:prstGeom>
        <a:solidFill>
          <a:schemeClr val="accent6"/>
        </a:solidFill>
        <a:ln w="28575" cap="rnd" cmpd="sng" algn="ctr">
          <a:solidFill>
            <a:schemeClr val="lt1"/>
          </a:solidFill>
          <a:prstDash val="solid"/>
        </a:ln>
        <a:effectLst/>
      </dsp:spPr>
      <dsp:style>
        <a:lnRef idx="3">
          <a:schemeClr val="lt1"/>
        </a:lnRef>
        <a:fillRef idx="1">
          <a:schemeClr val="accent1"/>
        </a:fillRef>
        <a:effectRef idx="1">
          <a:schemeClr val="accent1"/>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ru-RU" sz="1500" b="1" i="1" kern="1200" dirty="0" smtClean="0"/>
            <a:t>Постановление Пленума Верховного Суда РФ </a:t>
          </a:r>
          <a:r>
            <a:rPr lang="en-US" sz="1500" b="1" i="1" kern="1200" dirty="0" smtClean="0"/>
            <a:t>N</a:t>
          </a:r>
          <a:r>
            <a:rPr lang="ru-RU" sz="1500" b="1" i="1" kern="1200" dirty="0" smtClean="0"/>
            <a:t> 13, Пленума ВАС РФ </a:t>
          </a:r>
          <a:r>
            <a:rPr lang="en-US" sz="1500" b="1" i="1" kern="1200" dirty="0" smtClean="0"/>
            <a:t>N</a:t>
          </a:r>
          <a:r>
            <a:rPr lang="ru-RU" sz="1500" b="1" i="1" kern="1200" dirty="0" smtClean="0"/>
            <a:t> 14 от 08.10.1998 (ред. от 24.03.2016) "О практике применения положений Гражданского кодекса Российской Федерации о процентах за пользование чужими денежными средствами"</a:t>
          </a:r>
          <a:endParaRPr lang="ru-RU" sz="1500" kern="1200" dirty="0"/>
        </a:p>
      </dsp:txBody>
      <dsp:txXfrm>
        <a:off x="87385" y="170514"/>
        <a:ext cx="11023661" cy="1615330"/>
      </dsp:txXfrm>
    </dsp:sp>
    <dsp:sp modelId="{E988E429-0469-4A58-ABDB-71D7F5149C2B}">
      <dsp:nvSpPr>
        <dsp:cNvPr id="0" name=""/>
        <dsp:cNvSpPr/>
      </dsp:nvSpPr>
      <dsp:spPr>
        <a:xfrm>
          <a:off x="0" y="1916429"/>
          <a:ext cx="11198431" cy="2121178"/>
        </a:xfrm>
        <a:prstGeom prst="roundRect">
          <a:avLst/>
        </a:prstGeom>
        <a:solidFill>
          <a:srgbClr val="00B050"/>
        </a:solidFill>
        <a:ln w="19050" cap="rnd" cmpd="sng" algn="ctr">
          <a:solidFill>
            <a:schemeClr val="accent6"/>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ru-RU" sz="1500" b="1" i="1" kern="1200" dirty="0" smtClean="0"/>
            <a:t>п 4. </a:t>
          </a:r>
          <a:r>
            <a:rPr lang="ru-RU" sz="1500" b="0" i="0" kern="1200" dirty="0" smtClean="0"/>
            <a:t>Проценты, предусмотренные</a:t>
          </a:r>
          <a:r>
            <a:rPr lang="en-US" sz="1500" b="0" i="0" kern="1200" dirty="0" smtClean="0"/>
            <a:t> </a:t>
          </a:r>
          <a:r>
            <a:rPr lang="ru-RU" sz="1500" b="0" i="0" u="sng" kern="1200" dirty="0" smtClean="0">
              <a:hlinkClick xmlns:r="http://schemas.openxmlformats.org/officeDocument/2006/relationships" r:id="rId1"/>
            </a:rPr>
            <a:t>пунктом 1 статьи 395</a:t>
          </a:r>
          <a:r>
            <a:rPr lang="en-US" sz="1500" b="0" i="0" kern="1200" dirty="0" smtClean="0"/>
            <a:t> </a:t>
          </a:r>
          <a:r>
            <a:rPr lang="ru-RU" sz="1500" b="0" i="0" kern="1200" dirty="0" smtClean="0"/>
            <a:t>Кодекса, по своей природе отличаются от процентов, подлежащих уплате за пользование денежными средствами, предоставленными по договору займа (</a:t>
          </a:r>
          <a:r>
            <a:rPr lang="ru-RU" sz="1500" b="0" i="0" u="sng" kern="1200" dirty="0" smtClean="0">
              <a:hlinkClick xmlns:r="http://schemas.openxmlformats.org/officeDocument/2006/relationships" r:id="rId2"/>
            </a:rPr>
            <a:t>статья 809</a:t>
          </a:r>
          <a:r>
            <a:rPr lang="en-US" sz="1500" b="0" i="0" kern="1200" dirty="0" smtClean="0"/>
            <a:t> </a:t>
          </a:r>
          <a:r>
            <a:rPr lang="ru-RU" sz="1500" b="0" i="0" kern="1200" dirty="0" smtClean="0"/>
            <a:t>Кодекса), кредитному договору (</a:t>
          </a:r>
          <a:r>
            <a:rPr lang="ru-RU" sz="1500" b="0" i="0" u="sng" kern="1200" dirty="0" smtClean="0">
              <a:hlinkClick xmlns:r="http://schemas.openxmlformats.org/officeDocument/2006/relationships" r:id="rId3"/>
            </a:rPr>
            <a:t>статья 819</a:t>
          </a:r>
          <a:r>
            <a:rPr lang="en-US" sz="1500" b="0" i="0" kern="1200" dirty="0" smtClean="0"/>
            <a:t> </a:t>
          </a:r>
          <a:r>
            <a:rPr lang="ru-RU" sz="1500" b="0" i="0" kern="1200" dirty="0" smtClean="0"/>
            <a:t>Кодекса) либо в качестве коммерческого кредита (</a:t>
          </a:r>
          <a:r>
            <a:rPr lang="ru-RU" sz="1500" b="0" i="0" u="sng" kern="1200" dirty="0" smtClean="0">
              <a:hlinkClick xmlns:r="http://schemas.openxmlformats.org/officeDocument/2006/relationships" r:id="rId4"/>
            </a:rPr>
            <a:t>статья 823</a:t>
          </a:r>
          <a:r>
            <a:rPr lang="en-US" sz="1500" b="0" i="0" kern="1200" dirty="0" smtClean="0"/>
            <a:t> </a:t>
          </a:r>
          <a:r>
            <a:rPr lang="ru-RU" sz="1500" b="0" i="0" kern="1200" dirty="0" smtClean="0"/>
            <a:t>Кодекса). Поэтому при разрешении споров о взыскании процентов годовых суд должен определить, требует ли истец уплаты процентов за пользование денежными средствами, предоставленными в качестве займа или коммерческого кредита, либо существо требования составляет применение ответственности за неисполнение или просрочку исполнения денежного обязательства</a:t>
          </a:r>
          <a:r>
            <a:rPr lang="en-US" sz="1500" b="0" i="0" kern="1200" dirty="0" smtClean="0"/>
            <a:t> </a:t>
          </a:r>
          <a:r>
            <a:rPr lang="ru-RU" sz="1500" b="0" i="0" u="sng" kern="1200" dirty="0" smtClean="0">
              <a:hlinkClick xmlns:r="http://schemas.openxmlformats.org/officeDocument/2006/relationships" r:id="rId1"/>
            </a:rPr>
            <a:t>(статья 395</a:t>
          </a:r>
          <a:r>
            <a:rPr lang="en-US" sz="1500" b="0" i="0" kern="1200" dirty="0" smtClean="0"/>
            <a:t> </a:t>
          </a:r>
          <a:r>
            <a:rPr lang="ru-RU" sz="1500" b="0" i="0" kern="1200" dirty="0" smtClean="0"/>
            <a:t>Кодекса).</a:t>
          </a:r>
          <a:endParaRPr lang="ru-RU" sz="1500" kern="1200" dirty="0"/>
        </a:p>
      </dsp:txBody>
      <dsp:txXfrm>
        <a:off x="103547" y="2019976"/>
        <a:ext cx="10991337" cy="19140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285FB9-CBFD-4C79-A14B-A5470E335063}">
      <dsp:nvSpPr>
        <dsp:cNvPr id="0" name=""/>
        <dsp:cNvSpPr/>
      </dsp:nvSpPr>
      <dsp:spPr>
        <a:xfrm>
          <a:off x="731514" y="723"/>
          <a:ext cx="9609366" cy="757098"/>
        </a:xfrm>
        <a:prstGeom prst="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ru-RU" sz="1400" b="1" i="0" u="sng" kern="1200" dirty="0" smtClean="0">
              <a:solidFill>
                <a:schemeClr val="tx2"/>
              </a:solidFill>
              <a:uFill>
                <a:solidFill>
                  <a:schemeClr val="bg1"/>
                </a:solidFill>
              </a:uFill>
              <a:hlinkClick xmlns:r="http://schemas.openxmlformats.org/officeDocument/2006/relationships" r:id="rId1"/>
            </a:rPr>
            <a:t>Постановлении Пленума Верховного Суда РФ от 24.03.2016 </a:t>
          </a:r>
          <a:r>
            <a:rPr lang="en-US" sz="1400" b="1" i="0" u="sng" kern="1200" dirty="0" smtClean="0">
              <a:solidFill>
                <a:schemeClr val="tx2"/>
              </a:solidFill>
              <a:uFill>
                <a:solidFill>
                  <a:schemeClr val="bg1"/>
                </a:solidFill>
              </a:uFill>
              <a:hlinkClick xmlns:r="http://schemas.openxmlformats.org/officeDocument/2006/relationships" r:id="rId1"/>
            </a:rPr>
            <a:t>N</a:t>
          </a:r>
          <a:r>
            <a:rPr lang="ru-RU" sz="1400" b="1" i="0" u="sng" kern="1200" dirty="0" smtClean="0">
              <a:solidFill>
                <a:schemeClr val="tx2"/>
              </a:solidFill>
              <a:uFill>
                <a:solidFill>
                  <a:schemeClr val="bg1"/>
                </a:solidFill>
              </a:uFill>
              <a:hlinkClick xmlns:r="http://schemas.openxmlformats.org/officeDocument/2006/relationships" r:id="rId1"/>
            </a:rPr>
            <a:t> 7 "О применении судами некоторых положений Гражданского кодекса </a:t>
          </a:r>
          <a:r>
            <a:rPr lang="ru-RU" sz="1400" b="1" i="0" u="sng" kern="1200" baseline="0" dirty="0" smtClean="0">
              <a:solidFill>
                <a:schemeClr val="tx2"/>
              </a:solidFill>
              <a:uFill>
                <a:solidFill>
                  <a:schemeClr val="bg1"/>
                </a:solidFill>
              </a:uFill>
              <a:hlinkClick xmlns:r="http://schemas.openxmlformats.org/officeDocument/2006/relationships" r:id="rId1"/>
            </a:rPr>
            <a:t>Российской</a:t>
          </a:r>
          <a:r>
            <a:rPr lang="ru-RU" sz="1400" b="1" i="0" u="sng" kern="1200" dirty="0" smtClean="0">
              <a:solidFill>
                <a:schemeClr val="tx2"/>
              </a:solidFill>
              <a:uFill>
                <a:solidFill>
                  <a:schemeClr val="bg1"/>
                </a:solidFill>
              </a:uFill>
              <a:hlinkClick xmlns:r="http://schemas.openxmlformats.org/officeDocument/2006/relationships" r:id="rId1"/>
            </a:rPr>
            <a:t> Федерации об ответственности за нарушение обязательств"</a:t>
          </a:r>
          <a:endParaRPr lang="ru-RU" sz="1400" b="1" i="0" u="sng" kern="1200" dirty="0">
            <a:solidFill>
              <a:schemeClr val="tx2"/>
            </a:solidFill>
            <a:uFill>
              <a:solidFill>
                <a:schemeClr val="bg1"/>
              </a:solidFill>
            </a:uFill>
          </a:endParaRPr>
        </a:p>
      </dsp:txBody>
      <dsp:txXfrm>
        <a:off x="731514" y="723"/>
        <a:ext cx="9609366" cy="757098"/>
      </dsp:txXfrm>
    </dsp:sp>
    <dsp:sp modelId="{16345FEA-AFD9-49EE-BB30-05B17E1CF48B}">
      <dsp:nvSpPr>
        <dsp:cNvPr id="0" name=""/>
        <dsp:cNvSpPr/>
      </dsp:nvSpPr>
      <dsp:spPr>
        <a:xfrm>
          <a:off x="731514" y="1068108"/>
          <a:ext cx="9664150" cy="1000263"/>
        </a:xfrm>
        <a:prstGeom prst="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ru-RU" sz="1400" b="0" i="0" kern="1200" dirty="0" smtClean="0"/>
            <a:t>43. Если кредитором подан иск о взыскании исключительно процентов на основании </a:t>
          </a:r>
          <a:r>
            <a:rPr lang="ru-RU" sz="1400" b="0" i="0" kern="1200" dirty="0" smtClean="0">
              <a:hlinkClick xmlns:r="http://schemas.openxmlformats.org/officeDocument/2006/relationships" r:id="rId2"/>
            </a:rPr>
            <a:t>статьи 395</a:t>
          </a:r>
          <a:r>
            <a:rPr lang="ru-RU" sz="1400" b="0" i="0" kern="1200" dirty="0" smtClean="0"/>
            <a:t> ГК РФ в связи с неисполнением или просрочкой денежного обязательства, в отношении которого действуют правила о претензионном порядке, установленные законом или договором, рассмотрение такого иска по существу возможно лишь после соблюдения правил о претензионном порядке.</a:t>
          </a:r>
          <a:endParaRPr lang="ru-RU" sz="1400" kern="1200" dirty="0"/>
        </a:p>
      </dsp:txBody>
      <dsp:txXfrm>
        <a:off x="731514" y="1068108"/>
        <a:ext cx="9664150" cy="1000263"/>
      </dsp:txXfrm>
    </dsp:sp>
    <dsp:sp modelId="{8DA8E3D6-2452-4FE2-A627-1AFE19550E40}">
      <dsp:nvSpPr>
        <dsp:cNvPr id="0" name=""/>
        <dsp:cNvSpPr/>
      </dsp:nvSpPr>
      <dsp:spPr>
        <a:xfrm>
          <a:off x="731514" y="2378658"/>
          <a:ext cx="9654097" cy="757098"/>
        </a:xfrm>
        <a:prstGeom prst="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ru-RU" sz="1400" b="0" i="0" kern="1200" dirty="0" smtClean="0"/>
            <a:t>Если кредитором соблюден претензионный порядок в отношении суммы основного долга, считается соблюденным и претензионный порядок в отношении процентов, взыскиваемых на основании </a:t>
          </a:r>
          <a:r>
            <a:rPr lang="ru-RU" sz="1400" b="0" i="0" kern="1200" dirty="0" smtClean="0">
              <a:hlinkClick xmlns:r="http://schemas.openxmlformats.org/officeDocument/2006/relationships" r:id="rId3"/>
            </a:rPr>
            <a:t>статьи 395</a:t>
          </a:r>
          <a:r>
            <a:rPr lang="ru-RU" sz="1400" b="0" i="0" kern="1200" dirty="0" smtClean="0"/>
            <a:t> ГК РФ.</a:t>
          </a:r>
          <a:endParaRPr lang="ru-RU" sz="1400" kern="1200" dirty="0"/>
        </a:p>
      </dsp:txBody>
      <dsp:txXfrm>
        <a:off x="731514" y="2378658"/>
        <a:ext cx="9654097" cy="757098"/>
      </dsp:txXfrm>
    </dsp:sp>
    <dsp:sp modelId="{35A0BC99-9DAF-4CE1-944D-C0B33570E337}">
      <dsp:nvSpPr>
        <dsp:cNvPr id="0" name=""/>
        <dsp:cNvSpPr/>
      </dsp:nvSpPr>
      <dsp:spPr>
        <a:xfrm>
          <a:off x="731514" y="3446042"/>
          <a:ext cx="9664150" cy="757098"/>
        </a:xfrm>
        <a:prstGeom prst="rect">
          <a:avLst/>
        </a:prstGeom>
        <a:solidFill>
          <a:schemeClr val="accent4"/>
        </a:solidFill>
        <a:ln w="19050" cap="rnd" cmpd="sng" algn="ctr">
          <a:solidFill>
            <a:schemeClr val="accent4">
              <a:shade val="50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8890" tIns="8890" rIns="8890" bIns="8890" numCol="1" spcCol="1270" anchor="ctr" anchorCtr="0">
          <a:noAutofit/>
        </a:bodyPr>
        <a:lstStyle/>
        <a:p>
          <a:pPr lvl="0" algn="ctr" defTabSz="622300" rtl="0">
            <a:lnSpc>
              <a:spcPct val="90000"/>
            </a:lnSpc>
            <a:spcBef>
              <a:spcPct val="0"/>
            </a:spcBef>
            <a:spcAft>
              <a:spcPct val="35000"/>
            </a:spcAft>
          </a:pPr>
          <a:r>
            <a:rPr lang="ru-RU" sz="1400" b="0" i="0" kern="1200" dirty="0" smtClean="0"/>
            <a:t>Аналогичные правила применяются при взыскании неустоек, процентов, предусмотренных </a:t>
          </a:r>
          <a:r>
            <a:rPr lang="ru-RU" sz="1400" b="1" i="0" kern="1200" dirty="0" smtClean="0">
              <a:hlinkClick xmlns:r="http://schemas.openxmlformats.org/officeDocument/2006/relationships" r:id="rId4"/>
            </a:rPr>
            <a:t>статьей 317.1</a:t>
          </a:r>
          <a:r>
            <a:rPr lang="ru-RU" sz="1400" b="1" i="0" kern="1200" dirty="0" smtClean="0"/>
            <a:t> ГК РФ </a:t>
          </a:r>
          <a:r>
            <a:rPr lang="ru-RU" sz="1400" b="0" i="0" kern="1200" dirty="0" smtClean="0"/>
            <a:t>и т.п.</a:t>
          </a:r>
          <a:endParaRPr lang="ru-RU" sz="1400" kern="1200" dirty="0"/>
        </a:p>
      </dsp:txBody>
      <dsp:txXfrm>
        <a:off x="731514" y="3446042"/>
        <a:ext cx="9664150" cy="75709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094374-583F-4222-9D06-BD66DE29D7EC}">
      <dsp:nvSpPr>
        <dsp:cNvPr id="0" name=""/>
        <dsp:cNvSpPr/>
      </dsp:nvSpPr>
      <dsp:spPr>
        <a:xfrm>
          <a:off x="455794" y="10820"/>
          <a:ext cx="6346610" cy="3956591"/>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ru-RU" sz="1800" b="1" i="1" kern="1200" smtClean="0"/>
            <a:t>статья 317.1 ГК РФ</a:t>
          </a:r>
          <a:endParaRPr lang="ru-RU" sz="1800" kern="1200"/>
        </a:p>
      </dsp:txBody>
      <dsp:txXfrm>
        <a:off x="1342032" y="477387"/>
        <a:ext cx="3659306" cy="3023457"/>
      </dsp:txXfrm>
    </dsp:sp>
    <dsp:sp modelId="{F9BED8EC-3EA5-4A2A-8E14-C3B717B5A3D1}">
      <dsp:nvSpPr>
        <dsp:cNvPr id="0" name=""/>
        <dsp:cNvSpPr/>
      </dsp:nvSpPr>
      <dsp:spPr>
        <a:xfrm>
          <a:off x="2289538" y="10820"/>
          <a:ext cx="8382315" cy="3956591"/>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ru-RU" sz="1800" b="0" i="0" kern="1200" dirty="0" smtClean="0">
              <a:latin typeface="Times New Roman" panose="02020603050405020304" pitchFamily="18" charset="0"/>
              <a:cs typeface="Times New Roman" panose="02020603050405020304" pitchFamily="18" charset="0"/>
            </a:rPr>
            <a:t>Из содержания статьи 317.1 ГК РФ следует, что данная статья применяется к обязательственным отношениям возникающим из сделок между коммерческими организациями. Однако, многие считают что данная статья должна применяться к обязательствам, вследствие причинения вреда и неосновательного обогащения. Однако, в свете возможных поправок в данную статью, очевидно, что она будет применяться только к договорным отношениям между коммерческими организациями.</a:t>
          </a:r>
          <a:endParaRPr lang="ru-RU" sz="1800" kern="1200" dirty="0">
            <a:latin typeface="Times New Roman" panose="02020603050405020304" pitchFamily="18" charset="0"/>
            <a:cs typeface="Times New Roman" panose="02020603050405020304" pitchFamily="18" charset="0"/>
          </a:endParaRPr>
        </a:p>
      </dsp:txBody>
      <dsp:txXfrm>
        <a:off x="4668304" y="477387"/>
        <a:ext cx="4833046" cy="302345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pPr/>
              <a:t>10/27/2016</a:t>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40F4739-9812-4A9F-890D-2AD6BA5F6EE8}" type="datetimeFigureOut">
              <a:rPr lang="en-US" dirty="0"/>
              <a:t>10/27/2016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18845AC5-A3F8-44AA-BA8F-596CDCC976D3}"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C873B183-A821-4095-A363-9EC968635539}"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74D01B4-0AA5-45E6-B2E6-5FA4078AEBCF}"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t>10/27/2016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t>10/27/2016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AAA073D-A903-47F8-8D16-77642FB0DF1F}" type="datetimeFigureOut">
              <a:rPr lang="en-US" dirty="0"/>
              <a:t>10/27/2016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t>10/27/2016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t>10/27/2016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t>10/27/2016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t>10/27/2016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E665CEB-0076-4E37-B880-BCEA9784DE0A}" type="datetimeFigureOut">
              <a:rPr lang="en-US" dirty="0"/>
              <a:t>10/27/2016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6149E5E-3896-4118-99A7-7B85668F1C5E}" type="datetimeFigureOut">
              <a:rPr lang="en-US" dirty="0"/>
              <a:t>10/27/2016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t>10/27/2016</a:t>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hyperlink" Target="http://www.consultant.ru/document/cons_doc_LAW_199506/" TargetMode="External"/><Relationship Id="rId2" Type="http://schemas.openxmlformats.org/officeDocument/2006/relationships/hyperlink" Target="http://www.consultant.ru/document/cons_doc_LAW_204721/" TargetMode="External"/><Relationship Id="rId1" Type="http://schemas.openxmlformats.org/officeDocument/2006/relationships/slideLayout" Target="../slideLayouts/slideLayout2.xml"/><Relationship Id="rId4" Type="http://schemas.openxmlformats.org/officeDocument/2006/relationships/hyperlink" Target="http://www.consultant.ru/document/cons_doc_LAW_183782/" TargetMode="Externa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7" Type="http://schemas.openxmlformats.org/officeDocument/2006/relationships/image" Target="../media/image2.jpg"/><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www.consultant.ru/document/cons_doc_LAW_5142/93383099dc4f06165d8d4aac4eeb159db4f6da3d/#dst1069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878774"/>
            <a:ext cx="9627840" cy="3898607"/>
          </a:xfrm>
        </p:spPr>
        <p:txBody>
          <a:bodyPr/>
          <a:lstStyle/>
          <a:p>
            <a:pPr algn="ctr"/>
            <a:r>
              <a:rPr lang="ru-RU" dirty="0" smtClean="0">
                <a:latin typeface="Arial" panose="020B0604020202020204" pitchFamily="34" charset="0"/>
                <a:cs typeface="Arial" panose="020B0604020202020204" pitchFamily="34" charset="0"/>
              </a:rPr>
              <a:t>Сравнительный анализ ст. 317.1 и 395 Гражданского Кодекса Российской Федерации</a:t>
            </a:r>
            <a:endParaRPr lang="ru-RU" dirty="0">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1523090" y="4777381"/>
            <a:ext cx="8825658" cy="861420"/>
          </a:xfrm>
        </p:spPr>
        <p:txBody>
          <a:bodyPr/>
          <a:lstStyle/>
          <a:p>
            <a:r>
              <a:rPr lang="ru-RU" b="1" dirty="0" smtClean="0">
                <a:latin typeface="Arial" panose="020B0604020202020204" pitchFamily="34" charset="0"/>
                <a:cs typeface="Arial" panose="020B0604020202020204" pitchFamily="34" charset="0"/>
              </a:rPr>
              <a:t>РАБОТУ ВЫПОЛНИЛА: СТЕПАНОВА АНАСТАСИЯ 34 ГРУППА</a:t>
            </a:r>
            <a:endParaRPr lang="ru-RU"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8165745"/>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0027" y="1068778"/>
            <a:ext cx="10343408" cy="950027"/>
          </a:xfrm>
        </p:spPr>
        <p:txBody>
          <a:bodyPr/>
          <a:lstStyle/>
          <a:p>
            <a:pPr algn="ctr"/>
            <a:r>
              <a:rPr lang="ru-RU" sz="2400" dirty="0"/>
              <a:t>К Каким правоотношениям применяются проценты</a:t>
            </a:r>
            <a:r>
              <a:rPr lang="ru-RU" dirty="0"/>
              <a:t/>
            </a:r>
            <a:br>
              <a:rPr lang="ru-RU" dirty="0"/>
            </a:br>
            <a:endParaRPr lang="ru-RU"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545537584"/>
              </p:ext>
            </p:extLst>
          </p:nvPr>
        </p:nvGraphicFramePr>
        <p:xfrm>
          <a:off x="534390" y="2470067"/>
          <a:ext cx="11127649" cy="3978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1732977"/>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5" name="Объект 4"/>
          <p:cNvGraphicFramePr>
            <a:graphicFrameLocks noGrp="1"/>
          </p:cNvGraphicFramePr>
          <p:nvPr>
            <p:ph idx="1"/>
            <p:extLst>
              <p:ext uri="{D42A27DB-BD31-4B8C-83A1-F6EECF244321}">
                <p14:modId xmlns:p14="http://schemas.microsoft.com/office/powerpoint/2010/main" val="2222209349"/>
              </p:ext>
            </p:extLst>
          </p:nvPr>
        </p:nvGraphicFramePr>
        <p:xfrm>
          <a:off x="486888" y="2208809"/>
          <a:ext cx="11210307" cy="43938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4765034"/>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200" dirty="0"/>
              <a:t>Размер процентов</a:t>
            </a:r>
            <a:r>
              <a:rPr lang="ru-RU" dirty="0"/>
              <a:t/>
            </a:r>
            <a:br>
              <a:rPr lang="ru-RU" dirty="0"/>
            </a:b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2846569126"/>
              </p:ext>
            </p:extLst>
          </p:nvPr>
        </p:nvGraphicFramePr>
        <p:xfrm>
          <a:off x="581891" y="1911927"/>
          <a:ext cx="11150930" cy="4548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9234254"/>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5" y="914399"/>
            <a:ext cx="9841598" cy="1258785"/>
          </a:xfrm>
        </p:spPr>
        <p:txBody>
          <a:bodyPr/>
          <a:lstStyle/>
          <a:p>
            <a:pPr algn="ctr"/>
            <a:r>
              <a:rPr lang="ru-RU" b="1" dirty="0" smtClean="0"/>
              <a:t/>
            </a:r>
            <a:br>
              <a:rPr lang="ru-RU" b="1" dirty="0" smtClean="0"/>
            </a:br>
            <a:r>
              <a:rPr lang="ru-RU" sz="1600" b="1" dirty="0" smtClean="0">
                <a:latin typeface="Times New Roman" panose="02020603050405020304" pitchFamily="18" charset="0"/>
                <a:cs typeface="Times New Roman" panose="02020603050405020304" pitchFamily="18" charset="0"/>
              </a:rPr>
              <a:t>Ключевая </a:t>
            </a:r>
            <a:r>
              <a:rPr lang="ru-RU" sz="1600" b="1" dirty="0">
                <a:latin typeface="Times New Roman" panose="02020603050405020304" pitchFamily="18" charset="0"/>
                <a:cs typeface="Times New Roman" panose="02020603050405020304" pitchFamily="18" charset="0"/>
              </a:rPr>
              <a:t>ставка и процентная ставка рефинансирования (</a:t>
            </a:r>
            <a:r>
              <a:rPr lang="ru-RU" sz="1600" b="1" dirty="0" smtClean="0">
                <a:latin typeface="Times New Roman" panose="02020603050405020304" pitchFamily="18" charset="0"/>
                <a:cs typeface="Times New Roman" panose="02020603050405020304" pitchFamily="18" charset="0"/>
              </a:rPr>
              <a:t>учетная ставка</a:t>
            </a:r>
            <a:r>
              <a:rPr lang="ru-RU" sz="1600" b="1" dirty="0">
                <a:latin typeface="Times New Roman" panose="02020603050405020304" pitchFamily="18" charset="0"/>
                <a:cs typeface="Times New Roman" panose="02020603050405020304" pitchFamily="18" charset="0"/>
              </a:rPr>
              <a:t>), установленные Банком России"</a:t>
            </a:r>
            <a:r>
              <a:rPr lang="en-US" sz="3200" b="1" dirty="0">
                <a:latin typeface="Times New Roman" panose="02020603050405020304" pitchFamily="18" charset="0"/>
                <a:cs typeface="Times New Roman" panose="02020603050405020304" pitchFamily="18" charset="0"/>
              </a:rPr>
              <a:t> </a:t>
            </a:r>
            <a:r>
              <a:rPr lang="ru-RU" b="1" dirty="0"/>
              <a:t/>
            </a:r>
            <a:br>
              <a:rPr lang="ru-RU" b="1" dirty="0"/>
            </a:br>
            <a:endParaRPr lang="ru-RU" dirty="0"/>
          </a:p>
        </p:txBody>
      </p:sp>
      <p:graphicFrame>
        <p:nvGraphicFramePr>
          <p:cNvPr id="22" name="Объект 21"/>
          <p:cNvGraphicFramePr>
            <a:graphicFrameLocks noGrp="1"/>
          </p:cNvGraphicFramePr>
          <p:nvPr>
            <p:ph idx="1"/>
            <p:extLst>
              <p:ext uri="{D42A27DB-BD31-4B8C-83A1-F6EECF244321}">
                <p14:modId xmlns:p14="http://schemas.microsoft.com/office/powerpoint/2010/main" val="2370019597"/>
              </p:ext>
            </p:extLst>
          </p:nvPr>
        </p:nvGraphicFramePr>
        <p:xfrm>
          <a:off x="534390" y="2268187"/>
          <a:ext cx="11186555" cy="41682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2664860"/>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3833505500"/>
              </p:ext>
            </p:extLst>
          </p:nvPr>
        </p:nvGraphicFramePr>
        <p:xfrm>
          <a:off x="585217" y="2603500"/>
          <a:ext cx="11009376" cy="3263646"/>
        </p:xfrm>
        <a:graphic>
          <a:graphicData uri="http://schemas.openxmlformats.org/drawingml/2006/table">
            <a:tbl>
              <a:tblPr firstRow="1" bandRow="1">
                <a:tableStyleId>{5C22544A-7EE6-4342-B048-85BDC9FD1C3A}</a:tableStyleId>
              </a:tblPr>
              <a:tblGrid>
                <a:gridCol w="3669792"/>
                <a:gridCol w="3669792"/>
                <a:gridCol w="3669792"/>
              </a:tblGrid>
              <a:tr h="824357">
                <a:tc>
                  <a:txBody>
                    <a:bodyPr/>
                    <a:lstStyle/>
                    <a:p>
                      <a:r>
                        <a:rPr lang="ru-RU" sz="1800" b="1" kern="1200" dirty="0" smtClean="0">
                          <a:solidFill>
                            <a:schemeClr val="lt1"/>
                          </a:solidFill>
                          <a:effectLst/>
                          <a:latin typeface="+mn-lt"/>
                          <a:ea typeface="+mn-ea"/>
                          <a:cs typeface="+mn-cs"/>
                        </a:rPr>
                        <a:t>Срок, с которого установлена ставка</a:t>
                      </a:r>
                      <a:endParaRPr lang="ru-RU" dirty="0"/>
                    </a:p>
                  </a:txBody>
                  <a:tcPr/>
                </a:tc>
                <a:tc>
                  <a:txBody>
                    <a:bodyPr/>
                    <a:lstStyle/>
                    <a:p>
                      <a:r>
                        <a:rPr lang="ru-RU" sz="1800" b="1" kern="1200" dirty="0" smtClean="0">
                          <a:solidFill>
                            <a:schemeClr val="lt1"/>
                          </a:solidFill>
                          <a:effectLst/>
                          <a:latin typeface="+mn-lt"/>
                          <a:ea typeface="+mn-ea"/>
                          <a:cs typeface="+mn-cs"/>
                        </a:rPr>
                        <a:t>Размер ключевой ставки (%, годовых)</a:t>
                      </a:r>
                      <a:endParaRPr lang="ru-RU" dirty="0"/>
                    </a:p>
                  </a:txBody>
                  <a:tcPr/>
                </a:tc>
                <a:tc>
                  <a:txBody>
                    <a:bodyPr/>
                    <a:lstStyle/>
                    <a:p>
                      <a:r>
                        <a:rPr lang="ru-RU" sz="1800" b="1" kern="1200" dirty="0" smtClean="0">
                          <a:solidFill>
                            <a:schemeClr val="lt1"/>
                          </a:solidFill>
                          <a:effectLst/>
                          <a:latin typeface="+mn-lt"/>
                          <a:ea typeface="+mn-ea"/>
                          <a:cs typeface="+mn-cs"/>
                        </a:rPr>
                        <a:t>Документ, в котором сообщена ставка</a:t>
                      </a:r>
                      <a:endParaRPr lang="ru-RU" dirty="0"/>
                    </a:p>
                  </a:txBody>
                  <a:tcPr/>
                </a:tc>
              </a:tr>
              <a:tr h="790575">
                <a:tc>
                  <a:txBody>
                    <a:bodyPr/>
                    <a:lstStyle/>
                    <a:p>
                      <a:r>
                        <a:rPr lang="ru-RU" sz="1800" kern="1200" dirty="0" smtClean="0">
                          <a:solidFill>
                            <a:schemeClr val="dk1"/>
                          </a:solidFill>
                          <a:effectLst/>
                          <a:latin typeface="+mn-lt"/>
                          <a:ea typeface="+mn-ea"/>
                          <a:cs typeface="+mn-cs"/>
                        </a:rPr>
                        <a:t>с 19 сентября 2016 г.</a:t>
                      </a:r>
                      <a:endParaRPr lang="ru-RU" dirty="0"/>
                    </a:p>
                  </a:txBody>
                  <a:tcPr/>
                </a:tc>
                <a:tc>
                  <a:txBody>
                    <a:bodyPr/>
                    <a:lstStyle/>
                    <a:p>
                      <a:r>
                        <a:rPr lang="ru-RU" dirty="0" smtClean="0"/>
                        <a:t>10,0</a:t>
                      </a:r>
                      <a:endParaRPr lang="ru-RU" dirty="0"/>
                    </a:p>
                  </a:txBody>
                  <a:tcPr/>
                </a:tc>
                <a:tc>
                  <a:txBody>
                    <a:bodyPr/>
                    <a:lstStyle/>
                    <a:p>
                      <a:r>
                        <a:rPr lang="ru-RU" sz="1800" u="none" strike="noStrike" kern="1200" dirty="0" smtClean="0">
                          <a:solidFill>
                            <a:schemeClr val="dk1"/>
                          </a:solidFill>
                          <a:effectLst/>
                          <a:latin typeface="+mn-lt"/>
                          <a:ea typeface="+mn-ea"/>
                          <a:cs typeface="+mn-cs"/>
                          <a:hlinkClick r:id="rId2"/>
                        </a:rPr>
                        <a:t>Информация</a:t>
                      </a:r>
                      <a:r>
                        <a:rPr lang="ru-RU" sz="1800" kern="1200" dirty="0" smtClean="0">
                          <a:solidFill>
                            <a:schemeClr val="dk1"/>
                          </a:solidFill>
                          <a:effectLst/>
                          <a:latin typeface="+mn-lt"/>
                          <a:ea typeface="+mn-ea"/>
                          <a:cs typeface="+mn-cs"/>
                        </a:rPr>
                        <a:t> Банка России от 16.09.2016</a:t>
                      </a:r>
                      <a:endParaRPr lang="ru-RU" dirty="0"/>
                    </a:p>
                  </a:txBody>
                  <a:tcPr/>
                </a:tc>
              </a:tr>
              <a:tr h="824357">
                <a:tc>
                  <a:txBody>
                    <a:bodyPr/>
                    <a:lstStyle/>
                    <a:p>
                      <a:r>
                        <a:rPr lang="ru-RU" dirty="0" smtClean="0"/>
                        <a:t>с 14 июня 2016 г.</a:t>
                      </a:r>
                      <a:endParaRPr lang="ru-RU" dirty="0"/>
                    </a:p>
                  </a:txBody>
                  <a:tcPr/>
                </a:tc>
                <a:tc>
                  <a:txBody>
                    <a:bodyPr/>
                    <a:lstStyle/>
                    <a:p>
                      <a:r>
                        <a:rPr lang="ru-RU" dirty="0" smtClean="0"/>
                        <a:t>10,5</a:t>
                      </a:r>
                      <a:endParaRPr lang="ru-RU" dirty="0"/>
                    </a:p>
                  </a:txBody>
                  <a:tcPr/>
                </a:tc>
                <a:tc>
                  <a:txBody>
                    <a:bodyPr/>
                    <a:lstStyle/>
                    <a:p>
                      <a:r>
                        <a:rPr lang="ru-RU" sz="1800" u="none" strike="noStrike" kern="1200" dirty="0" smtClean="0">
                          <a:solidFill>
                            <a:schemeClr val="dk1"/>
                          </a:solidFill>
                          <a:effectLst/>
                          <a:latin typeface="+mn-lt"/>
                          <a:ea typeface="+mn-ea"/>
                          <a:cs typeface="+mn-cs"/>
                          <a:hlinkClick r:id="rId3"/>
                        </a:rPr>
                        <a:t>Информация</a:t>
                      </a:r>
                      <a:r>
                        <a:rPr lang="ru-RU" sz="1800" kern="1200" dirty="0" smtClean="0">
                          <a:solidFill>
                            <a:schemeClr val="dk1"/>
                          </a:solidFill>
                          <a:effectLst/>
                          <a:latin typeface="+mn-lt"/>
                          <a:ea typeface="+mn-ea"/>
                          <a:cs typeface="+mn-cs"/>
                        </a:rPr>
                        <a:t> Банка России от 10.06.2016</a:t>
                      </a:r>
                      <a:endParaRPr lang="ru-RU" dirty="0"/>
                    </a:p>
                  </a:txBody>
                  <a:tcPr/>
                </a:tc>
              </a:tr>
              <a:tr h="824357">
                <a:tc>
                  <a:txBody>
                    <a:bodyPr/>
                    <a:lstStyle/>
                    <a:p>
                      <a:r>
                        <a:rPr lang="ru-RU" sz="1800" kern="1200" dirty="0" smtClean="0">
                          <a:solidFill>
                            <a:schemeClr val="dk1"/>
                          </a:solidFill>
                          <a:effectLst/>
                          <a:latin typeface="+mn-lt"/>
                          <a:ea typeface="+mn-ea"/>
                          <a:cs typeface="+mn-cs"/>
                        </a:rPr>
                        <a:t>с 3 августа 2015 г.</a:t>
                      </a:r>
                      <a:endParaRPr lang="ru-RU" dirty="0"/>
                    </a:p>
                  </a:txBody>
                  <a:tcPr/>
                </a:tc>
                <a:tc>
                  <a:txBody>
                    <a:bodyPr/>
                    <a:lstStyle/>
                    <a:p>
                      <a:r>
                        <a:rPr lang="ru-RU" dirty="0" smtClean="0"/>
                        <a:t>11</a:t>
                      </a:r>
                      <a:endParaRPr lang="ru-RU" dirty="0"/>
                    </a:p>
                  </a:txBody>
                  <a:tcPr/>
                </a:tc>
                <a:tc>
                  <a:txBody>
                    <a:bodyPr/>
                    <a:lstStyle/>
                    <a:p>
                      <a:r>
                        <a:rPr lang="ru-RU" sz="1800" u="none" strike="noStrike" kern="1200" dirty="0" smtClean="0">
                          <a:solidFill>
                            <a:schemeClr val="dk1"/>
                          </a:solidFill>
                          <a:effectLst/>
                          <a:latin typeface="+mn-lt"/>
                          <a:ea typeface="+mn-ea"/>
                          <a:cs typeface="+mn-cs"/>
                          <a:hlinkClick r:id="rId4"/>
                        </a:rPr>
                        <a:t>Информация</a:t>
                      </a:r>
                      <a:r>
                        <a:rPr lang="ru-RU" sz="1800" kern="1200" dirty="0" smtClean="0">
                          <a:solidFill>
                            <a:schemeClr val="dk1"/>
                          </a:solidFill>
                          <a:effectLst/>
                          <a:latin typeface="+mn-lt"/>
                          <a:ea typeface="+mn-ea"/>
                          <a:cs typeface="+mn-cs"/>
                        </a:rPr>
                        <a:t> Банка России от 31.07.2015</a:t>
                      </a:r>
                      <a:endParaRPr lang="ru-RU" dirty="0"/>
                    </a:p>
                  </a:txBody>
                  <a:tcPr/>
                </a:tc>
              </a:tr>
            </a:tbl>
          </a:graphicData>
        </a:graphic>
      </p:graphicFrame>
    </p:spTree>
    <p:extLst>
      <p:ext uri="{BB962C8B-B14F-4D97-AF65-F5344CB8AC3E}">
        <p14:creationId xmlns:p14="http://schemas.microsoft.com/office/powerpoint/2010/main" val="2000745449"/>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179193146"/>
              </p:ext>
            </p:extLst>
          </p:nvPr>
        </p:nvGraphicFramePr>
        <p:xfrm>
          <a:off x="510639" y="2327564"/>
          <a:ext cx="11150930" cy="4144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1913685"/>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Порядок начисления</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149193917"/>
              </p:ext>
            </p:extLst>
          </p:nvPr>
        </p:nvGraphicFramePr>
        <p:xfrm>
          <a:off x="558140" y="2173184"/>
          <a:ext cx="11115303" cy="42988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7133701"/>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546265" y="2303813"/>
            <a:ext cx="11139054" cy="4061361"/>
          </a:xfrm>
          <a:solidFill>
            <a:schemeClr val="tx2">
              <a:lumMod val="40000"/>
              <a:lumOff val="60000"/>
            </a:schemeClr>
          </a:solidFill>
        </p:spPr>
        <p:txBody>
          <a:bodyPr>
            <a:normAutofit/>
          </a:bodyPr>
          <a:lstStyle/>
          <a:p>
            <a:r>
              <a:rPr lang="ru-RU" dirty="0">
                <a:solidFill>
                  <a:schemeClr val="tx1"/>
                </a:solidFill>
                <a:latin typeface="Times New Roman" panose="02020603050405020304" pitchFamily="18" charset="0"/>
                <a:cs typeface="Times New Roman" panose="02020603050405020304" pitchFamily="18" charset="0"/>
              </a:rPr>
              <a:t>Проценты начисляются только в отношениях между коммерческими организациями.</a:t>
            </a:r>
          </a:p>
          <a:p>
            <a:r>
              <a:rPr lang="ru-RU" dirty="0">
                <a:solidFill>
                  <a:schemeClr val="tx1"/>
                </a:solidFill>
                <a:latin typeface="Times New Roman" panose="02020603050405020304" pitchFamily="18" charset="0"/>
                <a:cs typeface="Times New Roman" panose="02020603050405020304" pitchFamily="18" charset="0"/>
              </a:rPr>
              <a:t>Ввиду того, что статья 317.1 ГК РФ расположена в главе 22 ГК РФ об исполнении обязательств, а не в главе 25 ГК РФ об ответственности, можно сделать вывод, что законные проценты не являются мерой ответственности. Они начисляются в любом случае, даже при надлежащем исполнении денежного обязательства. Следовательно, к ст. 317.1 ГК РФ неприменимы положения ст. 401 ГК РФ об основаниях освобождения от ответственности. Более того, с момента нарушения денежного обязательства кредитор имеет право на получение и законных процентов, и процентов за пользование чужими денежными средствами (ст. 395 ГК РФ). </a:t>
            </a:r>
          </a:p>
          <a:p>
            <a:r>
              <a:rPr lang="ru-RU" dirty="0">
                <a:solidFill>
                  <a:schemeClr val="tx1"/>
                </a:solidFill>
                <a:latin typeface="Times New Roman" panose="02020603050405020304" pitchFamily="18" charset="0"/>
                <a:cs typeface="Times New Roman" panose="02020603050405020304" pitchFamily="18" charset="0"/>
              </a:rPr>
              <a:t>По общему правилу проценты начисляются по ставке рефинансирования.</a:t>
            </a:r>
          </a:p>
          <a:p>
            <a:endParaRPr lang="ru-RU" dirty="0"/>
          </a:p>
        </p:txBody>
      </p:sp>
    </p:spTree>
    <p:extLst>
      <p:ext uri="{BB962C8B-B14F-4D97-AF65-F5344CB8AC3E}">
        <p14:creationId xmlns:p14="http://schemas.microsoft.com/office/powerpoint/2010/main" val="3293173352"/>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510639" y="2256312"/>
            <a:ext cx="11210306" cy="4108862"/>
          </a:xfrm>
          <a:solidFill>
            <a:schemeClr val="tx2">
              <a:lumMod val="40000"/>
              <a:lumOff val="60000"/>
            </a:schemeClr>
          </a:solidFill>
        </p:spPr>
        <p:txBody>
          <a:bodyPr>
            <a:normAutofit/>
          </a:bodyPr>
          <a:lstStyle/>
          <a:p>
            <a:r>
              <a:rPr lang="ru-RU" dirty="0">
                <a:solidFill>
                  <a:schemeClr val="tx1"/>
                </a:solidFill>
                <a:latin typeface="Times New Roman" panose="02020603050405020304" pitchFamily="18" charset="0"/>
                <a:cs typeface="Times New Roman" panose="02020603050405020304" pitchFamily="18" charset="0"/>
              </a:rPr>
              <a:t>Правило о начислении законных процентов диспозитивно. Это значит, что: </a:t>
            </a:r>
          </a:p>
          <a:p>
            <a:r>
              <a:rPr lang="ru-RU" dirty="0">
                <a:solidFill>
                  <a:schemeClr val="tx1"/>
                </a:solidFill>
                <a:latin typeface="Times New Roman" panose="02020603050405020304" pitchFamily="18" charset="0"/>
                <a:cs typeface="Times New Roman" panose="02020603050405020304" pitchFamily="18" charset="0"/>
              </a:rPr>
              <a:t>стороны могут исключить применение рассматриваемой статьи в своих отношениях (решения Арбитражного суда Нижегородской области от 05.02.2016 по делу № А43-32823/2015, Арбитражного суда Республики Хакасия от 04.02.2016 по делу № А74-11557/2015);</a:t>
            </a:r>
          </a:p>
          <a:p>
            <a:r>
              <a:rPr lang="ru-RU" dirty="0">
                <a:solidFill>
                  <a:schemeClr val="tx1"/>
                </a:solidFill>
                <a:latin typeface="Times New Roman" panose="02020603050405020304" pitchFamily="18" charset="0"/>
                <a:cs typeface="Times New Roman" panose="02020603050405020304" pitchFamily="18" charset="0"/>
              </a:rPr>
              <a:t>размер и порядок уплаты процентов можно изменить условиями договора (решение Арбитражного суда Тюменской области от 05.02.2016 по делу № А70-14786/2015).</a:t>
            </a:r>
          </a:p>
          <a:p>
            <a:r>
              <a:rPr lang="ru-RU" dirty="0">
                <a:solidFill>
                  <a:schemeClr val="tx1"/>
                </a:solidFill>
                <a:latin typeface="Times New Roman" panose="02020603050405020304" pitchFamily="18" charset="0"/>
                <a:cs typeface="Times New Roman" panose="02020603050405020304" pitchFamily="18" charset="0"/>
              </a:rPr>
              <a:t>Если стороны не исключат применение ст. 317.1 ГК РФ, кредитор по денежному обязательству вправе </a:t>
            </a:r>
            <a:r>
              <a:rPr lang="ru-RU" dirty="0" smtClean="0">
                <a:solidFill>
                  <a:schemeClr val="tx1"/>
                </a:solidFill>
                <a:latin typeface="Times New Roman" panose="02020603050405020304" pitchFamily="18" charset="0"/>
                <a:cs typeface="Times New Roman" panose="02020603050405020304" pitchFamily="18" charset="0"/>
              </a:rPr>
              <a:t>требовать </a:t>
            </a:r>
            <a:r>
              <a:rPr lang="ru-RU" dirty="0">
                <a:solidFill>
                  <a:schemeClr val="tx1"/>
                </a:solidFill>
                <a:latin typeface="Times New Roman" panose="02020603050405020304" pitchFamily="18" charset="0"/>
                <a:cs typeface="Times New Roman" panose="02020603050405020304" pitchFamily="18" charset="0"/>
              </a:rPr>
              <a:t>их уплаты. В случае отказа сумма процентов по денежному обязательству списывается путем прощения долга (Письмо № 03-03-РЗ/67486). Таким образом, если вопрос о законных процентах не урегулирован договором, он остается на усмотрение кредитора, а дебитору остается только смириться с его решением.</a:t>
            </a:r>
          </a:p>
          <a:p>
            <a:endParaRPr lang="ru-RU" dirty="0"/>
          </a:p>
        </p:txBody>
      </p:sp>
    </p:spTree>
    <p:extLst>
      <p:ext uri="{BB962C8B-B14F-4D97-AF65-F5344CB8AC3E}">
        <p14:creationId xmlns:p14="http://schemas.microsoft.com/office/powerpoint/2010/main" val="2498654205"/>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41268" y="2327565"/>
            <a:ext cx="11091553" cy="4156362"/>
          </a:xfrm>
          <a:solidFill>
            <a:schemeClr val="tx2">
              <a:lumMod val="40000"/>
              <a:lumOff val="60000"/>
            </a:schemeClr>
          </a:solidFill>
        </p:spPr>
        <p:txBody>
          <a:bodyPr>
            <a:noAutofit/>
          </a:bodyPr>
          <a:lstStyle/>
          <a:p>
            <a:r>
              <a:rPr lang="ru-RU"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Проценты начисляются на сумму долга. Эта фраза не означает, что право на получение процентов возникает у кредитора только с момента возникновения просроченной задолженности. Ведь долгом считается и текущая задолженность, срок платежа по которой еще не наступил. При этом проценты начисляются за весь период пользования деньгами, а не с момента просрочки должником оплаты </a:t>
            </a:r>
            <a:endParaRPr lang="ru-RU"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r>
              <a:rPr lang="ru-RU" dirty="0">
                <a:solidFill>
                  <a:schemeClr val="tx1"/>
                </a:solidFill>
                <a:latin typeface="Times New Roman" panose="02020603050405020304" pitchFamily="18" charset="0"/>
                <a:cs typeface="Times New Roman" panose="02020603050405020304" pitchFamily="18" charset="0"/>
              </a:rPr>
              <a:t>По общему правилу начисление процентов на проценты недопустимо, за исключением обязательств, возникающих из договоров банковского вклада или из договоров, связанных с осуществлением предпринимательской деятельности.</a:t>
            </a:r>
          </a:p>
          <a:p>
            <a:r>
              <a:rPr lang="ru-RU" dirty="0">
                <a:solidFill>
                  <a:schemeClr val="tx1"/>
                </a:solidFill>
                <a:latin typeface="Times New Roman" panose="02020603050405020304" pitchFamily="18" charset="0"/>
                <a:cs typeface="Times New Roman" panose="02020603050405020304" pitchFamily="18" charset="0"/>
              </a:rPr>
              <a:t>Обзор: Ответственность за нарушение обязательств: важные разъяснения Пленума ВС РФ (</a:t>
            </a:r>
            <a:r>
              <a:rPr lang="ru-RU" dirty="0" err="1">
                <a:solidFill>
                  <a:schemeClr val="tx1"/>
                </a:solidFill>
                <a:latin typeface="Times New Roman" panose="02020603050405020304" pitchFamily="18" charset="0"/>
                <a:cs typeface="Times New Roman" panose="02020603050405020304" pitchFamily="18" charset="0"/>
              </a:rPr>
              <a:t>КонсультантПлюс</a:t>
            </a:r>
            <a:r>
              <a:rPr lang="ru-RU" dirty="0">
                <a:solidFill>
                  <a:schemeClr val="tx1"/>
                </a:solidFill>
                <a:latin typeface="Times New Roman" panose="02020603050405020304" pitchFamily="18" charset="0"/>
                <a:cs typeface="Times New Roman" panose="02020603050405020304" pitchFamily="18" charset="0"/>
              </a:rPr>
              <a:t>, 2016)"</a:t>
            </a:r>
          </a:p>
          <a:p>
            <a:r>
              <a:rPr lang="ru-RU" dirty="0">
                <a:solidFill>
                  <a:schemeClr val="tx1"/>
                </a:solidFill>
                <a:latin typeface="Times New Roman" panose="02020603050405020304" pitchFamily="18" charset="0"/>
                <a:cs typeface="Times New Roman" panose="02020603050405020304" pitchFamily="18" charset="0"/>
              </a:rPr>
              <a:t>Пленум ВС РФ впервые разграничил проценты по ст. 395 ГК РФ и по ст. 317.1 ГК РФ</a:t>
            </a:r>
          </a:p>
          <a:p>
            <a:r>
              <a:rPr lang="ru-RU" dirty="0">
                <a:solidFill>
                  <a:schemeClr val="tx1"/>
                </a:solidFill>
                <a:latin typeface="Times New Roman" panose="02020603050405020304" pitchFamily="18" charset="0"/>
                <a:cs typeface="Times New Roman" panose="02020603050405020304" pitchFamily="18" charset="0"/>
              </a:rPr>
              <a:t>Проценты по ст. 317.1 ГК РФ, по мнению суда, мерой ответственности не являются. Начисление с начала просрочки процентов по ст. 395 ГК РФ не влияет на начисление процентов по ст. 317.1 ГК РФ. </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9704586"/>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Правовая природа процентов</a:t>
            </a:r>
            <a:endParaRPr lang="ru-RU" dirty="0"/>
          </a:p>
        </p:txBody>
      </p:sp>
      <p:graphicFrame>
        <p:nvGraphicFramePr>
          <p:cNvPr id="8" name="Объект 7"/>
          <p:cNvGraphicFramePr>
            <a:graphicFrameLocks noGrp="1"/>
          </p:cNvGraphicFramePr>
          <p:nvPr>
            <p:ph idx="1"/>
            <p:extLst>
              <p:ext uri="{D42A27DB-BD31-4B8C-83A1-F6EECF244321}">
                <p14:modId xmlns:p14="http://schemas.microsoft.com/office/powerpoint/2010/main" val="2477890859"/>
              </p:ext>
            </p:extLst>
          </p:nvPr>
        </p:nvGraphicFramePr>
        <p:xfrm>
          <a:off x="534390" y="2268187"/>
          <a:ext cx="11186555" cy="3751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4642674"/>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5" name="Объект 4"/>
          <p:cNvGraphicFramePr>
            <a:graphicFrameLocks noGrp="1"/>
          </p:cNvGraphicFramePr>
          <p:nvPr>
            <p:ph idx="1"/>
            <p:extLst>
              <p:ext uri="{D42A27DB-BD31-4B8C-83A1-F6EECF244321}">
                <p14:modId xmlns:p14="http://schemas.microsoft.com/office/powerpoint/2010/main" val="2952354671"/>
              </p:ext>
            </p:extLst>
          </p:nvPr>
        </p:nvGraphicFramePr>
        <p:xfrm>
          <a:off x="866898" y="2208809"/>
          <a:ext cx="11008425" cy="4346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Рисунок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738" y="2565069"/>
            <a:ext cx="4957531" cy="3657601"/>
          </a:xfrm>
          <a:prstGeom prst="rect">
            <a:avLst/>
          </a:prstGeom>
        </p:spPr>
      </p:pic>
    </p:spTree>
    <p:extLst>
      <p:ext uri="{BB962C8B-B14F-4D97-AF65-F5344CB8AC3E}">
        <p14:creationId xmlns:p14="http://schemas.microsoft.com/office/powerpoint/2010/main" val="1359057596"/>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b="1" dirty="0">
                <a:latin typeface="Times New Roman" panose="02020603050405020304" pitchFamily="18" charset="0"/>
                <a:cs typeface="Times New Roman" panose="02020603050405020304" pitchFamily="18" charset="0"/>
              </a:rPr>
              <a:t>Право суда уменьшить размер начисленных процентов</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98764" y="2603500"/>
            <a:ext cx="11210306" cy="3416300"/>
          </a:xfrm>
        </p:spPr>
        <p:txBody>
          <a:bodyPr numCol="2"/>
          <a:lstStyle/>
          <a:p>
            <a:pPr algn="just"/>
            <a:r>
              <a:rPr lang="ru-RU" sz="2000" dirty="0">
                <a:solidFill>
                  <a:schemeClr val="tx1"/>
                </a:solidFill>
                <a:latin typeface="Times New Roman" panose="02020603050405020304" pitchFamily="18" charset="0"/>
                <a:cs typeface="Times New Roman" panose="02020603050405020304" pitchFamily="18" charset="0"/>
              </a:rPr>
              <a:t>п.6 ст. 395 ГК РФ «</a:t>
            </a:r>
            <a:r>
              <a:rPr lang="en-US" sz="2000" dirty="0">
                <a:solidFill>
                  <a:schemeClr val="tx1"/>
                </a:solidFill>
                <a:latin typeface="Times New Roman" panose="02020603050405020304" pitchFamily="18" charset="0"/>
                <a:cs typeface="Times New Roman" panose="02020603050405020304" pitchFamily="18" charset="0"/>
              </a:rPr>
              <a:t> </a:t>
            </a:r>
            <a:r>
              <a:rPr lang="ru-RU" sz="2000" dirty="0">
                <a:solidFill>
                  <a:schemeClr val="tx1"/>
                </a:solidFill>
                <a:latin typeface="Times New Roman" panose="02020603050405020304" pitchFamily="18" charset="0"/>
                <a:cs typeface="Times New Roman" panose="02020603050405020304" pitchFamily="18" charset="0"/>
              </a:rPr>
              <a:t>Если подлежащая уплате сумма процентов явно несоразмерна последствиям нарушения обязательства, суд по заявлению должника вправе уменьшить предусмотренные договором проценты, но не менее чем до суммы, определенной исходя из ставки, указанной в</a:t>
            </a:r>
            <a:r>
              <a:rPr lang="en-US" sz="2000" dirty="0">
                <a:solidFill>
                  <a:schemeClr val="tx1"/>
                </a:solidFill>
                <a:latin typeface="Times New Roman" panose="02020603050405020304" pitchFamily="18" charset="0"/>
                <a:cs typeface="Times New Roman" panose="02020603050405020304" pitchFamily="18" charset="0"/>
              </a:rPr>
              <a:t> </a:t>
            </a:r>
            <a:r>
              <a:rPr lang="ru-RU" sz="2000" u="sng" dirty="0">
                <a:solidFill>
                  <a:schemeClr val="tx1"/>
                </a:solidFill>
                <a:latin typeface="Times New Roman" panose="02020603050405020304" pitchFamily="18" charset="0"/>
                <a:cs typeface="Times New Roman" panose="02020603050405020304" pitchFamily="18" charset="0"/>
                <a:hlinkClick r:id="rId2"/>
              </a:rPr>
              <a:t>пункте 1</a:t>
            </a:r>
            <a:r>
              <a:rPr lang="ru-RU" sz="2000" dirty="0">
                <a:solidFill>
                  <a:schemeClr val="tx1"/>
                </a:solidFill>
                <a:latin typeface="Times New Roman" panose="02020603050405020304" pitchFamily="18" charset="0"/>
                <a:cs typeface="Times New Roman" panose="02020603050405020304" pitchFamily="18" charset="0"/>
              </a:rPr>
              <a:t>настоящей статьи»</a:t>
            </a:r>
          </a:p>
          <a:p>
            <a:endParaRPr lang="ru-RU" dirty="0"/>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7698" y="2733581"/>
            <a:ext cx="3847605" cy="2871572"/>
          </a:xfrm>
          <a:prstGeom prst="rect">
            <a:avLst/>
          </a:prstGeom>
        </p:spPr>
      </p:pic>
    </p:spTree>
    <p:extLst>
      <p:ext uri="{BB962C8B-B14F-4D97-AF65-F5344CB8AC3E}">
        <p14:creationId xmlns:p14="http://schemas.microsoft.com/office/powerpoint/2010/main" val="1220442123"/>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latin typeface="Times New Roman" panose="02020603050405020304" pitchFamily="18" charset="0"/>
                <a:cs typeface="Times New Roman" panose="02020603050405020304" pitchFamily="18" charset="0"/>
              </a:rPr>
              <a:t>Выводы</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58140" y="2280062"/>
            <a:ext cx="11139055" cy="3739738"/>
          </a:xfrm>
        </p:spPr>
        <p:txBody>
          <a:bodyPr>
            <a:normAutofit fontScale="92500" lnSpcReduction="10000"/>
          </a:bodyPr>
          <a:lstStyle/>
          <a:p>
            <a:pPr lvl="0"/>
            <a:r>
              <a:rPr lang="ru-RU" dirty="0">
                <a:solidFill>
                  <a:schemeClr val="tx1"/>
                </a:solidFill>
                <a:latin typeface="Times New Roman" panose="02020603050405020304" pitchFamily="18" charset="0"/>
                <a:cs typeface="Times New Roman" panose="02020603050405020304" pitchFamily="18" charset="0"/>
              </a:rPr>
              <a:t>размер процентов за пользование чужими денежными средствами по ст. 395 ГК РФ определяется исходя из ключевой ставки ЦБ РФ (раньше — исходя из средних ставок по банковским вкладам физических лиц);</a:t>
            </a:r>
          </a:p>
          <a:p>
            <a:pPr lvl="0"/>
            <a:r>
              <a:rPr lang="ru-RU" dirty="0">
                <a:solidFill>
                  <a:schemeClr val="tx1"/>
                </a:solidFill>
                <a:latin typeface="Times New Roman" panose="02020603050405020304" pitchFamily="18" charset="0"/>
                <a:cs typeface="Times New Roman" panose="02020603050405020304" pitchFamily="18" charset="0"/>
              </a:rPr>
              <a:t>на основании заявления должника размер процентов за пользование чужими денежными средствами, установленный договором может быть снижен до общеустановленного размера;</a:t>
            </a:r>
          </a:p>
          <a:p>
            <a:pPr lvl="0"/>
            <a:r>
              <a:rPr lang="ru-RU" dirty="0">
                <a:solidFill>
                  <a:schemeClr val="tx1"/>
                </a:solidFill>
                <a:latin typeface="Times New Roman" panose="02020603050405020304" pitchFamily="18" charset="0"/>
                <a:cs typeface="Times New Roman" panose="02020603050405020304" pitchFamily="18" charset="0"/>
              </a:rPr>
              <a:t>проценты по ст. 395 ГК РФ могут быть взысканы сверх неустойки, если это предусмотрено договором, если предусмотрена зачетная неустойка, то возможно взыскать только ее, но не проценты по ст. 395 ГК РФ;</a:t>
            </a:r>
          </a:p>
          <a:p>
            <a:pPr lvl="0"/>
            <a:r>
              <a:rPr lang="ru-RU" dirty="0">
                <a:solidFill>
                  <a:schemeClr val="tx1"/>
                </a:solidFill>
                <a:latin typeface="Times New Roman" panose="02020603050405020304" pitchFamily="18" charset="0"/>
                <a:cs typeface="Times New Roman" panose="02020603050405020304" pitchFamily="18" charset="0"/>
              </a:rPr>
              <a:t>проценты по ст. 317.1 представляют собой проценты за правомерное пользование денежными средствами и рассчитываются исходя из ключевой ставки ЦБ РФ;</a:t>
            </a:r>
          </a:p>
          <a:p>
            <a:pPr lvl="0"/>
            <a:r>
              <a:rPr lang="ru-RU" dirty="0">
                <a:solidFill>
                  <a:schemeClr val="tx1"/>
                </a:solidFill>
                <a:latin typeface="Times New Roman" panose="02020603050405020304" pitchFamily="18" charset="0"/>
                <a:cs typeface="Times New Roman" panose="02020603050405020304" pitchFamily="18" charset="0"/>
              </a:rPr>
              <a:t>действие ст. 317.1 распространяется на отношения с условием об отсрочке и/или рассрочке платежа;</a:t>
            </a:r>
          </a:p>
          <a:p>
            <a:pPr lvl="0"/>
            <a:r>
              <a:rPr lang="ru-RU" dirty="0">
                <a:solidFill>
                  <a:schemeClr val="tx1"/>
                </a:solidFill>
                <a:latin typeface="Times New Roman" panose="02020603050405020304" pitchFamily="18" charset="0"/>
                <a:cs typeface="Times New Roman" panose="02020603050405020304" pitchFamily="18" charset="0"/>
              </a:rPr>
              <a:t>начисление процентов на проценты (сложные проценты) по общему правилу запрещено, кроме случаев предусмотренных законом и по обязательствам, вытекающим из предпринимательских договоров;</a:t>
            </a:r>
          </a:p>
          <a:p>
            <a:pPr lvl="0"/>
            <a:r>
              <a:rPr lang="ru-RU" dirty="0">
                <a:solidFill>
                  <a:schemeClr val="tx1"/>
                </a:solidFill>
                <a:latin typeface="Times New Roman" panose="02020603050405020304" pitchFamily="18" charset="0"/>
                <a:cs typeface="Times New Roman" panose="02020603050405020304" pitchFamily="18" charset="0"/>
              </a:rPr>
              <a:t>проценты по ст. 317.1, и проценты по ст. 395 после нарушения срока оплаты начисляются одновременно.</a:t>
            </a:r>
          </a:p>
          <a:p>
            <a:endParaRPr lang="ru-RU" dirty="0"/>
          </a:p>
        </p:txBody>
      </p:sp>
    </p:spTree>
    <p:extLst>
      <p:ext uri="{BB962C8B-B14F-4D97-AF65-F5344CB8AC3E}">
        <p14:creationId xmlns:p14="http://schemas.microsoft.com/office/powerpoint/2010/main" val="3094207325"/>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7" name="Объект 6"/>
          <p:cNvGraphicFramePr>
            <a:graphicFrameLocks noGrp="1"/>
          </p:cNvGraphicFramePr>
          <p:nvPr>
            <p:ph idx="1"/>
            <p:extLst>
              <p:ext uri="{D42A27DB-BD31-4B8C-83A1-F6EECF244321}">
                <p14:modId xmlns:p14="http://schemas.microsoft.com/office/powerpoint/2010/main" val="1161466002"/>
              </p:ext>
            </p:extLst>
          </p:nvPr>
        </p:nvGraphicFramePr>
        <p:xfrm>
          <a:off x="546266" y="2603500"/>
          <a:ext cx="11162804"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9396909"/>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5" name="Объект 4"/>
          <p:cNvGraphicFramePr>
            <a:graphicFrameLocks noGrp="1"/>
          </p:cNvGraphicFramePr>
          <p:nvPr>
            <p:ph idx="1"/>
            <p:extLst>
              <p:ext uri="{D42A27DB-BD31-4B8C-83A1-F6EECF244321}">
                <p14:modId xmlns:p14="http://schemas.microsoft.com/office/powerpoint/2010/main" val="146141617"/>
              </p:ext>
            </p:extLst>
          </p:nvPr>
        </p:nvGraphicFramePr>
        <p:xfrm>
          <a:off x="570016" y="2603500"/>
          <a:ext cx="11127179"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3201420"/>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43149" y="605643"/>
            <a:ext cx="10438410" cy="1472540"/>
          </a:xfrm>
        </p:spPr>
        <p:txBody>
          <a:bodyPr/>
          <a:lstStyle/>
          <a:p>
            <a:pPr algn="ctr"/>
            <a:r>
              <a:rPr lang="ru-RU" dirty="0" smtClean="0"/>
              <a:t>Какими нормативно правовыми актами предусмотрены данные статьи</a:t>
            </a: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1631694144"/>
              </p:ext>
            </p:extLst>
          </p:nvPr>
        </p:nvGraphicFramePr>
        <p:xfrm>
          <a:off x="570016" y="2603500"/>
          <a:ext cx="1111530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38997362"/>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3366505234"/>
              </p:ext>
            </p:extLst>
          </p:nvPr>
        </p:nvGraphicFramePr>
        <p:xfrm>
          <a:off x="534390" y="2410691"/>
          <a:ext cx="11150929" cy="36091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2347121"/>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6" name="Объект 5"/>
          <p:cNvGraphicFramePr>
            <a:graphicFrameLocks noGrp="1"/>
          </p:cNvGraphicFramePr>
          <p:nvPr>
            <p:ph idx="1"/>
            <p:extLst>
              <p:ext uri="{D42A27DB-BD31-4B8C-83A1-F6EECF244321}">
                <p14:modId xmlns:p14="http://schemas.microsoft.com/office/powerpoint/2010/main" val="326977870"/>
              </p:ext>
            </p:extLst>
          </p:nvPr>
        </p:nvGraphicFramePr>
        <p:xfrm>
          <a:off x="427512" y="2270760"/>
          <a:ext cx="11317184" cy="4130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7457"/>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6" name="Объект 5"/>
          <p:cNvGraphicFramePr>
            <a:graphicFrameLocks noGrp="1"/>
          </p:cNvGraphicFramePr>
          <p:nvPr>
            <p:ph idx="1"/>
            <p:extLst>
              <p:ext uri="{D42A27DB-BD31-4B8C-83A1-F6EECF244321}">
                <p14:modId xmlns:p14="http://schemas.microsoft.com/office/powerpoint/2010/main" val="482811252"/>
              </p:ext>
            </p:extLst>
          </p:nvPr>
        </p:nvGraphicFramePr>
        <p:xfrm>
          <a:off x="498764" y="2256311"/>
          <a:ext cx="11198431" cy="41207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Стрелка вниз 6"/>
          <p:cNvSpPr/>
          <p:nvPr/>
        </p:nvSpPr>
        <p:spPr>
          <a:xfrm>
            <a:off x="5237019" y="3378529"/>
            <a:ext cx="1341911" cy="1074718"/>
          </a:xfrm>
          <a:prstGeom prst="downArrow">
            <a:avLst/>
          </a:prstGeom>
          <a:solidFill>
            <a:srgbClr val="4DEF5C"/>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220155478"/>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Применение статьи 317.1 </a:t>
            </a:r>
            <a:endParaRPr lang="ru-RU" dirty="0"/>
          </a:p>
        </p:txBody>
      </p:sp>
      <p:graphicFrame>
        <p:nvGraphicFramePr>
          <p:cNvPr id="11" name="Объект 10"/>
          <p:cNvGraphicFramePr>
            <a:graphicFrameLocks noGrp="1"/>
          </p:cNvGraphicFramePr>
          <p:nvPr>
            <p:ph idx="1"/>
            <p:extLst>
              <p:ext uri="{D42A27DB-BD31-4B8C-83A1-F6EECF244321}">
                <p14:modId xmlns:p14="http://schemas.microsoft.com/office/powerpoint/2010/main" val="2067150634"/>
              </p:ext>
            </p:extLst>
          </p:nvPr>
        </p:nvGraphicFramePr>
        <p:xfrm>
          <a:off x="463137" y="2280063"/>
          <a:ext cx="11127179" cy="42038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9812975"/>
      </p:ext>
    </p:extLst>
  </p:cSld>
  <p:clrMapOvr>
    <a:masterClrMapping/>
  </p:clrMapOvr>
  <mc:AlternateContent xmlns:mc="http://schemas.openxmlformats.org/markup-compatibility/2006">
    <mc:Choice xmlns:p14="http://schemas.microsoft.com/office/powerpoint/2010/main" Requires="p14">
      <p:transition p14:dur="100" advTm="10000">
        <p:cut/>
      </p:transition>
    </mc:Choice>
    <mc:Fallback>
      <p:transition advTm="10000">
        <p:cu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docProps/app.xml><?xml version="1.0" encoding="utf-8"?>
<Properties xmlns="http://schemas.openxmlformats.org/officeDocument/2006/extended-properties" xmlns:vt="http://schemas.openxmlformats.org/officeDocument/2006/docPropsVTypes">
  <Template>Ion Boardroom</Template>
  <TotalTime>135</TotalTime>
  <Words>1546</Words>
  <Application>Microsoft Office PowerPoint</Application>
  <PresentationFormat>Широкоэкранный</PresentationFormat>
  <Paragraphs>80</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Century Gothic</vt:lpstr>
      <vt:lpstr>Times New Roman</vt:lpstr>
      <vt:lpstr>Wingdings 3</vt:lpstr>
      <vt:lpstr>Ион (конференц-зал)</vt:lpstr>
      <vt:lpstr>Сравнительный анализ ст. 317.1 и 395 Гражданского Кодекса Российской Федерации</vt:lpstr>
      <vt:lpstr>Правовая природа процентов</vt:lpstr>
      <vt:lpstr>Презентация PowerPoint</vt:lpstr>
      <vt:lpstr>Презентация PowerPoint</vt:lpstr>
      <vt:lpstr>Какими нормативно правовыми актами предусмотрены данные статьи</vt:lpstr>
      <vt:lpstr>Презентация PowerPoint</vt:lpstr>
      <vt:lpstr>Презентация PowerPoint</vt:lpstr>
      <vt:lpstr>Презентация PowerPoint</vt:lpstr>
      <vt:lpstr>Применение статьи 317.1 </vt:lpstr>
      <vt:lpstr>К Каким правоотношениям применяются проценты </vt:lpstr>
      <vt:lpstr>Презентация PowerPoint</vt:lpstr>
      <vt:lpstr>Размер процентов </vt:lpstr>
      <vt:lpstr> Ключевая ставка и процентная ставка рефинансирования (учетная ставка), установленные Банком России"  </vt:lpstr>
      <vt:lpstr>Презентация PowerPoint</vt:lpstr>
      <vt:lpstr>Презентация PowerPoint</vt:lpstr>
      <vt:lpstr>Порядок начисления</vt:lpstr>
      <vt:lpstr>Презентация PowerPoint</vt:lpstr>
      <vt:lpstr>Презентация PowerPoint</vt:lpstr>
      <vt:lpstr>Презентация PowerPoint</vt:lpstr>
      <vt:lpstr>Презентация PowerPoint</vt:lpstr>
      <vt:lpstr>Право суда уменьшить размер начисленных процентов</vt:lpstr>
      <vt:lpstr>Выводы</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Сравнительный анализ ст. 317.1 и 395 Гражданского Кодекса Российской Федерации</dc:title>
  <dc:creator>Anastasia Stepanova</dc:creator>
  <cp:lastModifiedBy>Anastasia Stepanova</cp:lastModifiedBy>
  <cp:revision>14</cp:revision>
  <dcterms:created xsi:type="dcterms:W3CDTF">2016-10-27T07:36:42Z</dcterms:created>
  <dcterms:modified xsi:type="dcterms:W3CDTF">2016-10-27T15:06:04Z</dcterms:modified>
</cp:coreProperties>
</file>