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8" r:id="rId8"/>
    <p:sldId id="264" r:id="rId9"/>
    <p:sldId id="26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FB47"/>
    <a:srgbClr val="F709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006" y="1580607"/>
            <a:ext cx="11982993" cy="2011679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Банкротство застройщиков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407" y="5185954"/>
            <a:ext cx="10381206" cy="875212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выполнила: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Степанова Анастасия 44 группа </a:t>
            </a:r>
            <a:endParaRPr lang="en-US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62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17" y="261258"/>
            <a:ext cx="12022183" cy="68188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настоящее время последствиями банкротства застройщиков являются: рост числа обманутых дольщиков, увеличение количества недостроенных домов в России, рост ущерба, причиненного поставщикам, подрядчикам, кредитным организациям. Но благодаря положениям закона о банкротстве в части несостоятельности застройщика обеспечило возможность наиболее эффективно осуществлять права граждан – участником строительства, позволяя им  использовать ряд преимуществ, которые не распространяются на иных кредиторов.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uilding-construction-clipart-9.jpg"/>
          <p:cNvPicPr>
            <a:picLocks noChangeAspect="1"/>
          </p:cNvPicPr>
          <p:nvPr/>
        </p:nvPicPr>
        <p:blipFill>
          <a:blip r:embed="rId2"/>
          <a:srcRect l="9695" t="5333" r="12539" b="13905"/>
          <a:stretch>
            <a:fillRect/>
          </a:stretch>
        </p:blipFill>
        <p:spPr>
          <a:xfrm>
            <a:off x="0" y="352697"/>
            <a:ext cx="3738444" cy="334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om.jpg"/>
          <p:cNvPicPr>
            <a:picLocks noChangeAspect="1"/>
          </p:cNvPicPr>
          <p:nvPr/>
        </p:nvPicPr>
        <p:blipFill>
          <a:blip r:embed="rId3"/>
          <a:srcRect l="9645" r="7803"/>
          <a:stretch>
            <a:fillRect/>
          </a:stretch>
        </p:blipFill>
        <p:spPr>
          <a:xfrm>
            <a:off x="3722915" y="352697"/>
            <a:ext cx="4441372" cy="3357155"/>
          </a:xfrm>
          <a:prstGeom prst="rect">
            <a:avLst/>
          </a:prstGeom>
        </p:spPr>
      </p:pic>
      <p:pic>
        <p:nvPicPr>
          <p:cNvPr id="6" name="Рисунок 5" descr="inx960x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935" y="352697"/>
            <a:ext cx="4095065" cy="33049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01737" y="352698"/>
            <a:ext cx="7694023" cy="29130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условиях рыночно ориентированной экономики одним из наиболее распространенных способов приобретения жилья в собственность является участие граждан </a:t>
            </a:r>
            <a:r>
              <a:rPr lang="ru-RU" sz="23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долевом строительстве</a:t>
            </a:r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шанс граждан столкнуться с проблемой банкротства застройщиков стремительно растет. 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27863" y="3474720"/>
            <a:ext cx="7680960" cy="30567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190" dirty="0" smtClean="0">
                <a:latin typeface="Times New Roman" pitchFamily="18" charset="0"/>
                <a:cs typeface="Times New Roman" pitchFamily="18" charset="0"/>
              </a:rPr>
              <a:t>Также нередко встречаются ситуации, когда такие организации изначально являются </a:t>
            </a:r>
            <a:r>
              <a:rPr lang="ru-RU" sz="2190" b="1" u="sng" dirty="0" smtClean="0">
                <a:latin typeface="Times New Roman" pitchFamily="18" charset="0"/>
                <a:cs typeface="Times New Roman" pitchFamily="18" charset="0"/>
              </a:rPr>
              <a:t>мошенническими</a:t>
            </a:r>
            <a:r>
              <a:rPr lang="ru-RU" sz="2190" dirty="0" smtClean="0">
                <a:latin typeface="Times New Roman" pitchFamily="18" charset="0"/>
                <a:cs typeface="Times New Roman" pitchFamily="18" charset="0"/>
              </a:rPr>
              <a:t> и специально создают условия для обмана участников долевого строительства. </a:t>
            </a:r>
          </a:p>
          <a:p>
            <a:pPr algn="just"/>
            <a:r>
              <a:rPr lang="ru-RU" sz="2190" dirty="0" smtClean="0">
                <a:latin typeface="Times New Roman" pitchFamily="18" charset="0"/>
                <a:cs typeface="Times New Roman" pitchFamily="18" charset="0"/>
              </a:rPr>
              <a:t>Сроки сдачи законченного объекта переносятся, требования субподрядчиков и поставщиков систематически не исполняются, застройщик перестает отвечать на телефонные звонки дольщиков.</a:t>
            </a:r>
          </a:p>
          <a:p>
            <a:pPr algn="just"/>
            <a:endParaRPr lang="ru-RU" sz="196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1" name="Рисунок 10" descr="post-61921-0-75853200-1462518356.jpg"/>
          <p:cNvPicPr>
            <a:picLocks noChangeAspect="1"/>
          </p:cNvPicPr>
          <p:nvPr/>
        </p:nvPicPr>
        <p:blipFill>
          <a:blip r:embed="rId2"/>
          <a:srcRect t="3243" r="3117"/>
          <a:stretch>
            <a:fillRect/>
          </a:stretch>
        </p:blipFill>
        <p:spPr>
          <a:xfrm>
            <a:off x="156755" y="365759"/>
            <a:ext cx="3931919" cy="2886891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2017-09-01-pl-01.jpg"/>
          <p:cNvPicPr>
            <a:picLocks noChangeAspect="1"/>
          </p:cNvPicPr>
          <p:nvPr/>
        </p:nvPicPr>
        <p:blipFill>
          <a:blip r:embed="rId3"/>
          <a:srcRect l="12645" b="14933"/>
          <a:stretch>
            <a:fillRect/>
          </a:stretch>
        </p:blipFill>
        <p:spPr>
          <a:xfrm>
            <a:off x="156757" y="3461657"/>
            <a:ext cx="3971106" cy="3095897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9" y="182881"/>
            <a:ext cx="11878491" cy="11887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особенности предъявления участниками строительства требований при банкротстве застройщика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6080" y="1358536"/>
            <a:ext cx="9065623" cy="1959429"/>
          </a:xfrm>
          <a:prstGeom prst="rect">
            <a:avLst/>
          </a:prstGeom>
          <a:solidFill>
            <a:srgbClr val="00B0F0">
              <a:alpha val="59000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30" dirty="0" smtClean="0">
                <a:latin typeface="Times New Roman" pitchFamily="18" charset="0"/>
                <a:cs typeface="Times New Roman" pitchFamily="18" charset="0"/>
              </a:rPr>
              <a:t>Во первых, требования о передаче жилых помещений, и (или) денежные требования участников строительства могут быть предъявлены к застройщику только </a:t>
            </a:r>
            <a:r>
              <a:rPr lang="ru-RU" sz="1930" b="1" dirty="0" smtClean="0">
                <a:latin typeface="Times New Roman" pitchFamily="18" charset="0"/>
                <a:cs typeface="Times New Roman" pitchFamily="18" charset="0"/>
              </a:rPr>
              <a:t>в рамках дела о банкротстве застройщика</a:t>
            </a:r>
            <a:r>
              <a:rPr lang="ru-RU" sz="1930" dirty="0" smtClean="0">
                <a:latin typeface="Times New Roman" pitchFamily="18" charset="0"/>
                <a:cs typeface="Times New Roman" pitchFamily="18" charset="0"/>
              </a:rPr>
              <a:t> с даты принятия арбитражным судом решения о признании должника банкротом и об открытии конкурсного производства в отношении застройщика в ходе внешнего управления в деле о банкротстве застройщика.</a:t>
            </a:r>
            <a:endParaRPr lang="ru-RU" sz="193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39144" y="3405052"/>
            <a:ext cx="9052560" cy="1859279"/>
          </a:xfrm>
          <a:prstGeom prst="rect">
            <a:avLst/>
          </a:prstGeom>
          <a:solidFill>
            <a:srgbClr val="00B0F0">
              <a:alpha val="59000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Во вторых, утверждается </a:t>
            </a:r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конкурный управляющий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, к которому будут предъявляться денежные требования и требования участников строительства о передаче жилых помещений. Конкурсный управляющий рассматривает требования участников строительства и включает их в реестр требований о передаче жилых помещений.</a:t>
            </a:r>
            <a:endParaRPr lang="ru-RU" sz="195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26080" y="5355771"/>
            <a:ext cx="9074331" cy="1345475"/>
          </a:xfrm>
          <a:prstGeom prst="rect">
            <a:avLst/>
          </a:prstGeom>
          <a:solidFill>
            <a:srgbClr val="00B0F0">
              <a:alpha val="59000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40" dirty="0" smtClean="0">
                <a:latin typeface="Times New Roman" pitchFamily="18" charset="0"/>
                <a:cs typeface="Times New Roman" pitchFamily="18" charset="0"/>
              </a:rPr>
              <a:t>В третьих, открытие конкурсного производства в отношении застройщика является основанием для одностороннего отказа участника строительства от исполнения договора, предусматривающего передачу жилого помещения.</a:t>
            </a:r>
            <a:r>
              <a:rPr lang="ru-RU" sz="194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pic>
        <p:nvPicPr>
          <p:cNvPr id="12" name="Рисунок 11" descr="legal-vocabulary-for-toef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537"/>
            <a:ext cx="2939144" cy="1998617"/>
          </a:xfrm>
          <a:prstGeom prst="rect">
            <a:avLst/>
          </a:prstGeom>
        </p:spPr>
      </p:pic>
      <p:pic>
        <p:nvPicPr>
          <p:cNvPr id="13" name="Рисунок 12" descr="stock-photo-16614823-business-people-examining-graph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3685"/>
            <a:ext cx="2939143" cy="1887584"/>
          </a:xfrm>
          <a:prstGeom prst="rect">
            <a:avLst/>
          </a:prstGeom>
        </p:spPr>
      </p:pic>
      <p:pic>
        <p:nvPicPr>
          <p:cNvPr id="14" name="Рисунок 13" descr="muzhchina_razryvaet_kontrak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255487"/>
            <a:ext cx="2952206" cy="16025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18" y="0"/>
            <a:ext cx="6831873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2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свою очередь процедура признания права собственности в рамках дела о банкротстве начинается с подачи заявления с требованием о передаче жилого помещения в Арбитражный суд. </a:t>
            </a:r>
          </a:p>
          <a:p>
            <a:pPr algn="just">
              <a:lnSpc>
                <a:spcPct val="150000"/>
              </a:lnSpc>
            </a:pPr>
            <a:r>
              <a:rPr lang="ru-RU" sz="22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учитывать, что такое заявление должно быть подано в Арбитражный суд, рассматривающий дело о банкротстве застройщика в строго установленные сроки, а именно согласно ст. 71 ФЗ ««О несостоятельности (банкротстве)» </a:t>
            </a:r>
            <a:r>
              <a:rPr lang="ru-RU" sz="225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месяца </a:t>
            </a:r>
            <a:r>
              <a:rPr lang="ru-RU" sz="22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даты публикации сообщения о банкротстве застройщика</a:t>
            </a:r>
            <a:endParaRPr lang="ru-RU" sz="225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23a96beed2cb45a7cd314900e41ca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098" y="0"/>
            <a:ext cx="3304902" cy="317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ostavlenie_isk_zayavlen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127" y="2745377"/>
            <a:ext cx="3720737" cy="372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18857" y="182881"/>
            <a:ext cx="5577840" cy="953588"/>
          </a:xfrm>
          <a:prstGeom prst="roundRect">
            <a:avLst/>
          </a:prstGeom>
          <a:solidFill>
            <a:srgbClr val="69FB47"/>
          </a:solidFill>
          <a:ln w="28575"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Лица участвующими в деле о банкротстве застройщиков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577" y="1907178"/>
            <a:ext cx="1619795" cy="138466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38698" y="1881051"/>
            <a:ext cx="2272936" cy="1515291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Арбитражный управляющий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1087" y="1619795"/>
            <a:ext cx="2390502" cy="2142308"/>
          </a:xfrm>
          <a:prstGeom prst="round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Конкурсные кредиторы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52114" y="1580605"/>
            <a:ext cx="3200400" cy="22468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строительства, имеющие требования о передаче жилых помещений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33303" y="4297680"/>
            <a:ext cx="7132319" cy="2220686"/>
          </a:xfrm>
          <a:prstGeom prst="round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уполномоченный орган исполнительной власти субъекта Российской Федерации, осуществляющий контроль и надзор в области долевого строительства многоквартирных домов и (или) иных объектов недвижимости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12" name="Shape 11"/>
          <p:cNvCxnSpPr>
            <a:stCxn id="4" idx="1"/>
            <a:endCxn id="7" idx="0"/>
          </p:cNvCxnSpPr>
          <p:nvPr/>
        </p:nvCxnSpPr>
        <p:spPr>
          <a:xfrm rot="10800000" flipV="1">
            <a:off x="3775167" y="659675"/>
            <a:ext cx="143691" cy="1221376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endCxn id="6" idx="0"/>
          </p:cNvCxnSpPr>
          <p:nvPr/>
        </p:nvCxnSpPr>
        <p:spPr>
          <a:xfrm rot="10800000" flipV="1">
            <a:off x="1345475" y="431074"/>
            <a:ext cx="2547256" cy="1476104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16200000" flipH="1">
            <a:off x="6551022" y="2592977"/>
            <a:ext cx="3161215" cy="300447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505303" y="1149531"/>
            <a:ext cx="13063" cy="52251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4" idx="3"/>
            <a:endCxn id="9" idx="0"/>
          </p:cNvCxnSpPr>
          <p:nvPr/>
        </p:nvCxnSpPr>
        <p:spPr>
          <a:xfrm>
            <a:off x="9496697" y="659675"/>
            <a:ext cx="855617" cy="920930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445" y="195943"/>
            <a:ext cx="5904412" cy="6492240"/>
          </a:xfrm>
        </p:spPr>
        <p:txBody>
          <a:bodyPr>
            <a:normAutofit/>
          </a:bodyPr>
          <a:lstStyle/>
          <a:p>
            <a:pPr algn="just"/>
            <a:r>
              <a:rPr lang="ru-RU" sz="269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того, на какой стадии находится строительство многоквартирного дома, дольщики вправе либо признать право собственности на квартиру, либо на долю в общем имуществе в объекте незавершенного строительства. </a:t>
            </a:r>
          </a:p>
          <a:p>
            <a:pPr algn="just"/>
            <a:r>
              <a:rPr lang="ru-RU" sz="269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у дольщиков права собственности позволяет в дальнейшем создать совместно с другими дольщиками жилищно-строительный кооператив для завершения строительства, либо продать недвижимость.</a:t>
            </a:r>
            <a:endParaRPr lang="ru-RU" sz="269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bostadspolit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959" y="0"/>
            <a:ext cx="3749041" cy="367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hsk_1_180338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050" y="3429000"/>
            <a:ext cx="439782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4" y="0"/>
            <a:ext cx="11996056" cy="65314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Способы передачи жилых помещений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6526" y="679269"/>
            <a:ext cx="8965474" cy="13585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Во-первых, погашение требований дольщиков возможно путем передачи объекта незавершенного строительства. Предполагается, что строительство дома граждане-дольщики завершают «собственными силами».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7337" y="2103120"/>
            <a:ext cx="9004663" cy="2834640"/>
          </a:xfrm>
          <a:prstGeom prst="rect">
            <a:avLst/>
          </a:prstGeom>
          <a:solidFill>
            <a:schemeClr val="accent5">
              <a:lumMod val="40000"/>
              <a:lumOff val="60000"/>
              <a:alpha val="66667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Во-вторых, в случае, если строительство многоквартирного дома завершено и получено разрешение на его ввод в эксплуатацию, удовлетворить требования участников строительства возможно путем передачи им жилых помещений.  В такой ситуации граждане-дольщики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могут рассчитывать на получение жилья, но при соблюдении ряда условий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достаточности имеющихся жилых помещений для расчетов со всеми гражданами, отсутствие подписанных застройщиком и дольщиками передаточных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актов или иных документов о передаче участникам строительства жилых помещений и др.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87337" y="5016137"/>
            <a:ext cx="9004663" cy="1841863"/>
          </a:xfrm>
          <a:prstGeom prst="rect">
            <a:avLst/>
          </a:prstGeom>
          <a:solidFill>
            <a:srgbClr val="69FB47"/>
          </a:solidFill>
          <a:ln>
            <a:solidFill>
              <a:srgbClr val="69FB47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В-третьих, используется еще одна процедура, а именно привлечение нового застройщика к завершению строительства объекта. В данном случае происходит возмездная передача имущества (в том числе имущественных прав) и обязательств застройщика, в отношении которого введена процедура банкротства, иному застройщику.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ru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" y="5010422"/>
            <a:ext cx="3043646" cy="1847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age-m4id16236.jpg"/>
          <p:cNvPicPr>
            <a:picLocks noChangeAspect="1"/>
          </p:cNvPicPr>
          <p:nvPr/>
        </p:nvPicPr>
        <p:blipFill>
          <a:blip r:embed="rId3"/>
          <a:srcRect l="6859" r="6931" b="9486"/>
          <a:stretch>
            <a:fillRect/>
          </a:stretch>
        </p:blipFill>
        <p:spPr>
          <a:xfrm>
            <a:off x="182880" y="679269"/>
            <a:ext cx="3030583" cy="1528354"/>
          </a:xfrm>
          <a:prstGeom prst="rect">
            <a:avLst/>
          </a:prstGeom>
        </p:spPr>
      </p:pic>
      <p:pic>
        <p:nvPicPr>
          <p:cNvPr id="9" name="Рисунок 8" descr="medway_property_bullfinch_letting_agents_02174300.jpg"/>
          <p:cNvPicPr>
            <a:picLocks noChangeAspect="1"/>
          </p:cNvPicPr>
          <p:nvPr/>
        </p:nvPicPr>
        <p:blipFill>
          <a:blip r:embed="rId4"/>
          <a:srcRect l="11971" t="3084" r="14925" b="10132"/>
          <a:stretch>
            <a:fillRect/>
          </a:stretch>
        </p:blipFill>
        <p:spPr>
          <a:xfrm>
            <a:off x="156754" y="2220686"/>
            <a:ext cx="3087344" cy="28346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1529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Особенностью банкротства застройщиков является оформление двух реестров, а именно реестр по передаче жилых помещений и реестр денежных требований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393" y="1815738"/>
            <a:ext cx="3265715" cy="45589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Реестр по передаче жилых помещений ведётся арбитражным управляющим, в него должны быть включены требования участников долевого строительства .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07977" y="1733006"/>
            <a:ext cx="3566160" cy="45589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70" dirty="0" smtClean="0">
                <a:latin typeface="Times New Roman" pitchFamily="18" charset="0"/>
                <a:cs typeface="Times New Roman" pitchFamily="18" charset="0"/>
              </a:rPr>
              <a:t>Реестр денежных требований оформляется после открытия конкурсного производства в отношении застройщика, что является основанием для одностороннего отказа участника строительства от исполнения договора, предусматривающего передачу жилого помещения.</a:t>
            </a:r>
            <a:endParaRPr lang="ru-RU" sz="197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40856_Klipart_gorod_Ekaterinburg_kirpich_dolgostroy_obmanutie_dolyshtiki_nedvizhimosty_stroyka_5154.3436.0.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050" y="2873828"/>
            <a:ext cx="4023361" cy="28368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682343" y="0"/>
            <a:ext cx="6509657" cy="3775166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при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 риски банкротства, связанные с влиянием внешних факторов (подорожание материалов, повышение налоговых ставок или проявление любых других кризисных явления), а также с недобросовестностью застройщика, этот закон не исключает, что также может привести к срыву сроков сдачи объекта строительства или даже к банкротству, и при этом, несмотря на наличие прав у дольщика, получить вложенные деньги будет очень сложно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5943" y="0"/>
            <a:ext cx="5290457" cy="6858000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стороны государства предпринимаются попытки защитить граждан от неправомерных действий застройщиков, при помощи урегулированных норм ФЗ «Об участии в долевом строительстве многоквартирных домов и иных объектов недвижимости и о внесении изменений в некоторые законодательные акты Российской Федерации», которые ввели обязательное страхование гражданской ответственности застройщика.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34644_900.png"/>
          <p:cNvPicPr>
            <a:picLocks noChangeAspect="1"/>
          </p:cNvPicPr>
          <p:nvPr/>
        </p:nvPicPr>
        <p:blipFill>
          <a:blip r:embed="rId2"/>
          <a:srcRect l="9949" t="10057" r="12864" b="14286"/>
          <a:stretch>
            <a:fillRect/>
          </a:stretch>
        </p:blipFill>
        <p:spPr>
          <a:xfrm>
            <a:off x="1240970" y="3827417"/>
            <a:ext cx="2939143" cy="2730137"/>
          </a:xfrm>
          <a:prstGeom prst="rect">
            <a:avLst/>
          </a:prstGeom>
        </p:spPr>
      </p:pic>
      <p:pic>
        <p:nvPicPr>
          <p:cNvPr id="8" name="Рисунок 7" descr="7212927_stock-vector-empty-wallet-no-mon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126" y="3494314"/>
            <a:ext cx="1828800" cy="1828800"/>
          </a:xfrm>
          <a:prstGeom prst="rect">
            <a:avLst/>
          </a:prstGeom>
        </p:spPr>
      </p:pic>
      <p:pic>
        <p:nvPicPr>
          <p:cNvPr id="9" name="Рисунок 8" descr="1517296079_3.jpg"/>
          <p:cNvPicPr>
            <a:picLocks noChangeAspect="1"/>
          </p:cNvPicPr>
          <p:nvPr/>
        </p:nvPicPr>
        <p:blipFill>
          <a:blip r:embed="rId4"/>
          <a:srcRect l="22197" t="17583" r="6276"/>
          <a:stretch>
            <a:fillRect/>
          </a:stretch>
        </p:blipFill>
        <p:spPr>
          <a:xfrm>
            <a:off x="8242663" y="3461657"/>
            <a:ext cx="3788228" cy="3271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Другая 23">
      <a:dk1>
        <a:srgbClr val="000000"/>
      </a:dk1>
      <a:lt1>
        <a:srgbClr val="000000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308</TotalTime>
  <Words>718</Words>
  <Application>Microsoft Office PowerPoint</Application>
  <PresentationFormat>Произвольный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Wisp</vt:lpstr>
      <vt:lpstr>Банкротство застройщиков</vt:lpstr>
      <vt:lpstr>Слайд 2</vt:lpstr>
      <vt:lpstr>особенности предъявления участниками строительства требований при банкротстве застройщика</vt:lpstr>
      <vt:lpstr>Слайд 4</vt:lpstr>
      <vt:lpstr>Слайд 5</vt:lpstr>
      <vt:lpstr>Слайд 6</vt:lpstr>
      <vt:lpstr>Способы передачи жилых помещений</vt:lpstr>
      <vt:lpstr>Особенностью банкротства застройщиков является оформление двух реестров, а именно реестр по передаче жилых помещений и реестр денежных требований.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 Степанова</dc:creator>
  <cp:lastModifiedBy>Анастасия Степанова</cp:lastModifiedBy>
  <cp:revision>37</cp:revision>
  <dcterms:created xsi:type="dcterms:W3CDTF">2014-09-12T02:13:59Z</dcterms:created>
  <dcterms:modified xsi:type="dcterms:W3CDTF">2018-03-16T17:12:05Z</dcterms:modified>
</cp:coreProperties>
</file>