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7D6E790-9FF9-46A0-AC95-3CDDDE0F91B5}" type="datetimeFigureOut">
              <a:rPr lang="en-US"/>
              <a:pPr>
                <a:defRPr/>
              </a:pPr>
              <a:t>3/25/2018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FF0D0844-5624-44A0-9039-1DD48AF93DF8}" type="slidenum">
              <a:rPr lang="en-US"/>
              <a:pPr>
                <a:defRPr/>
              </a:pPr>
              <a:t>‹#›</a:t>
            </a:fld>
            <a:endParaRPr lang="en-US"/>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0041D1-D87D-47E0-8E3D-59DE2A5A905C}" type="datetimeFigureOut">
              <a:rPr lang="en-US"/>
              <a:pPr>
                <a:defRPr/>
              </a:pPr>
              <a:t>3/25/2018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0B11F2A0-8988-43A8-B937-D2E5FD52E01E}" type="slidenum">
              <a:rPr lang="en-US"/>
              <a:pPr>
                <a:defRPr/>
              </a:pPr>
              <a:t>‹#›</a:t>
            </a:fld>
            <a:endParaRPr lang="en-US"/>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0B43C792-E91D-475B-AC2C-F01705262E5E}" type="datetimeFigureOut">
              <a:rPr lang="en-US"/>
              <a:pPr>
                <a:defRPr/>
              </a:pPr>
              <a:t>3/25/2018</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716E0B95-FB42-4C67-AC9E-48AF1503B71D}" type="slidenum">
              <a:rPr lang="en-US"/>
              <a:pPr>
                <a:defRPr/>
              </a:pPr>
              <a:t>‹#›</a:t>
            </a:fld>
            <a:endParaRPr lang="en-US"/>
          </a:p>
        </p:txBody>
      </p:sp>
    </p:spTree>
  </p:cSld>
  <p:clrMapOvr>
    <a:masterClrMapping/>
  </p:clrMapOvr>
  <p:transition spd="med">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F1459A1-8127-4D94-9574-598955EF832D}" type="datetimeFigureOut">
              <a:rPr lang="en-US"/>
              <a:pPr>
                <a:defRPr/>
              </a:pPr>
              <a:t>3/25/2018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4754E7E3-9BCE-4F71-8C50-9241C7D42927}" type="slidenum">
              <a:rPr lang="en-US"/>
              <a:pPr>
                <a:defRPr/>
              </a:pPr>
              <a:t>‹#›</a:t>
            </a:fld>
            <a:endParaRPr lang="en-US"/>
          </a:p>
        </p:txBody>
      </p:sp>
    </p:spTree>
  </p:cSld>
  <p:clrMapOvr>
    <a:masterClrMapping/>
  </p:clrMapOvr>
  <p:transition spd="med">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fld id="{9734BD82-A3E0-4450-8967-A53AC7454409}" type="datetimeFigureOut">
              <a:rPr lang="en-US"/>
              <a:pPr>
                <a:defRPr/>
              </a:pPr>
              <a:t>3/25/2018</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FA5C458C-7D05-453C-9DF6-DE22EDCA9FEC}" type="slidenum">
              <a:rPr lang="en-US"/>
              <a:pPr>
                <a:defRPr/>
              </a:pPr>
              <a:t>‹#›</a:t>
            </a:fld>
            <a:endParaRPr lang="en-US"/>
          </a:p>
        </p:txBody>
      </p:sp>
    </p:spTree>
  </p:cSld>
  <p:clrMapOvr>
    <a:masterClrMapping/>
  </p:clrMapOvr>
  <p:transition spd="med">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fld id="{3215996F-D63F-49BB-A317-2AA9274C4845}" type="datetimeFigureOut">
              <a:rPr lang="en-US"/>
              <a:pPr>
                <a:defRPr/>
              </a:pPr>
              <a:t>3/25/2018</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EBC23CA0-15FA-4CC4-BF0B-DE5CAB01D2E6}" type="slidenum">
              <a:rPr lang="en-US"/>
              <a:pPr>
                <a:defRPr/>
              </a:pPr>
              <a:t>‹#›</a:t>
            </a:fld>
            <a:endParaRPr lang="en-US"/>
          </a:p>
        </p:txBody>
      </p:sp>
    </p:spTree>
  </p:cSld>
  <p:clrMapOvr>
    <a:masterClrMapping/>
  </p:clrMapOvr>
  <p:transition spd="med">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BF716E0-3C22-4D2E-A55C-53065E8BFDDC}" type="datetimeFigureOut">
              <a:rPr lang="en-US"/>
              <a:pPr>
                <a:defRPr/>
              </a:pPr>
              <a:t>3/25/2018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5D3D1E-B3BB-47DB-A4DA-B1022F92BAAF}" type="slidenum">
              <a:rPr lang="en-US"/>
              <a:pPr>
                <a:defRPr/>
              </a:pPr>
              <a:t>‹#›</a:t>
            </a:fld>
            <a:endParaRPr lang="en-US"/>
          </a:p>
        </p:txBody>
      </p:sp>
    </p:spTree>
  </p:cSld>
  <p:clrMapOvr>
    <a:masterClrMapping/>
  </p:clrMapOvr>
  <p:transition spd="med">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2168FDC-120E-484C-8A8F-FE658C25AF24}" type="datetimeFigureOut">
              <a:rPr lang="en-US"/>
              <a:pPr>
                <a:defRPr/>
              </a:pPr>
              <a:t>3/25/2018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74DC3-EBCF-41AC-9CEF-2A207BBBC101}" type="slidenum">
              <a:rPr lang="en-US"/>
              <a:pPr>
                <a:defRPr/>
              </a:pPr>
              <a:t>‹#›</a:t>
            </a:fld>
            <a:endParaRPr lang="en-US"/>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24C537E-7960-4BC7-8A3A-E824E68DCE3A}" type="datetimeFigureOut">
              <a:rPr lang="en-US"/>
              <a:pPr>
                <a:defRPr/>
              </a:pPr>
              <a:t>3/25/2018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988FC6-7703-4DCF-846D-A6F3A553EFFC}" type="slidenum">
              <a:rPr lang="en-US"/>
              <a:pPr>
                <a:defRPr/>
              </a:pPr>
              <a:t>‹#›</a:t>
            </a:fld>
            <a:endParaRPr lang="en-US"/>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A35986-73F1-4FAB-A742-20A37E978F21}" type="datetimeFigureOut">
              <a:rPr lang="en-US"/>
              <a:pPr>
                <a:defRPr/>
              </a:pPr>
              <a:t>3/25/2018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B9A72963-9FA8-4AAD-A1B9-667EAD9E5FF2}" type="slidenum">
              <a:rPr lang="en-US"/>
              <a:pPr>
                <a:defRPr/>
              </a:pPr>
              <a:t>‹#›</a:t>
            </a:fld>
            <a:endParaRPr lang="en-US"/>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83BF308D-2E73-45FA-8F9E-7C00FA6146A7}" type="datetimeFigureOut">
              <a:rPr lang="en-US"/>
              <a:pPr>
                <a:defRPr/>
              </a:pPr>
              <a:t>3/25/2018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8DB1BA-7D5C-4CB6-9BFF-6940269C7BCB}" type="slidenum">
              <a:rPr lang="en-US"/>
              <a:pPr>
                <a:defRPr/>
              </a:pPr>
              <a:t>‹#›</a:t>
            </a:fld>
            <a:endParaRPr lang="en-US"/>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74EE995F-89CC-482D-BE88-FDA705BD9F81}" type="datetimeFigureOut">
              <a:rPr lang="en-US"/>
              <a:pPr>
                <a:defRPr/>
              </a:pPr>
              <a:t>3/25/2018</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715AD1B-214C-400A-A218-330BBAA2CC0A}" type="slidenum">
              <a:rPr lang="en-US"/>
              <a:pPr>
                <a:defRPr/>
              </a:pPr>
              <a:t>‹#›</a:t>
            </a:fld>
            <a:endParaRPr lang="en-US"/>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5740D104-FD1B-46F9-84E6-09FAF09EB847}" type="datetimeFigureOut">
              <a:rPr lang="en-US"/>
              <a:pPr>
                <a:defRPr/>
              </a:pPr>
              <a:t>3/25/2018</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F174F42-E240-4B07-BAB8-E7FAA77E462E}" type="slidenum">
              <a:rPr lang="en-US"/>
              <a:pPr>
                <a:defRPr/>
              </a:pPr>
              <a:t>‹#›</a:t>
            </a:fld>
            <a:endParaRPr lang="en-US"/>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3" name="Date Placeholder 1"/>
          <p:cNvSpPr>
            <a:spLocks noGrp="1"/>
          </p:cNvSpPr>
          <p:nvPr>
            <p:ph type="dt" sz="half" idx="10"/>
          </p:nvPr>
        </p:nvSpPr>
        <p:spPr/>
        <p:txBody>
          <a:bodyPr/>
          <a:lstStyle>
            <a:lvl1pPr>
              <a:defRPr/>
            </a:lvl1pPr>
          </a:lstStyle>
          <a:p>
            <a:pPr>
              <a:defRPr/>
            </a:pPr>
            <a:fld id="{A99CD078-0E4A-4EA8-A47B-4C90D29EAF71}" type="datetimeFigureOut">
              <a:rPr lang="en-US"/>
              <a:pPr>
                <a:defRPr/>
              </a:pPr>
              <a:t>3/25/2018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6D463B76-63C0-43D8-BD38-C5B3A6A33741}" type="slidenum">
              <a:rPr lang="en-US"/>
              <a:pPr>
                <a:defRPr/>
              </a:pPr>
              <a:t>‹#›</a:t>
            </a:fld>
            <a:endParaRPr lang="en-US"/>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7044A9F-559D-4BCC-90B9-EBB99307A265}" type="datetimeFigureOut">
              <a:rPr lang="en-US"/>
              <a:pPr>
                <a:defRPr/>
              </a:pPr>
              <a:t>3/25/2018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A79099E-9F0C-47C8-B6E4-2F5C08C4EF9C}" type="slidenum">
              <a:rPr lang="en-US"/>
              <a:pPr>
                <a:defRPr/>
              </a:pPr>
              <a:t>‹#›</a:t>
            </a:fld>
            <a:endParaRPr lang="en-US"/>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2BD07CE-75C1-43C4-B85B-C00973BB7666}" type="datetimeFigureOut">
              <a:rPr lang="en-US"/>
              <a:pPr>
                <a:defRPr/>
              </a:pPr>
              <a:t>3/25/2018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0A4093F4-4F88-4DA7-95AD-3F5E4736DBC9}" type="slidenum">
              <a:rPr lang="en-US"/>
              <a:pPr>
                <a:defRPr/>
              </a:pPr>
              <a:t>‹#›</a:t>
            </a:fld>
            <a:endParaRPr lang="en-US"/>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ru-RU"/>
            </a:p>
          </p:txBody>
        </p:sp>
        <p:sp>
          <p:nvSpPr>
            <p:cNvPr id="1047" name="Freeform 12"/>
            <p:cNvSpPr>
              <a:spLocks/>
            </p:cNvSpPr>
            <p:nvPr/>
          </p:nvSpPr>
          <p:spPr bwMode="auto">
            <a:xfrm>
              <a:off x="2597151" y="2779713"/>
              <a:ext cx="550863" cy="1978025"/>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ru-RU"/>
            </a:p>
          </p:txBody>
        </p:sp>
        <p:sp>
          <p:nvSpPr>
            <p:cNvPr id="1048" name="Freeform 13"/>
            <p:cNvSpPr>
              <a:spLocks/>
            </p:cNvSpPr>
            <p:nvPr/>
          </p:nvSpPr>
          <p:spPr bwMode="auto">
            <a:xfrm>
              <a:off x="3175001" y="4730750"/>
              <a:ext cx="519113" cy="1209675"/>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ru-RU"/>
            </a:p>
          </p:txBody>
        </p:sp>
        <p:sp>
          <p:nvSpPr>
            <p:cNvPr id="1049" name="Freeform 14"/>
            <p:cNvSpPr>
              <a:spLocks/>
            </p:cNvSpPr>
            <p:nvPr/>
          </p:nvSpPr>
          <p:spPr bwMode="auto">
            <a:xfrm>
              <a:off x="3305176" y="5630863"/>
              <a:ext cx="146050" cy="309563"/>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ru-RU"/>
            </a:p>
          </p:txBody>
        </p:sp>
        <p:sp>
          <p:nvSpPr>
            <p:cNvPr id="1050" name="Freeform 15"/>
            <p:cNvSpPr>
              <a:spLocks/>
            </p:cNvSpPr>
            <p:nvPr/>
          </p:nvSpPr>
          <p:spPr bwMode="auto">
            <a:xfrm>
              <a:off x="2573338" y="2817813"/>
              <a:ext cx="700088" cy="2835275"/>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ru-RU"/>
            </a:p>
          </p:txBody>
        </p:sp>
        <p:sp>
          <p:nvSpPr>
            <p:cNvPr id="1051" name="Freeform 16"/>
            <p:cNvSpPr>
              <a:spLocks/>
            </p:cNvSpPr>
            <p:nvPr/>
          </p:nvSpPr>
          <p:spPr bwMode="auto">
            <a:xfrm>
              <a:off x="2506663" y="285750"/>
              <a:ext cx="90488" cy="2493963"/>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ru-RU"/>
            </a:p>
          </p:txBody>
        </p:sp>
        <p:sp>
          <p:nvSpPr>
            <p:cNvPr id="1052" name="Freeform 17"/>
            <p:cNvSpPr>
              <a:spLocks/>
            </p:cNvSpPr>
            <p:nvPr/>
          </p:nvSpPr>
          <p:spPr bwMode="auto">
            <a:xfrm>
              <a:off x="2554288" y="2598738"/>
              <a:ext cx="66675" cy="420688"/>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ru-RU"/>
            </a:p>
          </p:txBody>
        </p:sp>
        <p:sp>
          <p:nvSpPr>
            <p:cNvPr id="1053" name="Freeform 18"/>
            <p:cNvSpPr>
              <a:spLocks/>
            </p:cNvSpPr>
            <p:nvPr/>
          </p:nvSpPr>
          <p:spPr bwMode="auto">
            <a:xfrm>
              <a:off x="3143251" y="4757738"/>
              <a:ext cx="161925" cy="873125"/>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ru-RU"/>
            </a:p>
          </p:txBody>
        </p:sp>
        <p:sp>
          <p:nvSpPr>
            <p:cNvPr id="1054" name="Freeform 19"/>
            <p:cNvSpPr>
              <a:spLocks/>
            </p:cNvSpPr>
            <p:nvPr/>
          </p:nvSpPr>
          <p:spPr bwMode="auto">
            <a:xfrm>
              <a:off x="3148013" y="1282700"/>
              <a:ext cx="1768475" cy="3448050"/>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endParaRPr lang="ru-RU"/>
            </a:p>
          </p:txBody>
        </p:sp>
        <p:sp>
          <p:nvSpPr>
            <p:cNvPr id="1055" name="Freeform 20"/>
            <p:cNvSpPr>
              <a:spLocks/>
            </p:cNvSpPr>
            <p:nvPr/>
          </p:nvSpPr>
          <p:spPr bwMode="auto">
            <a:xfrm>
              <a:off x="3273426" y="5653088"/>
              <a:ext cx="138113" cy="287338"/>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ru-RU"/>
            </a:p>
          </p:txBody>
        </p:sp>
        <p:sp>
          <p:nvSpPr>
            <p:cNvPr id="1056" name="Freeform 21"/>
            <p:cNvSpPr>
              <a:spLocks/>
            </p:cNvSpPr>
            <p:nvPr/>
          </p:nvSpPr>
          <p:spPr bwMode="auto">
            <a:xfrm>
              <a:off x="3143251" y="4656138"/>
              <a:ext cx="31750" cy="188913"/>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ru-RU"/>
            </a:p>
          </p:txBody>
        </p:sp>
        <p:sp>
          <p:nvSpPr>
            <p:cNvPr id="1057" name="Freeform 22"/>
            <p:cNvSpPr>
              <a:spLocks/>
            </p:cNvSpPr>
            <p:nvPr/>
          </p:nvSpPr>
          <p:spPr bwMode="auto">
            <a:xfrm>
              <a:off x="3211513" y="5410200"/>
              <a:ext cx="203200" cy="530225"/>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ru-RU"/>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ru-RU"/>
            </a:p>
          </p:txBody>
        </p:sp>
        <p:sp>
          <p:nvSpPr>
            <p:cNvPr id="1035" name="Freeform 28"/>
            <p:cNvSpPr>
              <a:spLocks/>
            </p:cNvSpPr>
            <p:nvPr/>
          </p:nvSpPr>
          <p:spPr bwMode="auto">
            <a:xfrm>
              <a:off x="7061201" y="3771900"/>
              <a:ext cx="350838" cy="1309688"/>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ru-RU"/>
            </a:p>
          </p:txBody>
        </p:sp>
        <p:sp>
          <p:nvSpPr>
            <p:cNvPr id="1036" name="Freeform 29"/>
            <p:cNvSpPr>
              <a:spLocks/>
            </p:cNvSpPr>
            <p:nvPr/>
          </p:nvSpPr>
          <p:spPr bwMode="auto">
            <a:xfrm>
              <a:off x="7439026" y="5053013"/>
              <a:ext cx="357188" cy="82073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ru-RU"/>
            </a:p>
          </p:txBody>
        </p:sp>
        <p:sp>
          <p:nvSpPr>
            <p:cNvPr id="1037" name="Freeform 30"/>
            <p:cNvSpPr>
              <a:spLocks/>
            </p:cNvSpPr>
            <p:nvPr/>
          </p:nvSpPr>
          <p:spPr bwMode="auto">
            <a:xfrm>
              <a:off x="7037388" y="3811588"/>
              <a:ext cx="457200" cy="1852613"/>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ru-RU"/>
            </a:p>
          </p:txBody>
        </p:sp>
        <p:sp>
          <p:nvSpPr>
            <p:cNvPr id="1038" name="Freeform 31"/>
            <p:cNvSpPr>
              <a:spLocks/>
            </p:cNvSpPr>
            <p:nvPr/>
          </p:nvSpPr>
          <p:spPr bwMode="auto">
            <a:xfrm>
              <a:off x="6992938" y="1263650"/>
              <a:ext cx="144463" cy="2508250"/>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ru-RU"/>
            </a:p>
          </p:txBody>
        </p:sp>
        <p:sp>
          <p:nvSpPr>
            <p:cNvPr id="1039" name="Freeform 32"/>
            <p:cNvSpPr>
              <a:spLocks/>
            </p:cNvSpPr>
            <p:nvPr/>
          </p:nvSpPr>
          <p:spPr bwMode="auto">
            <a:xfrm>
              <a:off x="7526338" y="5640388"/>
              <a:ext cx="111125" cy="233363"/>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ru-RU"/>
            </a:p>
          </p:txBody>
        </p:sp>
        <p:sp>
          <p:nvSpPr>
            <p:cNvPr id="1040" name="Freeform 33"/>
            <p:cNvSpPr>
              <a:spLocks/>
            </p:cNvSpPr>
            <p:nvPr/>
          </p:nvSpPr>
          <p:spPr bwMode="auto">
            <a:xfrm>
              <a:off x="7021513" y="3598863"/>
              <a:ext cx="68263" cy="423863"/>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ru-RU"/>
            </a:p>
          </p:txBody>
        </p:sp>
        <p:sp>
          <p:nvSpPr>
            <p:cNvPr id="1041" name="Freeform 34"/>
            <p:cNvSpPr>
              <a:spLocks/>
            </p:cNvSpPr>
            <p:nvPr/>
          </p:nvSpPr>
          <p:spPr bwMode="auto">
            <a:xfrm>
              <a:off x="7412038" y="2801938"/>
              <a:ext cx="1168400" cy="2251075"/>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endParaRPr lang="ru-RU"/>
            </a:p>
          </p:txBody>
        </p:sp>
        <p:sp>
          <p:nvSpPr>
            <p:cNvPr id="1042" name="Freeform 35"/>
            <p:cNvSpPr>
              <a:spLocks/>
            </p:cNvSpPr>
            <p:nvPr/>
          </p:nvSpPr>
          <p:spPr bwMode="auto">
            <a:xfrm>
              <a:off x="7494588" y="5664200"/>
              <a:ext cx="100013" cy="209550"/>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ru-RU"/>
            </a:p>
          </p:txBody>
        </p:sp>
        <p:sp>
          <p:nvSpPr>
            <p:cNvPr id="1043" name="Freeform 36"/>
            <p:cNvSpPr>
              <a:spLocks/>
            </p:cNvSpPr>
            <p:nvPr/>
          </p:nvSpPr>
          <p:spPr bwMode="auto">
            <a:xfrm>
              <a:off x="7412038" y="5081588"/>
              <a:ext cx="114300" cy="558800"/>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endParaRPr lang="ru-RU"/>
            </a:p>
          </p:txBody>
        </p:sp>
        <p:sp>
          <p:nvSpPr>
            <p:cNvPr id="1044" name="Freeform 37"/>
            <p:cNvSpPr>
              <a:spLocks/>
            </p:cNvSpPr>
            <p:nvPr/>
          </p:nvSpPr>
          <p:spPr bwMode="auto">
            <a:xfrm>
              <a:off x="7412038" y="4978400"/>
              <a:ext cx="31750" cy="188913"/>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ru-RU"/>
            </a:p>
          </p:txBody>
        </p:sp>
        <p:sp>
          <p:nvSpPr>
            <p:cNvPr id="1045" name="Freeform 38"/>
            <p:cNvSpPr>
              <a:spLocks/>
            </p:cNvSpPr>
            <p:nvPr/>
          </p:nvSpPr>
          <p:spPr bwMode="auto">
            <a:xfrm>
              <a:off x="7439026" y="5434013"/>
              <a:ext cx="174625" cy="439738"/>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ru-RU"/>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dirty="0">
                <a:solidFill>
                  <a:schemeClr val="tx1">
                    <a:tint val="75000"/>
                  </a:schemeClr>
                </a:solidFill>
                <a:latin typeface="+mn-lt"/>
                <a:cs typeface="+mn-cs"/>
              </a:defRPr>
            </a:lvl1pPr>
          </a:lstStyle>
          <a:p>
            <a:pPr>
              <a:defRPr/>
            </a:pPr>
            <a:fld id="{1010D3AF-8714-4AB6-9A86-B343BE76B766}" type="datetimeFigureOut">
              <a:rPr lang="en-US"/>
              <a:pPr>
                <a:defRPr/>
              </a:pPr>
              <a:t>3/25/2018</a:t>
            </a:fld>
            <a:endParaRPr 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dirty="0">
                <a:solidFill>
                  <a:srgbClr val="FEFFFF"/>
                </a:solidFill>
                <a:latin typeface="+mn-lt"/>
                <a:cs typeface="+mn-cs"/>
              </a:defRPr>
            </a:lvl1pPr>
          </a:lstStyle>
          <a:p>
            <a:pPr>
              <a:defRPr/>
            </a:pPr>
            <a:fld id="{21143BEB-4293-47AD-83E3-C8FC2C999A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ransition spd="med">
    <p:wedge/>
  </p:transition>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ospravosudie.com/law/%D0%A1%D1%82%D0%B0%D1%82%D1%8C%D1%8F_11_%D0%A3%D0%9F%D0%9A_%D0%A0%D0%A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914400" y="312737"/>
            <a:ext cx="10590213" cy="4834029"/>
          </a:xfrm>
        </p:spPr>
        <p:txBody>
          <a:bodyPr/>
          <a:lstStyle/>
          <a:p>
            <a:pPr algn="ctr"/>
            <a:r>
              <a:rPr lang="ru-RU" b="1" dirty="0" smtClean="0">
                <a:solidFill>
                  <a:schemeClr val="tx1"/>
                </a:solidFill>
                <a:latin typeface="Times New Roman" pitchFamily="18" charset="0"/>
                <a:cs typeface="Times New Roman" pitchFamily="18" charset="0"/>
              </a:rPr>
              <a:t>Применение в отношении участников уголовного судопроизводства мер безопасности</a:t>
            </a:r>
            <a:r>
              <a:rPr lang="ru-RU" dirty="0" smtClean="0"/>
              <a:t/>
            </a:r>
            <a:br>
              <a:rPr lang="ru-RU" dirty="0" smtClean="0"/>
            </a:br>
            <a:endParaRPr lang="en-US" dirty="0" smtClean="0"/>
          </a:p>
        </p:txBody>
      </p:sp>
      <p:sp>
        <p:nvSpPr>
          <p:cNvPr id="3" name="Subtitle 2"/>
          <p:cNvSpPr>
            <a:spLocks noGrp="1"/>
          </p:cNvSpPr>
          <p:nvPr>
            <p:ph type="subTitle" idx="1"/>
          </p:nvPr>
        </p:nvSpPr>
        <p:spPr>
          <a:xfrm>
            <a:off x="1254033" y="5291138"/>
            <a:ext cx="10371909" cy="1227228"/>
          </a:xfrm>
        </p:spPr>
        <p:txBody>
          <a:bodyPr rtlCol="0">
            <a:normAutofit/>
          </a:bodyPr>
          <a:lstStyle/>
          <a:p>
            <a:pPr algn="just" fontAlgn="auto">
              <a:spcAft>
                <a:spcPts val="0"/>
              </a:spcAft>
              <a:buFont typeface="Wingdings 3" charset="2"/>
              <a:buNone/>
              <a:defRPr/>
            </a:pPr>
            <a:r>
              <a:rPr lang="ru-RU" sz="2400" dirty="0" smtClean="0">
                <a:solidFill>
                  <a:schemeClr val="tx1"/>
                </a:solidFill>
                <a:latin typeface="Times New Roman" pitchFamily="18" charset="0"/>
                <a:cs typeface="Times New Roman" pitchFamily="18" charset="0"/>
              </a:rPr>
              <a:t>Подготовили  студентки 44 группы</a:t>
            </a:r>
          </a:p>
          <a:p>
            <a:pPr algn="just" fontAlgn="auto">
              <a:spcAft>
                <a:spcPts val="0"/>
              </a:spcAft>
              <a:buFont typeface="Wingdings 3" charset="2"/>
              <a:buNone/>
              <a:defRPr/>
            </a:pP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Рудьева</a:t>
            </a:r>
            <a:r>
              <a:rPr lang="ru-RU" sz="2400" dirty="0" smtClean="0">
                <a:solidFill>
                  <a:schemeClr val="tx1"/>
                </a:solidFill>
                <a:latin typeface="Times New Roman" pitchFamily="18" charset="0"/>
                <a:cs typeface="Times New Roman" pitchFamily="18" charset="0"/>
              </a:rPr>
              <a:t> Владислава и Степанова Анастасия</a:t>
            </a:r>
          </a:p>
          <a:p>
            <a:pPr fontAlgn="auto">
              <a:spcAft>
                <a:spcPts val="0"/>
              </a:spcAft>
              <a:buFont typeface="Wingdings 3" charset="2"/>
              <a:buNone/>
              <a:defRPr/>
            </a:pPr>
            <a:endParaRPr lang="en-US" sz="2400"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2328863" y="400050"/>
            <a:ext cx="8912225" cy="1281113"/>
          </a:xfrm>
        </p:spPr>
        <p:txBody>
          <a:bodyPr/>
          <a:lstStyle/>
          <a:p>
            <a:pPr algn="ctr"/>
            <a:r>
              <a:rPr lang="ru-RU" sz="2800" b="1" smtClean="0">
                <a:latin typeface="Times New Roman" pitchFamily="18" charset="0"/>
                <a:cs typeface="Times New Roman" pitchFamily="18" charset="0"/>
              </a:rPr>
              <a:t>Переселение на другое место жительства, замена документов, изменение внешности.</a:t>
            </a:r>
            <a:br>
              <a:rPr lang="ru-RU" sz="2800" b="1" smtClean="0">
                <a:latin typeface="Times New Roman" pitchFamily="18" charset="0"/>
                <a:cs typeface="Times New Roman" pitchFamily="18" charset="0"/>
              </a:rPr>
            </a:br>
            <a:endParaRPr lang="ru-RU" sz="2800" b="1" smtClean="0"/>
          </a:p>
        </p:txBody>
      </p:sp>
      <p:sp>
        <p:nvSpPr>
          <p:cNvPr id="3" name="Содержимое 2"/>
          <p:cNvSpPr>
            <a:spLocks noGrp="1"/>
          </p:cNvSpPr>
          <p:nvPr>
            <p:ph idx="1"/>
          </p:nvPr>
        </p:nvSpPr>
        <p:spPr>
          <a:xfrm>
            <a:off x="169817" y="1436914"/>
            <a:ext cx="12022183" cy="5421086"/>
          </a:xfrm>
        </p:spPr>
        <p:txBody>
          <a:bodyPr rtlCol="0">
            <a:normAutofit/>
          </a:bodyPr>
          <a:lstStyle/>
          <a:p>
            <a:pPr indent="185738" algn="just" fontAlgn="auto">
              <a:spcAft>
                <a:spcPts val="0"/>
              </a:spcAft>
              <a:buFont typeface="Wingdings 3" charset="2"/>
              <a:buNone/>
              <a:defRPr/>
            </a:pPr>
            <a:r>
              <a:rPr lang="ru-RU" dirty="0" smtClean="0">
                <a:solidFill>
                  <a:schemeClr val="tx1"/>
                </a:solidFill>
                <a:latin typeface="Times New Roman" pitchFamily="18" charset="0"/>
                <a:cs typeface="Times New Roman" pitchFamily="18" charset="0"/>
              </a:rPr>
              <a:t>Защищаемое лицо может быть переселено на другое, временное или постоянное, место жительства в порядке, установленном Правительством РФ, либо может быть временно помещено в место, в котором ему будет обеспечена безопасность.</a:t>
            </a:r>
          </a:p>
          <a:p>
            <a:pPr fontAlgn="auto">
              <a:spcAft>
                <a:spcPts val="0"/>
              </a:spcAft>
              <a:buFont typeface="Wingdings 3" charset="2"/>
              <a:buChar char=""/>
              <a:defRPr/>
            </a:pPr>
            <a:endParaRPr lang="ru-RU" dirty="0" smtClean="0">
              <a:solidFill>
                <a:schemeClr val="tx1">
                  <a:lumMod val="75000"/>
                  <a:lumOff val="25000"/>
                </a:schemeClr>
              </a:solidFill>
            </a:endParaRPr>
          </a:p>
          <a:p>
            <a:pPr fontAlgn="auto">
              <a:spcAft>
                <a:spcPts val="0"/>
              </a:spcAft>
              <a:buFont typeface="Wingdings 3" charset="2"/>
              <a:buChar char=""/>
              <a:defRPr/>
            </a:pPr>
            <a:endParaRPr lang="ru-RU" dirty="0" smtClean="0">
              <a:solidFill>
                <a:schemeClr val="tx1">
                  <a:lumMod val="75000"/>
                  <a:lumOff val="25000"/>
                </a:schemeClr>
              </a:solidFill>
            </a:endParaRPr>
          </a:p>
          <a:p>
            <a:pPr indent="185738" algn="just" fontAlgn="auto">
              <a:spcAft>
                <a:spcPts val="0"/>
              </a:spcAft>
              <a:buFont typeface="Wingdings 3" charset="2"/>
              <a:buNone/>
              <a:defRPr/>
            </a:pPr>
            <a:r>
              <a:rPr lang="ru-RU" dirty="0" smtClean="0">
                <a:solidFill>
                  <a:schemeClr val="tx1"/>
                </a:solidFill>
                <a:latin typeface="Times New Roman" pitchFamily="18" charset="0"/>
                <a:cs typeface="Times New Roman" pitchFamily="18" charset="0"/>
              </a:rPr>
              <a:t>Замена документов, удостоверяющих личность, и иных документов может носить как временный, так и постоянный характер.</a:t>
            </a:r>
          </a:p>
          <a:p>
            <a:pPr indent="22225" algn="just" fontAlgn="auto">
              <a:spcAft>
                <a:spcPts val="0"/>
              </a:spcAft>
              <a:buFont typeface="Wingdings 3" charset="2"/>
              <a:buNone/>
              <a:defRPr/>
            </a:pPr>
            <a:endParaRPr lang="ru-RU" dirty="0" smtClean="0">
              <a:solidFill>
                <a:schemeClr val="tx1">
                  <a:lumMod val="75000"/>
                  <a:lumOff val="25000"/>
                </a:schemeClr>
              </a:solidFill>
              <a:latin typeface="Times New Roman" pitchFamily="18" charset="0"/>
              <a:cs typeface="Times New Roman" pitchFamily="18" charset="0"/>
            </a:endParaRPr>
          </a:p>
          <a:p>
            <a:pPr indent="22225" algn="just" fontAlgn="auto">
              <a:spcAft>
                <a:spcPts val="0"/>
              </a:spcAft>
              <a:buFont typeface="Wingdings 3" charset="2"/>
              <a:buNone/>
              <a:defRPr/>
            </a:pPr>
            <a:endParaRPr lang="ru-RU" dirty="0" smtClean="0">
              <a:solidFill>
                <a:schemeClr val="tx1">
                  <a:lumMod val="75000"/>
                  <a:lumOff val="25000"/>
                </a:schemeClr>
              </a:solidFill>
              <a:latin typeface="Times New Roman" pitchFamily="18" charset="0"/>
              <a:cs typeface="Times New Roman" pitchFamily="18" charset="0"/>
            </a:endParaRPr>
          </a:p>
          <a:p>
            <a:pPr indent="22225" algn="just" fontAlgn="auto">
              <a:spcAft>
                <a:spcPts val="0"/>
              </a:spcAft>
              <a:buFont typeface="Wingdings 3" charset="2"/>
              <a:buNone/>
              <a:defRPr/>
            </a:pPr>
            <a:endParaRPr lang="ru-RU" dirty="0" smtClean="0">
              <a:solidFill>
                <a:schemeClr val="tx1">
                  <a:lumMod val="75000"/>
                  <a:lumOff val="25000"/>
                </a:schemeClr>
              </a:solidFill>
              <a:latin typeface="Times New Roman" pitchFamily="18" charset="0"/>
              <a:cs typeface="Times New Roman" pitchFamily="18" charset="0"/>
            </a:endParaRPr>
          </a:p>
          <a:p>
            <a:pPr indent="22225" algn="just" fontAlgn="auto">
              <a:spcAft>
                <a:spcPts val="0"/>
              </a:spcAft>
              <a:buFont typeface="Wingdings 3" charset="2"/>
              <a:buNone/>
              <a:defRPr/>
            </a:pPr>
            <a:endParaRPr lang="ru-RU" dirty="0" smtClean="0">
              <a:solidFill>
                <a:schemeClr val="tx1">
                  <a:lumMod val="75000"/>
                  <a:lumOff val="25000"/>
                </a:schemeClr>
              </a:solidFill>
              <a:latin typeface="Times New Roman" pitchFamily="18" charset="0"/>
              <a:cs typeface="Times New Roman" pitchFamily="18" charset="0"/>
            </a:endParaRPr>
          </a:p>
          <a:p>
            <a:pPr indent="368300" algn="just" fontAlgn="auto">
              <a:spcAft>
                <a:spcPts val="0"/>
              </a:spcAft>
              <a:buFont typeface="Wingdings 3" charset="2"/>
              <a:buNone/>
              <a:defRPr/>
            </a:pPr>
            <a:r>
              <a:rPr lang="ru-RU" b="1" i="1" dirty="0" smtClean="0">
                <a:solidFill>
                  <a:schemeClr val="tx1"/>
                </a:solidFill>
                <a:latin typeface="Times New Roman" pitchFamily="18" charset="0"/>
                <a:cs typeface="Times New Roman" pitchFamily="18" charset="0"/>
              </a:rPr>
              <a:t>Переселение на другое место жительства, замена документов и изменение внешности защищаемого лица производятся только в случаях, если безопасность указанного лица не может быть обеспечена путем применения в отношении его других мер безопасности.</a:t>
            </a:r>
            <a:endParaRPr lang="ru-RU" b="1" i="1" dirty="0">
              <a:solidFill>
                <a:schemeClr val="tx1"/>
              </a:solidFill>
              <a:latin typeface="Times New Roman" pitchFamily="18" charset="0"/>
              <a:cs typeface="Times New Roman" pitchFamily="18" charset="0"/>
            </a:endParaRPr>
          </a:p>
        </p:txBody>
      </p:sp>
      <p:pic>
        <p:nvPicPr>
          <p:cNvPr id="4" name="Рисунок 3" descr="pereezd-v-novyiy-dom.xxl.jpg"/>
          <p:cNvPicPr>
            <a:picLocks noChangeAspect="1"/>
          </p:cNvPicPr>
          <p:nvPr/>
        </p:nvPicPr>
        <p:blipFill>
          <a:blip r:embed="rId2"/>
          <a:stretch>
            <a:fillRect/>
          </a:stretch>
        </p:blipFill>
        <p:spPr>
          <a:xfrm>
            <a:off x="4185717" y="2094048"/>
            <a:ext cx="4035174" cy="1176020"/>
          </a:xfrm>
          <a:prstGeom prst="roundRect">
            <a:avLst/>
          </a:prstGeom>
          <a:ln>
            <a:noFill/>
          </a:ln>
          <a:effectLst>
            <a:outerShdw blurRad="292100" dist="139700" dir="2700000" algn="tl" rotWithShape="0">
              <a:srgbClr val="333333">
                <a:alpha val="65000"/>
              </a:srgbClr>
            </a:outerShdw>
          </a:effectLst>
        </p:spPr>
      </p:pic>
      <p:pic>
        <p:nvPicPr>
          <p:cNvPr id="6" name="Рисунок 5" descr="67-3.jpg"/>
          <p:cNvPicPr>
            <a:picLocks noChangeAspect="1"/>
          </p:cNvPicPr>
          <p:nvPr/>
        </p:nvPicPr>
        <p:blipFill>
          <a:blip r:embed="rId3"/>
          <a:stretch>
            <a:fillRect/>
          </a:stretch>
        </p:blipFill>
        <p:spPr>
          <a:xfrm>
            <a:off x="3360546" y="3863340"/>
            <a:ext cx="2808796" cy="1582420"/>
          </a:xfrm>
          <a:prstGeom prst="roundRect">
            <a:avLst/>
          </a:prstGeom>
          <a:ln>
            <a:noFill/>
          </a:ln>
          <a:effectLst>
            <a:outerShdw blurRad="292100" dist="139700" dir="2700000" algn="tl" rotWithShape="0">
              <a:srgbClr val="333333">
                <a:alpha val="65000"/>
              </a:srgbClr>
            </a:outerShdw>
          </a:effectLst>
        </p:spPr>
      </p:pic>
      <p:pic>
        <p:nvPicPr>
          <p:cNvPr id="7" name="Рисунок 6" descr="14727718_272297176504607_5094597044379582464_n-1.jpg"/>
          <p:cNvPicPr>
            <a:picLocks noChangeAspect="1"/>
          </p:cNvPicPr>
          <p:nvPr/>
        </p:nvPicPr>
        <p:blipFill>
          <a:blip r:embed="rId4"/>
          <a:stretch>
            <a:fillRect/>
          </a:stretch>
        </p:blipFill>
        <p:spPr>
          <a:xfrm>
            <a:off x="7684507" y="3659051"/>
            <a:ext cx="1864442" cy="1862614"/>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2105025" y="319088"/>
            <a:ext cx="8912225" cy="1281112"/>
          </a:xfrm>
        </p:spPr>
        <p:txBody>
          <a:bodyPr/>
          <a:lstStyle/>
          <a:p>
            <a:pPr algn="ctr"/>
            <a:r>
              <a:rPr lang="ru-RU" sz="3100" b="1" smtClean="0">
                <a:solidFill>
                  <a:schemeClr val="tx1"/>
                </a:solidFill>
                <a:latin typeface="Times New Roman" pitchFamily="18" charset="0"/>
                <a:cs typeface="Times New Roman" pitchFamily="18" charset="0"/>
              </a:rPr>
              <a:t>Изменение места работы (службы) или учебы.</a:t>
            </a:r>
            <a:endParaRPr lang="ru-RU" smtClean="0">
              <a:solidFill>
                <a:schemeClr val="tx1"/>
              </a:solidFill>
            </a:endParaRPr>
          </a:p>
        </p:txBody>
      </p:sp>
      <p:sp>
        <p:nvSpPr>
          <p:cNvPr id="27650" name="Содержимое 2"/>
          <p:cNvSpPr>
            <a:spLocks noGrp="1"/>
          </p:cNvSpPr>
          <p:nvPr>
            <p:ph idx="1"/>
          </p:nvPr>
        </p:nvSpPr>
        <p:spPr>
          <a:xfrm>
            <a:off x="466725" y="1463675"/>
            <a:ext cx="11441113" cy="5140325"/>
          </a:xfrm>
        </p:spPr>
        <p:txBody>
          <a:bodyPr/>
          <a:lstStyle/>
          <a:p>
            <a:pPr indent="185738" algn="just">
              <a:buFont typeface="Wingdings 3" pitchFamily="18" charset="2"/>
              <a:buNone/>
            </a:pPr>
            <a:r>
              <a:rPr lang="ru-RU" sz="2000" smtClean="0">
                <a:solidFill>
                  <a:schemeClr val="tx1"/>
                </a:solidFill>
                <a:latin typeface="Times New Roman" pitchFamily="18" charset="0"/>
                <a:cs typeface="Times New Roman" pitchFamily="18" charset="0"/>
              </a:rPr>
              <a:t>Изменение места работы (службы) или учебы защищаемого лица как мера безопасности применяется органом, осуществляющим меры безопасности, по уголовным делам о тяжких и особо тяжких преступлениях в целях защиты жизни и здоровья защищаемого лица.</a:t>
            </a:r>
          </a:p>
          <a:p>
            <a:pPr indent="185738" algn="just">
              <a:buFont typeface="Wingdings 3" pitchFamily="18" charset="2"/>
              <a:buNone/>
            </a:pPr>
            <a:r>
              <a:rPr lang="ru-RU" sz="2000" smtClean="0">
                <a:solidFill>
                  <a:schemeClr val="tx1"/>
                </a:solidFill>
                <a:latin typeface="Times New Roman" pitchFamily="18" charset="0"/>
                <a:cs typeface="Times New Roman" pitchFamily="18" charset="0"/>
              </a:rPr>
              <a:t>При устройстве защищаемого лица на временное место работы (службы) или учебы за ним сохраняется право на восстановление по прежнему или аналогичному месту работы (службы) или учебы.</a:t>
            </a:r>
          </a:p>
          <a:p>
            <a:pPr indent="185738" algn="just">
              <a:buFont typeface="Wingdings 3" pitchFamily="18" charset="2"/>
              <a:buNone/>
            </a:pPr>
            <a:endParaRPr lang="ru-RU" smtClean="0">
              <a:latin typeface="Times New Roman" pitchFamily="18" charset="0"/>
              <a:cs typeface="Times New Roman" pitchFamily="18" charset="0"/>
            </a:endParaRPr>
          </a:p>
        </p:txBody>
      </p:sp>
      <p:pic>
        <p:nvPicPr>
          <p:cNvPr id="4" name="Рисунок 3" descr="upl_1482300272_178996.jpg"/>
          <p:cNvPicPr>
            <a:picLocks noChangeAspect="1"/>
          </p:cNvPicPr>
          <p:nvPr/>
        </p:nvPicPr>
        <p:blipFill>
          <a:blip r:embed="rId2"/>
          <a:stretch>
            <a:fillRect/>
          </a:stretch>
        </p:blipFill>
        <p:spPr>
          <a:xfrm>
            <a:off x="1176380" y="3708908"/>
            <a:ext cx="3901587" cy="2590292"/>
          </a:xfrm>
          <a:prstGeom prst="roundRect">
            <a:avLst/>
          </a:prstGeom>
        </p:spPr>
      </p:pic>
      <p:pic>
        <p:nvPicPr>
          <p:cNvPr id="5" name="Рисунок 4" descr="motivaciya-k-uchebe_4.jpg"/>
          <p:cNvPicPr>
            <a:picLocks noChangeAspect="1"/>
          </p:cNvPicPr>
          <p:nvPr/>
        </p:nvPicPr>
        <p:blipFill>
          <a:blip r:embed="rId3"/>
          <a:stretch>
            <a:fillRect/>
          </a:stretch>
        </p:blipFill>
        <p:spPr>
          <a:xfrm>
            <a:off x="7200551" y="3691989"/>
            <a:ext cx="3899784" cy="2607129"/>
          </a:xfrm>
          <a:prstGeom prst="roundRect">
            <a:avLst/>
          </a:prstGeom>
        </p:spPr>
      </p:pic>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71e87de2364e1c22c74de043b0675417-800x600.jpg"/>
          <p:cNvPicPr>
            <a:picLocks noChangeAspect="1"/>
          </p:cNvPicPr>
          <p:nvPr/>
        </p:nvPicPr>
        <p:blipFill>
          <a:blip r:embed="rId2"/>
          <a:stretch>
            <a:fillRect/>
          </a:stretch>
        </p:blipFill>
        <p:spPr>
          <a:xfrm>
            <a:off x="6778869" y="4667488"/>
            <a:ext cx="3270235" cy="2183624"/>
          </a:xfrm>
          <a:prstGeom prst="roundRect">
            <a:avLst/>
          </a:prstGeom>
        </p:spPr>
      </p:pic>
      <p:sp>
        <p:nvSpPr>
          <p:cNvPr id="28674" name="Заголовок 1"/>
          <p:cNvSpPr>
            <a:spLocks noGrp="1"/>
          </p:cNvSpPr>
          <p:nvPr>
            <p:ph type="title"/>
          </p:nvPr>
        </p:nvSpPr>
        <p:spPr>
          <a:xfrm>
            <a:off x="2389188" y="339725"/>
            <a:ext cx="8912225" cy="1895475"/>
          </a:xfrm>
        </p:spPr>
        <p:txBody>
          <a:bodyPr/>
          <a:lstStyle/>
          <a:p>
            <a:pPr algn="ctr"/>
            <a:r>
              <a:rPr lang="ru-RU" sz="2800" b="1" smtClean="0">
                <a:latin typeface="Times New Roman" pitchFamily="18" charset="0"/>
                <a:cs typeface="Times New Roman" pitchFamily="18" charset="0"/>
              </a:rPr>
              <a:t>Меры безопасности в отношении защищаемых лиц из числа военнослужащих </a:t>
            </a:r>
          </a:p>
        </p:txBody>
      </p:sp>
      <p:sp>
        <p:nvSpPr>
          <p:cNvPr id="3" name="Содержимое 2"/>
          <p:cNvSpPr>
            <a:spLocks noGrp="1"/>
          </p:cNvSpPr>
          <p:nvPr>
            <p:ph idx="1"/>
          </p:nvPr>
        </p:nvSpPr>
        <p:spPr>
          <a:xfrm>
            <a:off x="568325" y="1258888"/>
            <a:ext cx="5710238" cy="5599112"/>
          </a:xfrm>
        </p:spPr>
        <p:txBody>
          <a:bodyPr>
            <a:normAutofit/>
          </a:bodyPr>
          <a:lstStyle/>
          <a:p>
            <a:pPr marL="0" indent="182563" algn="just">
              <a:lnSpc>
                <a:spcPct val="90000"/>
              </a:lnSpc>
              <a:buFont typeface="Wingdings 3" pitchFamily="18" charset="2"/>
              <a:buNone/>
            </a:pPr>
            <a:r>
              <a:rPr lang="ru-RU" sz="1700" smtClean="0">
                <a:solidFill>
                  <a:schemeClr val="tx1"/>
                </a:solidFill>
                <a:latin typeface="Times New Roman" pitchFamily="18" charset="0"/>
                <a:cs typeface="Times New Roman" pitchFamily="18" charset="0"/>
              </a:rPr>
              <a:t>Безопасность военнослужащего, являющегося защищаемым лицом, обеспечивается путем применения мер безопасности, предусмотренных статьей 6 </a:t>
            </a:r>
            <a:r>
              <a:rPr lang="ru-RU" sz="1700" i="1" smtClean="0">
                <a:solidFill>
                  <a:schemeClr val="tx1"/>
                </a:solidFill>
                <a:latin typeface="Times New Roman" pitchFamily="18" charset="0"/>
                <a:cs typeface="Times New Roman" pitchFamily="18" charset="0"/>
              </a:rPr>
              <a:t>ФЗ от 20.08.2004 N 119-ФЗ "О государственной защите потерпевших, свидетелей и иных участников уголовного судопроизводства",</a:t>
            </a:r>
            <a:r>
              <a:rPr lang="ru-RU" sz="1700" smtClean="0">
                <a:solidFill>
                  <a:schemeClr val="tx1"/>
                </a:solidFill>
                <a:latin typeface="Times New Roman" pitchFamily="18" charset="0"/>
                <a:cs typeface="Times New Roman" pitchFamily="18" charset="0"/>
              </a:rPr>
              <a:t> а также:</a:t>
            </a:r>
          </a:p>
          <a:p>
            <a:pPr marL="0" indent="182563" algn="just">
              <a:lnSpc>
                <a:spcPct val="90000"/>
              </a:lnSpc>
            </a:pPr>
            <a:r>
              <a:rPr lang="ru-RU" sz="1700" smtClean="0">
                <a:solidFill>
                  <a:schemeClr val="tx1"/>
                </a:solidFill>
                <a:latin typeface="Times New Roman" pitchFamily="18" charset="0"/>
                <a:cs typeface="Times New Roman" pitchFamily="18" charset="0"/>
              </a:rPr>
              <a:t>командированием защищаемого лица в другую воинскую часть, другое военное учреждение;</a:t>
            </a:r>
          </a:p>
          <a:p>
            <a:pPr marL="0" indent="182563" algn="just">
              <a:lnSpc>
                <a:spcPct val="90000"/>
              </a:lnSpc>
            </a:pPr>
            <a:r>
              <a:rPr lang="ru-RU" sz="1700" smtClean="0">
                <a:solidFill>
                  <a:schemeClr val="tx1"/>
                </a:solidFill>
                <a:latin typeface="Times New Roman" pitchFamily="18" charset="0"/>
                <a:cs typeface="Times New Roman" pitchFamily="18" charset="0"/>
              </a:rPr>
              <a:t>переводом защищаемого лица на новое место военной службы, в том числе в воинскую часть или военное учреждение другого федерального органа исполнительной власти либо федерального государственного органа, в которых федеральным законом предусмотрена военная служба (по согласованию между соответствующими должностными лицами федеральных органов исполнительной власти и федеральных государственных органов);</a:t>
            </a:r>
          </a:p>
          <a:p>
            <a:pPr marL="0" indent="182563" algn="just">
              <a:lnSpc>
                <a:spcPct val="90000"/>
              </a:lnSpc>
            </a:pPr>
            <a:r>
              <a:rPr lang="ru-RU" sz="1700" smtClean="0">
                <a:solidFill>
                  <a:schemeClr val="tx1"/>
                </a:solidFill>
                <a:latin typeface="Times New Roman" pitchFamily="18" charset="0"/>
                <a:cs typeface="Times New Roman" pitchFamily="18" charset="0"/>
              </a:rPr>
              <a:t>командированием или перевод военнослужащего, проходящего военную службу по призыву, от которого может исходить угроза защищаемому лицу, в другую воинскую часть, другое военное учреждение.</a:t>
            </a:r>
          </a:p>
          <a:p>
            <a:pPr marL="0" indent="182563">
              <a:lnSpc>
                <a:spcPct val="90000"/>
              </a:lnSpc>
            </a:pPr>
            <a:endParaRPr lang="ru-RU" sz="1700" smtClean="0">
              <a:solidFill>
                <a:schemeClr val="tx1"/>
              </a:solidFill>
            </a:endParaRPr>
          </a:p>
        </p:txBody>
      </p:sp>
      <p:pic>
        <p:nvPicPr>
          <p:cNvPr id="4" name="Рисунок 3" descr="prostatit-i-armija.jpg"/>
          <p:cNvPicPr>
            <a:picLocks noChangeAspect="1"/>
          </p:cNvPicPr>
          <p:nvPr/>
        </p:nvPicPr>
        <p:blipFill>
          <a:blip r:embed="rId3"/>
          <a:stretch>
            <a:fillRect/>
          </a:stretch>
        </p:blipFill>
        <p:spPr>
          <a:xfrm>
            <a:off x="6723269" y="1369913"/>
            <a:ext cx="3157773" cy="2171539"/>
          </a:xfrm>
          <a:prstGeom prst="roundRect">
            <a:avLst/>
          </a:prstGeom>
        </p:spPr>
      </p:pic>
      <p:pic>
        <p:nvPicPr>
          <p:cNvPr id="5" name="Рисунок 4" descr="1c7d4ba40030.jpg"/>
          <p:cNvPicPr>
            <a:picLocks noChangeAspect="1"/>
          </p:cNvPicPr>
          <p:nvPr/>
        </p:nvPicPr>
        <p:blipFill>
          <a:blip r:embed="rId4"/>
          <a:stretch>
            <a:fillRect/>
          </a:stretch>
        </p:blipFill>
        <p:spPr>
          <a:xfrm>
            <a:off x="9277859" y="2558480"/>
            <a:ext cx="2491852" cy="2220390"/>
          </a:xfrm>
          <a:prstGeom prst="round2DiagRect">
            <a:avLst/>
          </a:prstGeom>
        </p:spPr>
      </p:pic>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1646238" y="263525"/>
            <a:ext cx="10079037" cy="1281113"/>
          </a:xfrm>
        </p:spPr>
        <p:txBody>
          <a:bodyPr/>
          <a:lstStyle/>
          <a:p>
            <a:pPr algn="ctr"/>
            <a:r>
              <a:rPr lang="ru-RU" sz="2800" b="1" smtClean="0">
                <a:latin typeface="Times New Roman" pitchFamily="18" charset="0"/>
                <a:cs typeface="Times New Roman" pitchFamily="18" charset="0"/>
              </a:rPr>
              <a:t>Меры безопасности в отношении защищаемых лиц, содержащихся в следственных изоляторах или находящихся в местах отбывания наказания</a:t>
            </a:r>
          </a:p>
        </p:txBody>
      </p:sp>
      <p:sp>
        <p:nvSpPr>
          <p:cNvPr id="3" name="Содержимое 2"/>
          <p:cNvSpPr>
            <a:spLocks noGrp="1"/>
          </p:cNvSpPr>
          <p:nvPr>
            <p:ph idx="1"/>
          </p:nvPr>
        </p:nvSpPr>
        <p:spPr>
          <a:xfrm>
            <a:off x="385763" y="1808163"/>
            <a:ext cx="11420475" cy="4795837"/>
          </a:xfrm>
        </p:spPr>
        <p:txBody>
          <a:bodyPr rtlCol="0">
            <a:normAutofit fontScale="92500" lnSpcReduction="20000"/>
          </a:bodyPr>
          <a:lstStyle/>
          <a:p>
            <a:pPr algn="ctr" fontAlgn="auto">
              <a:spcAft>
                <a:spcPts val="0"/>
              </a:spcAft>
              <a:buFont typeface="Wingdings 3" charset="2"/>
              <a:buNone/>
              <a:defRPr/>
            </a:pPr>
            <a:r>
              <a:rPr lang="ru-RU" sz="1900" b="1" i="1" dirty="0" smtClean="0">
                <a:solidFill>
                  <a:schemeClr val="tx1"/>
                </a:solidFill>
                <a:latin typeface="Times New Roman" pitchFamily="18" charset="0"/>
                <a:cs typeface="Times New Roman" pitchFamily="18" charset="0"/>
              </a:rPr>
              <a:t>Ст. 13 УИК РФ:</a:t>
            </a:r>
          </a:p>
          <a:p>
            <a:pPr algn="just" fontAlgn="auto">
              <a:spcAft>
                <a:spcPts val="0"/>
              </a:spcAft>
              <a:buFont typeface="Wingdings 3" charset="2"/>
              <a:buNone/>
              <a:defRPr/>
            </a:pPr>
            <a:r>
              <a:rPr lang="ru-RU" sz="1900" dirty="0" smtClean="0">
                <a:solidFill>
                  <a:schemeClr val="tx1"/>
                </a:solidFill>
                <a:latin typeface="Times New Roman" pitchFamily="18" charset="0"/>
                <a:cs typeface="Times New Roman" pitchFamily="18" charset="0"/>
              </a:rPr>
              <a:t>	Осужденные имеют право на личную безопасность.</a:t>
            </a:r>
          </a:p>
          <a:p>
            <a:pPr algn="just" fontAlgn="auto">
              <a:spcAft>
                <a:spcPts val="0"/>
              </a:spcAft>
              <a:buFont typeface="Wingdings 3" charset="2"/>
              <a:buNone/>
              <a:defRPr/>
            </a:pPr>
            <a:r>
              <a:rPr lang="ru-RU" sz="1900" dirty="0" smtClean="0">
                <a:solidFill>
                  <a:schemeClr val="tx1"/>
                </a:solidFill>
                <a:latin typeface="Times New Roman" pitchFamily="18" charset="0"/>
                <a:cs typeface="Times New Roman" pitchFamily="18" charset="0"/>
              </a:rPr>
              <a:t>	При возникновении угрозы личной безопасности осужденного он вправе обратиться с заявлением к любому должностному лицу учреждения, исполняющего наказания в виде принудительных работ, ареста или лишения свободы, с просьбой об обеспечении личной безопасности. В этом случае указанное должностное лицо обязано незамедлительно принять меры по обеспечению личной безопасности обратившегося осужденного.</a:t>
            </a:r>
          </a:p>
          <a:p>
            <a:pPr algn="just" fontAlgn="auto">
              <a:spcAft>
                <a:spcPts val="0"/>
              </a:spcAft>
              <a:buFont typeface="Wingdings 3" charset="2"/>
              <a:buNone/>
              <a:defRPr/>
            </a:pPr>
            <a:r>
              <a:rPr lang="ru-RU" sz="1900" dirty="0" smtClean="0">
                <a:solidFill>
                  <a:schemeClr val="tx1"/>
                </a:solidFill>
                <a:latin typeface="Times New Roman" pitchFamily="18" charset="0"/>
                <a:cs typeface="Times New Roman" pitchFamily="18" charset="0"/>
              </a:rPr>
              <a:t>	Начальник учреждения, исполняющего указанные в ч. 2 настоящей статьи виды наказаний, по заявлению осужденного либо по собственной инициативе принимает решение о переводе осужденного в безопасное место или иные меры, устраняющие угрозу личной безопасности осужденного.</a:t>
            </a:r>
          </a:p>
          <a:p>
            <a:pPr algn="just" fontAlgn="auto">
              <a:spcAft>
                <a:spcPts val="0"/>
              </a:spcAft>
              <a:buFont typeface="Wingdings 3" charset="2"/>
              <a:buNone/>
              <a:defRPr/>
            </a:pPr>
            <a:r>
              <a:rPr lang="ru-RU" sz="1900" dirty="0" smtClean="0">
                <a:solidFill>
                  <a:schemeClr val="tx1"/>
                </a:solidFill>
                <a:latin typeface="Times New Roman" pitchFamily="18" charset="0"/>
                <a:cs typeface="Times New Roman" pitchFamily="18" charset="0"/>
              </a:rPr>
              <a:t>	Меры безопасности в отношении осужденного, являющегося участником уголовного судопроизводства, осуществляются начальником учреждения или органа, исполняющего наказание, на основании мотивированного постановления (определения) суда, прокурора, следователя, органа дознания и дознавателя.</a:t>
            </a:r>
          </a:p>
          <a:p>
            <a:pPr algn="ctr" fontAlgn="auto">
              <a:spcAft>
                <a:spcPts val="0"/>
              </a:spcAft>
              <a:buFont typeface="Wingdings 3" charset="2"/>
              <a:buNone/>
              <a:defRPr/>
            </a:pPr>
            <a:r>
              <a:rPr lang="ru-RU" sz="1900" b="1" i="1" dirty="0" smtClean="0">
                <a:solidFill>
                  <a:schemeClr val="tx1"/>
                </a:solidFill>
                <a:latin typeface="Times New Roman" pitchFamily="18" charset="0"/>
                <a:cs typeface="Times New Roman" pitchFamily="18" charset="0"/>
              </a:rPr>
              <a:t>	ФЗ "О содержании под стражей подозреваемых и обвиняемых в совершении преступлений":</a:t>
            </a:r>
          </a:p>
          <a:p>
            <a:pPr algn="just" fontAlgn="auto">
              <a:spcAft>
                <a:spcPts val="0"/>
              </a:spcAft>
              <a:buFont typeface="Wingdings 3" charset="2"/>
              <a:buNone/>
              <a:defRPr/>
            </a:pPr>
            <a:r>
              <a:rPr lang="ru-RU" sz="1900" i="1" dirty="0" smtClean="0">
                <a:solidFill>
                  <a:schemeClr val="tx1"/>
                </a:solidFill>
                <a:latin typeface="Times New Roman" pitchFamily="18" charset="0"/>
                <a:cs typeface="Times New Roman" pitchFamily="18" charset="0"/>
              </a:rPr>
              <a:t>	</a:t>
            </a:r>
            <a:r>
              <a:rPr lang="ru-RU" sz="1900" b="1" i="1" dirty="0" smtClean="0">
                <a:solidFill>
                  <a:schemeClr val="tx1"/>
                </a:solidFill>
                <a:latin typeface="Times New Roman" pitchFamily="18" charset="0"/>
                <a:cs typeface="Times New Roman" pitchFamily="18" charset="0"/>
              </a:rPr>
              <a:t>Ст. 19</a:t>
            </a:r>
            <a:r>
              <a:rPr lang="ru-RU" sz="1900" b="1" dirty="0" smtClean="0">
                <a:solidFill>
                  <a:schemeClr val="tx1"/>
                </a:solidFill>
                <a:latin typeface="Times New Roman" pitchFamily="18" charset="0"/>
                <a:cs typeface="Times New Roman" pitchFamily="18" charset="0"/>
              </a:rPr>
              <a:t> </a:t>
            </a:r>
            <a:r>
              <a:rPr lang="ru-RU" sz="1900" dirty="0" smtClean="0">
                <a:solidFill>
                  <a:schemeClr val="tx1"/>
                </a:solidFill>
                <a:latin typeface="Times New Roman" pitchFamily="18" charset="0"/>
                <a:cs typeface="Times New Roman" pitchFamily="18" charset="0"/>
              </a:rPr>
              <a:t>- При возникновении угрозы жизни и здоровью подозреваемого или обвиняемого либо угрозы совершения преступления против личности со стороны других подозреваемых или обвиняемых сотрудники мест содержания под стражей обязаны незамедлительно принять меры по обеспечению личной безопасности подозреваемого или обвиняемого.</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8229" y="0"/>
            <a:ext cx="4741817" cy="1737360"/>
          </a:xfrm>
        </p:spPr>
        <p:txBody>
          <a:bodyPr/>
          <a:lstStyle/>
          <a:p>
            <a:pPr algn="ctr"/>
            <a:r>
              <a:rPr lang="ru-RU" dirty="0" smtClean="0">
                <a:solidFill>
                  <a:schemeClr val="tx1"/>
                </a:solidFill>
                <a:latin typeface="Times New Roman" pitchFamily="18" charset="0"/>
                <a:cs typeface="Times New Roman" pitchFamily="18" charset="0"/>
              </a:rPr>
              <a:t>Пример судебного решения</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195943" y="1841862"/>
            <a:ext cx="11996057" cy="5016137"/>
          </a:xfrm>
        </p:spPr>
        <p:txBody>
          <a:bodyPr/>
          <a:lstStyle/>
          <a:p>
            <a:pPr algn="just"/>
            <a:r>
              <a:rPr lang="ru-RU" sz="2150" dirty="0" smtClean="0">
                <a:solidFill>
                  <a:schemeClr val="tx1"/>
                </a:solidFill>
                <a:latin typeface="Times New Roman" pitchFamily="18" charset="0"/>
                <a:cs typeface="Times New Roman" pitchFamily="18" charset="0"/>
              </a:rPr>
              <a:t>Постановлением </a:t>
            </a:r>
            <a:r>
              <a:rPr lang="ru-RU" sz="2150" dirty="0" smtClean="0">
                <a:solidFill>
                  <a:schemeClr val="tx1"/>
                </a:solidFill>
                <a:latin typeface="Times New Roman" pitchFamily="18" charset="0"/>
                <a:cs typeface="Times New Roman" pitchFamily="18" charset="0"/>
              </a:rPr>
              <a:t>судьи </a:t>
            </a:r>
            <a:r>
              <a:rPr lang="ru-RU" sz="2150" dirty="0" smtClean="0">
                <a:solidFill>
                  <a:schemeClr val="tx1"/>
                </a:solidFill>
                <a:latin typeface="Times New Roman" pitchFamily="18" charset="0"/>
                <a:cs typeface="Times New Roman" pitchFamily="18" charset="0"/>
              </a:rPr>
              <a:t>Петропавловск - Камчатского </a:t>
            </a:r>
            <a:r>
              <a:rPr lang="ru-RU" sz="2150" dirty="0" smtClean="0">
                <a:solidFill>
                  <a:schemeClr val="tx1"/>
                </a:solidFill>
                <a:latin typeface="Times New Roman" pitchFamily="18" charset="0"/>
                <a:cs typeface="Times New Roman" pitchFamily="18" charset="0"/>
              </a:rPr>
              <a:t>городского суда </a:t>
            </a:r>
            <a:r>
              <a:rPr lang="ru-RU" sz="2150" dirty="0" smtClean="0">
                <a:solidFill>
                  <a:schemeClr val="tx1"/>
                </a:solidFill>
                <a:latin typeface="Times New Roman" pitchFamily="18" charset="0"/>
                <a:cs typeface="Times New Roman" pitchFamily="18" charset="0"/>
              </a:rPr>
              <a:t>в </a:t>
            </a:r>
            <a:r>
              <a:rPr lang="ru-RU" sz="2150" dirty="0" smtClean="0">
                <a:solidFill>
                  <a:schemeClr val="tx1"/>
                </a:solidFill>
                <a:latin typeface="Times New Roman" pitchFamily="18" charset="0"/>
                <a:cs typeface="Times New Roman" pitchFamily="18" charset="0"/>
              </a:rPr>
              <a:t>отношении </a:t>
            </a:r>
            <a:r>
              <a:rPr lang="ru-RU" sz="2150" dirty="0" smtClean="0">
                <a:solidFill>
                  <a:schemeClr val="tx1"/>
                </a:solidFill>
                <a:latin typeface="Times New Roman" pitchFamily="18" charset="0"/>
                <a:cs typeface="Times New Roman" pitchFamily="18" charset="0"/>
              </a:rPr>
              <a:t>Смирновой Е.П </a:t>
            </a:r>
            <a:r>
              <a:rPr lang="ru-RU" sz="2150" dirty="0" smtClean="0">
                <a:solidFill>
                  <a:schemeClr val="tx1"/>
                </a:solidFill>
                <a:latin typeface="Times New Roman" pitchFamily="18" charset="0"/>
                <a:cs typeface="Times New Roman" pitchFamily="18" charset="0"/>
              </a:rPr>
              <a:t>и её малолетней дочери </a:t>
            </a:r>
            <a:r>
              <a:rPr lang="ru-RU" sz="2150" dirty="0" smtClean="0">
                <a:solidFill>
                  <a:schemeClr val="tx1"/>
                </a:solidFill>
                <a:latin typeface="Times New Roman" pitchFamily="18" charset="0"/>
                <a:cs typeface="Times New Roman" pitchFamily="18" charset="0"/>
              </a:rPr>
              <a:t>Смирновой Е.А </a:t>
            </a:r>
            <a:r>
              <a:rPr lang="ru-RU" sz="2150" dirty="0" smtClean="0">
                <a:solidFill>
                  <a:schemeClr val="tx1"/>
                </a:solidFill>
                <a:latin typeface="Times New Roman" pitchFamily="18" charset="0"/>
                <a:cs typeface="Times New Roman" pitchFamily="18" charset="0"/>
              </a:rPr>
              <a:t>применены меры безопасности, предусмотренные ст.6 Федерального закона от 20 августа 2006 года № 119-ФЗ «О государственной</a:t>
            </a:r>
            <a:r>
              <a:rPr lang="ru-RU" sz="2150" b="1" dirty="0" smtClean="0">
                <a:solidFill>
                  <a:schemeClr val="tx1"/>
                </a:solidFill>
                <a:latin typeface="Times New Roman" pitchFamily="18" charset="0"/>
                <a:cs typeface="Times New Roman" pitchFamily="18" charset="0"/>
              </a:rPr>
              <a:t> </a:t>
            </a:r>
            <a:r>
              <a:rPr lang="ru-RU" sz="2150" dirty="0" smtClean="0">
                <a:solidFill>
                  <a:schemeClr val="tx1"/>
                </a:solidFill>
                <a:latin typeface="Times New Roman" pitchFamily="18" charset="0"/>
                <a:cs typeface="Times New Roman" pitchFamily="18" charset="0"/>
              </a:rPr>
              <a:t>защите потерпевших, свидетелей и иных участников уголовного судопроизводства</a:t>
            </a:r>
            <a:r>
              <a:rPr lang="ru-RU" sz="2150" b="1" dirty="0" smtClean="0">
                <a:solidFill>
                  <a:schemeClr val="tx1"/>
                </a:solidFill>
                <a:latin typeface="Times New Roman" pitchFamily="18" charset="0"/>
                <a:cs typeface="Times New Roman" pitchFamily="18" charset="0"/>
              </a:rPr>
              <a:t>»</a:t>
            </a:r>
            <a:r>
              <a:rPr lang="ru-RU" sz="2150" dirty="0" smtClean="0">
                <a:solidFill>
                  <a:schemeClr val="tx1"/>
                </a:solidFill>
                <a:latin typeface="Times New Roman" pitchFamily="18" charset="0"/>
                <a:cs typeface="Times New Roman" pitchFamily="18" charset="0"/>
              </a:rPr>
              <a:t>. </a:t>
            </a:r>
            <a:r>
              <a:rPr lang="ru-RU" sz="2150" dirty="0" smtClean="0">
                <a:solidFill>
                  <a:schemeClr val="tx1"/>
                </a:solidFill>
                <a:latin typeface="Times New Roman" pitchFamily="18" charset="0"/>
                <a:cs typeface="Times New Roman" pitchFamily="18" charset="0"/>
              </a:rPr>
              <a:t> Позже </a:t>
            </a:r>
            <a:r>
              <a:rPr lang="ru-RU" sz="2150" b="1" u="sng" dirty="0" smtClean="0">
                <a:solidFill>
                  <a:schemeClr val="tx1"/>
                </a:solidFill>
                <a:latin typeface="Times New Roman" pitchFamily="18" charset="0"/>
                <a:cs typeface="Times New Roman" pitchFamily="18" charset="0"/>
              </a:rPr>
              <a:t>судья </a:t>
            </a:r>
            <a:r>
              <a:rPr lang="ru-RU" sz="2150" b="1" u="sng" dirty="0" smtClean="0">
                <a:solidFill>
                  <a:schemeClr val="tx1"/>
                </a:solidFill>
                <a:latin typeface="Times New Roman" pitchFamily="18" charset="0"/>
                <a:cs typeface="Times New Roman" pitchFamily="18" charset="0"/>
              </a:rPr>
              <a:t>отменил применение мер безопасности</a:t>
            </a:r>
            <a:r>
              <a:rPr lang="ru-RU" sz="2150" b="1" u="sng" dirty="0" smtClean="0">
                <a:solidFill>
                  <a:schemeClr val="tx1"/>
                </a:solidFill>
                <a:latin typeface="Times New Roman" pitchFamily="18" charset="0"/>
                <a:cs typeface="Times New Roman" pitchFamily="18" charset="0"/>
              </a:rPr>
              <a:t>.</a:t>
            </a:r>
          </a:p>
          <a:p>
            <a:pPr algn="just"/>
            <a:r>
              <a:rPr lang="ru-RU" sz="2150" dirty="0" smtClean="0">
                <a:solidFill>
                  <a:schemeClr val="tx1"/>
                </a:solidFill>
                <a:latin typeface="Times New Roman" pitchFamily="18" charset="0"/>
                <a:cs typeface="Times New Roman" pitchFamily="18" charset="0"/>
              </a:rPr>
              <a:t>Смирнова Е.П подала кассационную жалобу в которой просит </a:t>
            </a:r>
            <a:r>
              <a:rPr lang="ru-RU" sz="2150" dirty="0" smtClean="0">
                <a:solidFill>
                  <a:schemeClr val="tx1"/>
                </a:solidFill>
                <a:latin typeface="Times New Roman" pitchFamily="18" charset="0"/>
                <a:cs typeface="Times New Roman" pitchFamily="18" charset="0"/>
              </a:rPr>
              <a:t>постановление судьи отменить как незаконное. </a:t>
            </a:r>
            <a:r>
              <a:rPr lang="ru-RU" sz="2150" dirty="0" smtClean="0">
                <a:solidFill>
                  <a:schemeClr val="tx1"/>
                </a:solidFill>
                <a:latin typeface="Times New Roman" pitchFamily="18" charset="0"/>
                <a:cs typeface="Times New Roman" pitchFamily="18" charset="0"/>
              </a:rPr>
              <a:t> Так как в настоящее </a:t>
            </a:r>
            <a:r>
              <a:rPr lang="ru-RU" sz="2150" dirty="0" smtClean="0">
                <a:solidFill>
                  <a:schemeClr val="tx1"/>
                </a:solidFill>
                <a:latin typeface="Times New Roman" pitchFamily="18" charset="0"/>
                <a:cs typeface="Times New Roman" pitchFamily="18" charset="0"/>
              </a:rPr>
              <a:t>время </a:t>
            </a:r>
            <a:r>
              <a:rPr lang="ru-RU" sz="2150" dirty="0" smtClean="0">
                <a:solidFill>
                  <a:schemeClr val="tx1"/>
                </a:solidFill>
                <a:latin typeface="Times New Roman" pitchFamily="18" charset="0"/>
                <a:cs typeface="Times New Roman" pitchFamily="18" charset="0"/>
              </a:rPr>
              <a:t>она проживает </a:t>
            </a:r>
            <a:r>
              <a:rPr lang="ru-RU" sz="2150" dirty="0" smtClean="0">
                <a:solidFill>
                  <a:schemeClr val="tx1"/>
                </a:solidFill>
                <a:latin typeface="Times New Roman" pitchFamily="18" charset="0"/>
                <a:cs typeface="Times New Roman" pitchFamily="18" charset="0"/>
              </a:rPr>
              <a:t>в Центральной части России, не имеет прописки, жилья, ребенок не был устроен в Детский сад, не предоставлялась медицинская и психологическая помощь, отсутствует финансовая возможность приобрести жилье, отправить ребенка в первый класс. Органы УМВД г.Петропавловска-Камчатского и г.Москва обещали помочь в сложившейся ситуации, оказать помощь в приобретении жилья, </a:t>
            </a:r>
            <a:r>
              <a:rPr lang="ru-RU" sz="2150" b="1" u="sng" dirty="0" smtClean="0">
                <a:solidFill>
                  <a:schemeClr val="tx1"/>
                </a:solidFill>
                <a:latin typeface="Times New Roman" pitchFamily="18" charset="0"/>
                <a:cs typeface="Times New Roman" pitchFamily="18" charset="0"/>
              </a:rPr>
              <a:t>но после снятия мер безопасности его семье отказывают в какой-либо помощи</a:t>
            </a:r>
            <a:r>
              <a:rPr lang="ru-RU" sz="2150" b="1" u="sng" dirty="0" smtClean="0">
                <a:solidFill>
                  <a:schemeClr val="tx1"/>
                </a:solidFill>
                <a:latin typeface="Times New Roman" pitchFamily="18" charset="0"/>
                <a:cs typeface="Times New Roman" pitchFamily="18" charset="0"/>
              </a:rPr>
              <a:t>.</a:t>
            </a:r>
          </a:p>
          <a:p>
            <a:pPr algn="just"/>
            <a:r>
              <a:rPr lang="ru-RU" sz="2150" dirty="0" smtClean="0">
                <a:solidFill>
                  <a:schemeClr val="tx1"/>
                </a:solidFill>
                <a:latin typeface="Times New Roman" pitchFamily="18" charset="0"/>
                <a:cs typeface="Times New Roman" pitchFamily="18" charset="0"/>
              </a:rPr>
              <a:t>Судебная </a:t>
            </a:r>
            <a:r>
              <a:rPr lang="ru-RU" sz="2150" dirty="0" smtClean="0">
                <a:solidFill>
                  <a:schemeClr val="tx1"/>
                </a:solidFill>
                <a:latin typeface="Times New Roman" pitchFamily="18" charset="0"/>
                <a:cs typeface="Times New Roman" pitchFamily="18" charset="0"/>
              </a:rPr>
              <a:t>коллегия полагает постановление судьи подлежащим отмене ввиду нарушения уголовно-процессуального закона.</a:t>
            </a:r>
            <a:endParaRPr lang="ru-RU" sz="2150" b="1" u="sng" dirty="0" smtClean="0">
              <a:solidFill>
                <a:schemeClr val="tx1"/>
              </a:solidFill>
              <a:latin typeface="Times New Roman" pitchFamily="18" charset="0"/>
              <a:cs typeface="Times New Roman" pitchFamily="18" charset="0"/>
            </a:endParaRPr>
          </a:p>
          <a:p>
            <a:endParaRPr lang="ru-RU" dirty="0"/>
          </a:p>
        </p:txBody>
      </p:sp>
      <p:pic>
        <p:nvPicPr>
          <p:cNvPr id="4" name="Рисунок 3" descr="108869_svjatoshinskij_sud_posadil_na_8_5_let_muz.jpeg"/>
          <p:cNvPicPr>
            <a:picLocks noChangeAspect="1"/>
          </p:cNvPicPr>
          <p:nvPr/>
        </p:nvPicPr>
        <p:blipFill>
          <a:blip r:embed="rId2"/>
          <a:stretch>
            <a:fillRect/>
          </a:stretch>
        </p:blipFill>
        <p:spPr>
          <a:xfrm>
            <a:off x="1064189" y="156754"/>
            <a:ext cx="2488910" cy="1656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1500400238_bankruptcy.jpg"/>
          <p:cNvPicPr>
            <a:picLocks noChangeAspect="1"/>
          </p:cNvPicPr>
          <p:nvPr/>
        </p:nvPicPr>
        <p:blipFill>
          <a:blip r:embed="rId3"/>
          <a:stretch>
            <a:fillRect/>
          </a:stretch>
        </p:blipFill>
        <p:spPr>
          <a:xfrm>
            <a:off x="8920843" y="156754"/>
            <a:ext cx="2861854" cy="1711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8194" y="0"/>
            <a:ext cx="11943806" cy="6675119"/>
          </a:xfrm>
        </p:spPr>
        <p:txBody>
          <a:bodyPr/>
          <a:lstStyle/>
          <a:p>
            <a:pPr algn="just"/>
            <a:r>
              <a:rPr lang="ru-RU" sz="2000" dirty="0" smtClean="0">
                <a:solidFill>
                  <a:schemeClr val="tx1"/>
                </a:solidFill>
                <a:latin typeface="Times New Roman" pitchFamily="18" charset="0"/>
                <a:cs typeface="Times New Roman" pitchFamily="18" charset="0"/>
              </a:rPr>
              <a:t>Отменяя меры безопасности </a:t>
            </a:r>
            <a:r>
              <a:rPr lang="ru-RU" sz="2000" dirty="0" smtClean="0">
                <a:solidFill>
                  <a:schemeClr val="tx1"/>
                </a:solidFill>
                <a:latin typeface="Times New Roman" pitchFamily="18" charset="0"/>
                <a:cs typeface="Times New Roman" pitchFamily="18" charset="0"/>
              </a:rPr>
              <a:t>судья </a:t>
            </a:r>
            <a:r>
              <a:rPr lang="ru-RU" sz="2000" dirty="0" smtClean="0">
                <a:solidFill>
                  <a:schemeClr val="tx1"/>
                </a:solidFill>
                <a:latin typeface="Times New Roman" pitchFamily="18" charset="0"/>
                <a:cs typeface="Times New Roman" pitchFamily="18" charset="0"/>
              </a:rPr>
              <a:t>сослался на отсутствие в материалах, представленных органом, обеспечивающим защиту свидетеля, информации  </a:t>
            </a:r>
            <a:r>
              <a:rPr lang="ru-RU" sz="2000" b="1" u="sng" dirty="0" smtClean="0">
                <a:solidFill>
                  <a:schemeClr val="tx1"/>
                </a:solidFill>
                <a:latin typeface="Times New Roman" pitchFamily="18" charset="0"/>
                <a:cs typeface="Times New Roman" pitchFamily="18" charset="0"/>
              </a:rPr>
              <a:t>о наличии и реальности угроз в адрес</a:t>
            </a:r>
            <a:r>
              <a:rPr lang="ru-RU" sz="2000" dirty="0" smtClean="0">
                <a:solidFill>
                  <a:schemeClr val="tx1"/>
                </a:solidFill>
                <a:latin typeface="Times New Roman" pitchFamily="18" charset="0"/>
                <a:cs typeface="Times New Roman" pitchFamily="18" charset="0"/>
              </a:rPr>
              <a:t> Смирновой Е.П  </a:t>
            </a:r>
            <a:r>
              <a:rPr lang="ru-RU" sz="2000" dirty="0" smtClean="0">
                <a:solidFill>
                  <a:schemeClr val="tx1"/>
                </a:solidFill>
                <a:latin typeface="Times New Roman" pitchFamily="18" charset="0"/>
                <a:cs typeface="Times New Roman" pitchFamily="18" charset="0"/>
              </a:rPr>
              <a:t>и </a:t>
            </a:r>
            <a:r>
              <a:rPr lang="ru-RU" sz="2000" dirty="0" smtClean="0">
                <a:solidFill>
                  <a:schemeClr val="tx1"/>
                </a:solidFill>
                <a:latin typeface="Times New Roman" pitchFamily="18" charset="0"/>
                <a:cs typeface="Times New Roman" pitchFamily="18" charset="0"/>
              </a:rPr>
              <a:t>ее </a:t>
            </a:r>
            <a:r>
              <a:rPr lang="ru-RU" sz="2000" dirty="0" smtClean="0">
                <a:solidFill>
                  <a:schemeClr val="tx1"/>
                </a:solidFill>
                <a:latin typeface="Times New Roman" pitchFamily="18" charset="0"/>
                <a:cs typeface="Times New Roman" pitchFamily="18" charset="0"/>
              </a:rPr>
              <a:t>семьи.</a:t>
            </a:r>
          </a:p>
          <a:p>
            <a:pPr algn="just"/>
            <a:r>
              <a:rPr lang="ru-RU" sz="2000" dirty="0" smtClean="0">
                <a:solidFill>
                  <a:schemeClr val="tx1"/>
                </a:solidFill>
                <a:latin typeface="Times New Roman" pitchFamily="18" charset="0"/>
                <a:cs typeface="Times New Roman" pitchFamily="18" charset="0"/>
              </a:rPr>
              <a:t>Из </a:t>
            </a:r>
            <a:r>
              <a:rPr lang="ru-RU" sz="2000" dirty="0" smtClean="0">
                <a:solidFill>
                  <a:schemeClr val="tx1"/>
                </a:solidFill>
                <a:latin typeface="Times New Roman" pitchFamily="18" charset="0"/>
                <a:cs typeface="Times New Roman" pitchFamily="18" charset="0"/>
              </a:rPr>
              <a:t>представленных материалов следует, что, получив ходатайство органа, обеспечивающего государственную защиту свидетеля </a:t>
            </a:r>
            <a:r>
              <a:rPr lang="ru-RU"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и его семьи, об отмене мер безопасности, судья </a:t>
            </a:r>
            <a:r>
              <a:rPr lang="ru-RU" sz="2000" b="1" u="sng" dirty="0" smtClean="0">
                <a:solidFill>
                  <a:schemeClr val="tx1"/>
                </a:solidFill>
                <a:latin typeface="Times New Roman" pitchFamily="18" charset="0"/>
                <a:cs typeface="Times New Roman" pitchFamily="18" charset="0"/>
              </a:rPr>
              <a:t>не выяснил, устранены ли основания их применения</a:t>
            </a:r>
            <a:r>
              <a:rPr lang="ru-RU" sz="2000" b="1" u="sng" dirty="0" smtClean="0">
                <a:solidFill>
                  <a:schemeClr val="tx1"/>
                </a:solidFill>
                <a:latin typeface="Times New Roman" pitchFamily="18" charset="0"/>
                <a:cs typeface="Times New Roman" pitchFamily="18" charset="0"/>
              </a:rPr>
              <a:t>.</a:t>
            </a:r>
          </a:p>
          <a:p>
            <a:pPr algn="just"/>
            <a:r>
              <a:rPr lang="ru-RU" sz="2000" dirty="0" smtClean="0">
                <a:solidFill>
                  <a:schemeClr val="tx1"/>
                </a:solidFill>
                <a:latin typeface="Times New Roman" pitchFamily="18" charset="0"/>
                <a:cs typeface="Times New Roman" pitchFamily="18" charset="0"/>
              </a:rPr>
              <a:t>Судьей не учтено, что при отмене мер безопасности положения Федерального закона от 20 августа 2004 года № 119-ФЗ следует рассматривать во взаимосвязи со </a:t>
            </a:r>
            <a:r>
              <a:rPr lang="ru-RU" sz="2000" dirty="0" smtClean="0">
                <a:solidFill>
                  <a:schemeClr val="accent2"/>
                </a:solidFill>
                <a:latin typeface="Times New Roman" pitchFamily="18" charset="0"/>
                <a:cs typeface="Times New Roman" pitchFamily="18" charset="0"/>
                <a:hlinkClick r:id="rId2"/>
              </a:rPr>
              <a:t>ст.11 УПК РФ</a:t>
            </a:r>
            <a:r>
              <a:rPr lang="ru-RU" sz="2000" dirty="0" smtClean="0">
                <a:solidFill>
                  <a:schemeClr val="tx1"/>
                </a:solidFill>
                <a:latin typeface="Times New Roman" pitchFamily="18" charset="0"/>
                <a:cs typeface="Times New Roman" pitchFamily="18" charset="0"/>
              </a:rPr>
              <a:t> и другими нормами уголовно-процессуального закона об охране прав и свобод в уголовном судопроизводстве, которые не содержат каких-либо изъятий в процессуальном порядке разрешения данного вопроса, когда он находится в компетенции суда.</a:t>
            </a:r>
          </a:p>
          <a:p>
            <a:pPr algn="just"/>
            <a:r>
              <a:rPr lang="ru-RU" sz="2000" dirty="0" smtClean="0">
                <a:solidFill>
                  <a:schemeClr val="tx1"/>
                </a:solidFill>
                <a:latin typeface="Times New Roman" pitchFamily="18" charset="0"/>
                <a:cs typeface="Times New Roman" pitchFamily="18" charset="0"/>
              </a:rPr>
              <a:t>Учитывая, что вопрос об отмене ранее применённых судом мер безопасности исходил из уголовного дела, судебное производство по которому завершено, он подлежал разрешению в порядке ст. ст. 396, 397, 399 УПК РФ, чего сделано не было.</a:t>
            </a:r>
          </a:p>
          <a:p>
            <a:pPr algn="just"/>
            <a:r>
              <a:rPr lang="ru-RU" sz="2000" dirty="0" smtClean="0">
                <a:solidFill>
                  <a:schemeClr val="tx1"/>
                </a:solidFill>
                <a:latin typeface="Times New Roman" pitchFamily="18" charset="0"/>
                <a:cs typeface="Times New Roman" pitchFamily="18" charset="0"/>
              </a:rPr>
              <a:t>При таких обстоятельствах постановление судьи об отмене мер безопасности в отношении </a:t>
            </a:r>
            <a:r>
              <a:rPr lang="ru-RU" sz="2000" dirty="0" smtClean="0">
                <a:solidFill>
                  <a:schemeClr val="tx1"/>
                </a:solidFill>
                <a:latin typeface="Times New Roman" pitchFamily="18" charset="0"/>
                <a:cs typeface="Times New Roman" pitchFamily="18" charset="0"/>
              </a:rPr>
              <a:t>Смирновой Е.П </a:t>
            </a:r>
            <a:r>
              <a:rPr lang="ru-RU" sz="2000" dirty="0" smtClean="0">
                <a:solidFill>
                  <a:schemeClr val="tx1"/>
                </a:solidFill>
                <a:latin typeface="Times New Roman" pitchFamily="18" charset="0"/>
                <a:cs typeface="Times New Roman" pitchFamily="18" charset="0"/>
              </a:rPr>
              <a:t>и </a:t>
            </a:r>
            <a:r>
              <a:rPr lang="ru-RU" sz="2000" dirty="0" smtClean="0">
                <a:solidFill>
                  <a:schemeClr val="tx1"/>
                </a:solidFill>
                <a:latin typeface="Times New Roman" pitchFamily="18" charset="0"/>
                <a:cs typeface="Times New Roman" pitchFamily="18" charset="0"/>
              </a:rPr>
              <a:t>ее дочери нельзя </a:t>
            </a:r>
            <a:r>
              <a:rPr lang="ru-RU" sz="2000" dirty="0" smtClean="0">
                <a:solidFill>
                  <a:schemeClr val="tx1"/>
                </a:solidFill>
                <a:latin typeface="Times New Roman" pitchFamily="18" charset="0"/>
                <a:cs typeface="Times New Roman" pitchFamily="18" charset="0"/>
              </a:rPr>
              <a:t>признать законным и обоснованным, оно как вынесенное с нарушением уголовно-процессуального закона подлежит отмене, а материалы передаче на новое рассмотрение в тот же суд.</a:t>
            </a:r>
          </a:p>
          <a:p>
            <a:endParaRPr lang="ru-RU" dirty="0"/>
          </a:p>
        </p:txBody>
      </p:sp>
    </p:spTree>
  </p:cSld>
  <p:clrMapOvr>
    <a:masterClrMapping/>
  </p:clrMapOvr>
  <p:transition spd="med">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9817" y="0"/>
            <a:ext cx="7289074" cy="6857999"/>
          </a:xfrm>
        </p:spPr>
        <p:txBody>
          <a:bodyPr/>
          <a:lstStyle/>
          <a:p>
            <a:pPr algn="just"/>
            <a:r>
              <a:rPr lang="ru-RU" sz="2100" dirty="0" smtClean="0">
                <a:solidFill>
                  <a:schemeClr val="tx1"/>
                </a:solidFill>
                <a:latin typeface="Times New Roman" pitchFamily="18" charset="0"/>
                <a:cs typeface="Times New Roman" pitchFamily="18" charset="0"/>
              </a:rPr>
              <a:t>Ежегодно в ходе расследования уголовных дел, согласно статистическим данным, более 10 млн. человек выступают в качестве потерпевших и свидетелей. К участникам уголовного судопроизводства часто применяются приемы и методы физического и психологического воздействия в целях изменения ими своих показаний либо отказа от них. Результатом этого становятся случаи отказа и уклонения потерпевших и свидетелей от участия в уголовном судопроизводстве</a:t>
            </a:r>
            <a:r>
              <a:rPr lang="ru-RU" sz="2100" dirty="0" smtClean="0">
                <a:solidFill>
                  <a:schemeClr val="tx1"/>
                </a:solidFill>
                <a:latin typeface="Times New Roman" pitchFamily="18" charset="0"/>
                <a:cs typeface="Times New Roman" pitchFamily="18" charset="0"/>
              </a:rPr>
              <a:t>.</a:t>
            </a:r>
          </a:p>
          <a:p>
            <a:pPr algn="just"/>
            <a:r>
              <a:rPr lang="ru-RU" sz="2100" dirty="0" smtClean="0">
                <a:solidFill>
                  <a:schemeClr val="tx1"/>
                </a:solidFill>
                <a:latin typeface="Times New Roman" pitchFamily="18" charset="0"/>
                <a:cs typeface="Times New Roman" pitchFamily="18" charset="0"/>
              </a:rPr>
              <a:t>Актуальность данной темы вызвана ростом количества людей, содействующих предварительному расследованию и правосудию, в отношении которых были применены меры государственной защиты. Таких лиц в целом по России было в 2012 г. – 2956, 2013 – 3320, 2014 – 3401, 2015 – 3196.</a:t>
            </a:r>
          </a:p>
          <a:p>
            <a:pPr algn="just"/>
            <a:r>
              <a:rPr lang="ru-RU" sz="2100" dirty="0" smtClean="0">
                <a:solidFill>
                  <a:schemeClr val="tx1"/>
                </a:solidFill>
                <a:latin typeface="Times New Roman" pitchFamily="18" charset="0"/>
                <a:cs typeface="Times New Roman" pitchFamily="18" charset="0"/>
              </a:rPr>
              <a:t>Преимущественно </a:t>
            </a:r>
            <a:r>
              <a:rPr lang="ru-RU" sz="2100" dirty="0" smtClean="0">
                <a:solidFill>
                  <a:schemeClr val="tx1"/>
                </a:solidFill>
                <a:latin typeface="Times New Roman" pitchFamily="18" charset="0"/>
                <a:cs typeface="Times New Roman" pitchFamily="18" charset="0"/>
              </a:rPr>
              <a:t>применялись такие меры безопасности, как личная охрана, охрана жилища и имущества и временное </a:t>
            </a:r>
            <a:r>
              <a:rPr lang="ru-RU" sz="2100" dirty="0" smtClean="0">
                <a:solidFill>
                  <a:schemeClr val="tx1"/>
                </a:solidFill>
                <a:latin typeface="Times New Roman" pitchFamily="18" charset="0"/>
                <a:cs typeface="Times New Roman" pitchFamily="18" charset="0"/>
              </a:rPr>
              <a:t>помещение </a:t>
            </a:r>
            <a:r>
              <a:rPr lang="ru-RU" sz="2100" dirty="0" smtClean="0">
                <a:solidFill>
                  <a:schemeClr val="tx1"/>
                </a:solidFill>
                <a:latin typeface="Times New Roman" pitchFamily="18" charset="0"/>
                <a:cs typeface="Times New Roman" pitchFamily="18" charset="0"/>
              </a:rPr>
              <a:t>в безопасное </a:t>
            </a:r>
            <a:r>
              <a:rPr lang="ru-RU" sz="2100" dirty="0" smtClean="0">
                <a:solidFill>
                  <a:schemeClr val="tx1"/>
                </a:solidFill>
                <a:latin typeface="Times New Roman" pitchFamily="18" charset="0"/>
                <a:cs typeface="Times New Roman" pitchFamily="18" charset="0"/>
              </a:rPr>
              <a:t>место. </a:t>
            </a:r>
            <a:br>
              <a:rPr lang="ru-RU" sz="2100" dirty="0" smtClean="0">
                <a:solidFill>
                  <a:schemeClr val="tx1"/>
                </a:solidFill>
                <a:latin typeface="Times New Roman" pitchFamily="18" charset="0"/>
                <a:cs typeface="Times New Roman" pitchFamily="18" charset="0"/>
              </a:rPr>
            </a:br>
            <a:r>
              <a:rPr lang="ru-RU" sz="2100" dirty="0" smtClean="0">
                <a:solidFill>
                  <a:schemeClr val="tx1"/>
                </a:solidFill>
                <a:latin typeface="Times New Roman" pitchFamily="18" charset="0"/>
                <a:cs typeface="Times New Roman" pitchFamily="18" charset="0"/>
              </a:rPr>
              <a:t>Обеспечение конфиденциальности является основной мерой безопасности и применяется в 80</a:t>
            </a:r>
            <a:r>
              <a:rPr lang="en-US" sz="2100" dirty="0" smtClean="0">
                <a:solidFill>
                  <a:schemeClr val="tx1"/>
                </a:solidFill>
                <a:latin typeface="Times New Roman" pitchFamily="18" charset="0"/>
                <a:cs typeface="Times New Roman" pitchFamily="18" charset="0"/>
              </a:rPr>
              <a:t>% </a:t>
            </a:r>
            <a:r>
              <a:rPr lang="ru-RU" sz="2100" dirty="0" smtClean="0">
                <a:solidFill>
                  <a:schemeClr val="tx1"/>
                </a:solidFill>
                <a:latin typeface="Times New Roman" pitchFamily="18" charset="0"/>
                <a:cs typeface="Times New Roman" pitchFamily="18" charset="0"/>
              </a:rPr>
              <a:t>случаях. </a:t>
            </a:r>
          </a:p>
          <a:p>
            <a:pPr algn="just"/>
            <a:endParaRPr lang="ru-RU" sz="2100" dirty="0">
              <a:solidFill>
                <a:schemeClr val="tx1"/>
              </a:solidFill>
              <a:latin typeface="Times New Roman" pitchFamily="18" charset="0"/>
              <a:cs typeface="Times New Roman" pitchFamily="18" charset="0"/>
            </a:endParaRPr>
          </a:p>
        </p:txBody>
      </p:sp>
      <p:pic>
        <p:nvPicPr>
          <p:cNvPr id="5" name="Рисунок 4" descr="protecty0.jpg"/>
          <p:cNvPicPr>
            <a:picLocks noChangeAspect="1"/>
          </p:cNvPicPr>
          <p:nvPr/>
        </p:nvPicPr>
        <p:blipFill>
          <a:blip r:embed="rId2"/>
          <a:stretch>
            <a:fillRect/>
          </a:stretch>
        </p:blipFill>
        <p:spPr>
          <a:xfrm>
            <a:off x="8001546" y="195942"/>
            <a:ext cx="3624944" cy="2416629"/>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7733211" y="3566160"/>
            <a:ext cx="875212" cy="75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2956</a:t>
            </a:r>
            <a:endParaRPr lang="ru-RU" b="1" dirty="0">
              <a:solidFill>
                <a:schemeClr val="tx1"/>
              </a:solidFill>
              <a:latin typeface="Times New Roman" pitchFamily="18" charset="0"/>
              <a:cs typeface="Times New Roman" pitchFamily="18" charset="0"/>
            </a:endParaRPr>
          </a:p>
        </p:txBody>
      </p:sp>
      <p:sp>
        <p:nvSpPr>
          <p:cNvPr id="7" name="Прямоугольник 6"/>
          <p:cNvSpPr/>
          <p:nvPr/>
        </p:nvSpPr>
        <p:spPr>
          <a:xfrm>
            <a:off x="7680961" y="4454434"/>
            <a:ext cx="953588" cy="235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2012 г.</a:t>
            </a:r>
            <a:endParaRPr lang="ru-RU" b="1" dirty="0">
              <a:solidFill>
                <a:schemeClr val="tx1"/>
              </a:solidFill>
              <a:latin typeface="Times New Roman" pitchFamily="18" charset="0"/>
              <a:cs typeface="Times New Roman" pitchFamily="18" charset="0"/>
            </a:endParaRPr>
          </a:p>
        </p:txBody>
      </p:sp>
      <p:sp>
        <p:nvSpPr>
          <p:cNvPr id="8" name="Прямоугольник 7"/>
          <p:cNvSpPr/>
          <p:nvPr/>
        </p:nvSpPr>
        <p:spPr>
          <a:xfrm>
            <a:off x="8804365" y="4454433"/>
            <a:ext cx="849086" cy="2351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2013 г</a:t>
            </a:r>
            <a:endParaRPr lang="ru-RU" b="1" dirty="0">
              <a:solidFill>
                <a:schemeClr val="tx1"/>
              </a:solidFill>
              <a:latin typeface="Times New Roman" pitchFamily="18" charset="0"/>
              <a:cs typeface="Times New Roman" pitchFamily="18" charset="0"/>
            </a:endParaRPr>
          </a:p>
        </p:txBody>
      </p:sp>
      <p:sp>
        <p:nvSpPr>
          <p:cNvPr id="9" name="Прямоугольник 8"/>
          <p:cNvSpPr/>
          <p:nvPr/>
        </p:nvSpPr>
        <p:spPr>
          <a:xfrm>
            <a:off x="8765178" y="3226526"/>
            <a:ext cx="862147" cy="1123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3320</a:t>
            </a:r>
            <a:endParaRPr lang="ru-RU" sz="2000" b="1" dirty="0">
              <a:latin typeface="Times New Roman" pitchFamily="18" charset="0"/>
              <a:cs typeface="Times New Roman" pitchFamily="18" charset="0"/>
            </a:endParaRPr>
          </a:p>
        </p:txBody>
      </p:sp>
      <p:sp>
        <p:nvSpPr>
          <p:cNvPr id="11" name="Прямоугольник 10"/>
          <p:cNvSpPr/>
          <p:nvPr/>
        </p:nvSpPr>
        <p:spPr>
          <a:xfrm>
            <a:off x="9753601" y="4450080"/>
            <a:ext cx="953588" cy="235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2014 г.</a:t>
            </a:r>
            <a:endParaRPr lang="ru-RU" b="1" dirty="0">
              <a:solidFill>
                <a:schemeClr val="tx1"/>
              </a:solidFill>
              <a:latin typeface="Times New Roman" pitchFamily="18" charset="0"/>
              <a:cs typeface="Times New Roman" pitchFamily="18" charset="0"/>
            </a:endParaRPr>
          </a:p>
        </p:txBody>
      </p:sp>
      <p:sp>
        <p:nvSpPr>
          <p:cNvPr id="12" name="Прямоугольник 11"/>
          <p:cNvSpPr/>
          <p:nvPr/>
        </p:nvSpPr>
        <p:spPr>
          <a:xfrm>
            <a:off x="9810206" y="2939144"/>
            <a:ext cx="849085" cy="1436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3401</a:t>
            </a:r>
            <a:endParaRPr lang="ru-RU" sz="2000" b="1" dirty="0">
              <a:solidFill>
                <a:schemeClr val="tx1"/>
              </a:solidFill>
              <a:latin typeface="Times New Roman" pitchFamily="18" charset="0"/>
              <a:cs typeface="Times New Roman" pitchFamily="18" charset="0"/>
            </a:endParaRPr>
          </a:p>
        </p:txBody>
      </p:sp>
      <p:sp>
        <p:nvSpPr>
          <p:cNvPr id="13" name="Прямоугольник 12"/>
          <p:cNvSpPr/>
          <p:nvPr/>
        </p:nvSpPr>
        <p:spPr>
          <a:xfrm>
            <a:off x="10850881" y="4450080"/>
            <a:ext cx="953588" cy="235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2015 г.</a:t>
            </a:r>
            <a:endParaRPr lang="ru-RU" b="1" dirty="0">
              <a:solidFill>
                <a:schemeClr val="tx1"/>
              </a:solidFill>
              <a:latin typeface="Times New Roman" pitchFamily="18" charset="0"/>
              <a:cs typeface="Times New Roman" pitchFamily="18" charset="0"/>
            </a:endParaRPr>
          </a:p>
        </p:txBody>
      </p:sp>
      <p:sp>
        <p:nvSpPr>
          <p:cNvPr id="14" name="Прямоугольник 13"/>
          <p:cNvSpPr/>
          <p:nvPr/>
        </p:nvSpPr>
        <p:spPr>
          <a:xfrm>
            <a:off x="10855234" y="346165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3196</a:t>
            </a:r>
            <a:endParaRPr lang="ru-RU" sz="2000" b="1" dirty="0">
              <a:solidFill>
                <a:schemeClr val="tx1"/>
              </a:solidFill>
              <a:latin typeface="Times New Roman" pitchFamily="18" charset="0"/>
              <a:cs typeface="Times New Roman" pitchFamily="18" charset="0"/>
            </a:endParaRPr>
          </a:p>
        </p:txBody>
      </p:sp>
      <p:pic>
        <p:nvPicPr>
          <p:cNvPr id="15" name="Рисунок 14" descr="e4b475d0643c033f78ddb557a6c33863-800x445.jpg"/>
          <p:cNvPicPr>
            <a:picLocks noChangeAspect="1"/>
          </p:cNvPicPr>
          <p:nvPr/>
        </p:nvPicPr>
        <p:blipFill>
          <a:blip r:embed="rId3"/>
          <a:stretch>
            <a:fillRect/>
          </a:stretch>
        </p:blipFill>
        <p:spPr>
          <a:xfrm>
            <a:off x="8412480" y="4924698"/>
            <a:ext cx="3023292" cy="1681706"/>
          </a:xfrm>
          <a:prstGeom prst="rect">
            <a:avLst/>
          </a:prstGeom>
        </p:spPr>
      </p:pic>
    </p:spTree>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469900" y="222250"/>
            <a:ext cx="11534775" cy="6426200"/>
          </a:xfrm>
        </p:spPr>
        <p:txBody>
          <a:bodyPr/>
          <a:lstStyle/>
          <a:p>
            <a:pPr algn="just"/>
            <a:r>
              <a:rPr lang="ru-RU" sz="2000" smtClean="0">
                <a:solidFill>
                  <a:schemeClr val="tx1"/>
                </a:solidFill>
                <a:latin typeface="Times New Roman" pitchFamily="18" charset="0"/>
                <a:cs typeface="Times New Roman" pitchFamily="18" charset="0"/>
              </a:rPr>
              <a:t>При наличии достаточных данных о том, что потерпевшему, свидетелю или иным участникам уголовного судопроизводства, а также их близким родственникам, родственникам или близким лицам угрожают </a:t>
            </a:r>
            <a:r>
              <a:rPr lang="ru-RU" sz="2000" b="1" u="sng" smtClean="0">
                <a:solidFill>
                  <a:schemeClr val="tx1"/>
                </a:solidFill>
                <a:latin typeface="Times New Roman" pitchFamily="18" charset="0"/>
                <a:cs typeface="Times New Roman" pitchFamily="18" charset="0"/>
              </a:rPr>
              <a:t>убийством</a:t>
            </a:r>
            <a:r>
              <a:rPr lang="ru-RU" sz="2000" smtClean="0">
                <a:solidFill>
                  <a:schemeClr val="tx1"/>
                </a:solidFill>
                <a:latin typeface="Times New Roman" pitchFamily="18" charset="0"/>
                <a:cs typeface="Times New Roman" pitchFamily="18" charset="0"/>
              </a:rPr>
              <a:t>, </a:t>
            </a:r>
            <a:r>
              <a:rPr lang="ru-RU" sz="2000" b="1" u="sng" smtClean="0">
                <a:solidFill>
                  <a:schemeClr val="tx1"/>
                </a:solidFill>
                <a:latin typeface="Times New Roman" pitchFamily="18" charset="0"/>
                <a:cs typeface="Times New Roman" pitchFamily="18" charset="0"/>
              </a:rPr>
              <a:t>применением насилия</a:t>
            </a:r>
            <a:r>
              <a:rPr lang="ru-RU" sz="2000" smtClean="0">
                <a:solidFill>
                  <a:schemeClr val="tx1"/>
                </a:solidFill>
                <a:latin typeface="Times New Roman" pitchFamily="18" charset="0"/>
                <a:cs typeface="Times New Roman" pitchFamily="18" charset="0"/>
              </a:rPr>
              <a:t>, </a:t>
            </a:r>
            <a:r>
              <a:rPr lang="ru-RU" sz="2000" b="1" u="sng" smtClean="0">
                <a:solidFill>
                  <a:schemeClr val="tx1"/>
                </a:solidFill>
                <a:latin typeface="Times New Roman" pitchFamily="18" charset="0"/>
                <a:cs typeface="Times New Roman" pitchFamily="18" charset="0"/>
              </a:rPr>
              <a:t>уничтожением или повреждением их имущества либо иными опасными противоправными деяниями</a:t>
            </a:r>
            <a:r>
              <a:rPr lang="ru-RU" sz="2000" smtClean="0">
                <a:solidFill>
                  <a:schemeClr val="tx1"/>
                </a:solidFill>
                <a:latin typeface="Times New Roman" pitchFamily="18" charset="0"/>
                <a:cs typeface="Times New Roman" pitchFamily="18" charset="0"/>
              </a:rPr>
              <a:t>, суд, прокурор, руководитель следственного органа, следователь, орган дознания, начальник органа дознания, начальник подразделения дознания и дознаватель принимают в пределах своей компетенции в отношении указанных лиц меры безопасности, предусмотренные следующими статьями:</a:t>
            </a:r>
          </a:p>
          <a:p>
            <a:endParaRPr lang="ru-RU" smtClean="0"/>
          </a:p>
        </p:txBody>
      </p:sp>
      <p:sp>
        <p:nvSpPr>
          <p:cNvPr id="5" name="Прямоугольник 4"/>
          <p:cNvSpPr/>
          <p:nvPr/>
        </p:nvSpPr>
        <p:spPr>
          <a:xfrm>
            <a:off x="2638425" y="2547938"/>
            <a:ext cx="9393238" cy="1789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2000" dirty="0">
                <a:solidFill>
                  <a:schemeClr val="tx1"/>
                </a:solidFill>
                <a:latin typeface="Times New Roman" pitchFamily="18" charset="0"/>
                <a:cs typeface="Times New Roman" pitchFamily="18" charset="0"/>
              </a:rPr>
              <a:t>166 ч.9 - При необходимости обеспечивается безопасность потерпевшего, его представителя, свидетеля, их близких родственников, родственников и близких лиц следователь, дознаватель вправе в протоколе следственного действия, в котором участвуют потерпевший, его представитель или свидетель, не приводить данные об их личности.</a:t>
            </a:r>
          </a:p>
          <a:p>
            <a:pPr algn="ctr" fontAlgn="auto">
              <a:spcBef>
                <a:spcPts val="0"/>
              </a:spcBef>
              <a:spcAft>
                <a:spcPts val="0"/>
              </a:spcAft>
              <a:defRPr/>
            </a:pPr>
            <a:endParaRPr lang="ru-RU" dirty="0"/>
          </a:p>
        </p:txBody>
      </p:sp>
      <p:sp>
        <p:nvSpPr>
          <p:cNvPr id="19459" name="TextBox 5"/>
          <p:cNvSpPr txBox="1">
            <a:spLocks noChangeArrowheads="1"/>
          </p:cNvSpPr>
          <p:nvPr/>
        </p:nvSpPr>
        <p:spPr bwMode="auto">
          <a:xfrm>
            <a:off x="7315200" y="3292475"/>
            <a:ext cx="184150" cy="368300"/>
          </a:xfrm>
          <a:prstGeom prst="rect">
            <a:avLst/>
          </a:prstGeom>
          <a:noFill/>
          <a:ln w="9525">
            <a:noFill/>
            <a:miter lim="800000"/>
            <a:headEnd/>
            <a:tailEnd/>
          </a:ln>
        </p:spPr>
        <p:txBody>
          <a:bodyPr wrap="none">
            <a:spAutoFit/>
          </a:bodyPr>
          <a:lstStyle/>
          <a:p>
            <a:endParaRPr lang="ru-RU">
              <a:latin typeface="Century Gothic" pitchFamily="34" charset="0"/>
            </a:endParaRPr>
          </a:p>
        </p:txBody>
      </p:sp>
      <p:sp>
        <p:nvSpPr>
          <p:cNvPr id="7" name="Прямоугольник 6"/>
          <p:cNvSpPr/>
          <p:nvPr/>
        </p:nvSpPr>
        <p:spPr>
          <a:xfrm>
            <a:off x="2638425" y="4454525"/>
            <a:ext cx="9393238" cy="2037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2000" dirty="0">
                <a:solidFill>
                  <a:schemeClr val="tx1"/>
                </a:solidFill>
                <a:latin typeface="Times New Roman" pitchFamily="18" charset="0"/>
                <a:cs typeface="Times New Roman" pitchFamily="18" charset="0"/>
              </a:rPr>
              <a:t>186 ч.2 – При наличии угрозы совершения насилия, вымогательства и других преступных действий в отношении потерпевшего, свидетеля или их близких родственников, родственников, близких лиц контроль и запись телефонных и иных переговоров допускаются по письменному заявлению указанных лиц, а при отсутствии такого заявления - на основании судебного решения;</a:t>
            </a:r>
          </a:p>
          <a:p>
            <a:pPr algn="ctr" fontAlgn="auto">
              <a:spcBef>
                <a:spcPts val="0"/>
              </a:spcBef>
              <a:spcAft>
                <a:spcPts val="0"/>
              </a:spcAft>
              <a:defRPr/>
            </a:pPr>
            <a:endParaRPr lang="ru-RU" dirty="0"/>
          </a:p>
        </p:txBody>
      </p:sp>
      <p:pic>
        <p:nvPicPr>
          <p:cNvPr id="19461" name="Рисунок 7" descr="dogovor.png"/>
          <p:cNvPicPr>
            <a:picLocks noChangeAspect="1"/>
          </p:cNvPicPr>
          <p:nvPr/>
        </p:nvPicPr>
        <p:blipFill>
          <a:blip r:embed="rId2"/>
          <a:srcRect/>
          <a:stretch>
            <a:fillRect/>
          </a:stretch>
        </p:blipFill>
        <p:spPr bwMode="auto">
          <a:xfrm>
            <a:off x="215901" y="2547938"/>
            <a:ext cx="2448922" cy="1814512"/>
          </a:xfrm>
          <a:prstGeom prst="rect">
            <a:avLst/>
          </a:prstGeom>
          <a:noFill/>
          <a:ln w="9525">
            <a:noFill/>
            <a:miter lim="800000"/>
            <a:headEnd/>
            <a:tailEnd/>
          </a:ln>
        </p:spPr>
      </p:pic>
      <p:pic>
        <p:nvPicPr>
          <p:cNvPr id="19462" name="Рисунок 8" descr="1434304946_ushi.jpg"/>
          <p:cNvPicPr>
            <a:picLocks noChangeAspect="1"/>
          </p:cNvPicPr>
          <p:nvPr/>
        </p:nvPicPr>
        <p:blipFill>
          <a:blip r:embed="rId3"/>
          <a:srcRect/>
          <a:stretch>
            <a:fillRect/>
          </a:stretch>
        </p:blipFill>
        <p:spPr bwMode="auto">
          <a:xfrm>
            <a:off x="252413" y="4454433"/>
            <a:ext cx="2425473" cy="2050869"/>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Содержимое 8" descr="33127.jpg"/>
          <p:cNvPicPr>
            <a:picLocks noGrp="1" noChangeAspect="1"/>
          </p:cNvPicPr>
          <p:nvPr>
            <p:ph idx="1"/>
          </p:nvPr>
        </p:nvPicPr>
        <p:blipFill>
          <a:blip r:embed="rId2"/>
          <a:srcRect/>
          <a:stretch>
            <a:fillRect/>
          </a:stretch>
        </p:blipFill>
        <p:spPr>
          <a:xfrm>
            <a:off x="0" y="0"/>
            <a:ext cx="2959100" cy="1936750"/>
          </a:xfrm>
        </p:spPr>
      </p:pic>
      <p:sp>
        <p:nvSpPr>
          <p:cNvPr id="4" name="Прямоугольник 3"/>
          <p:cNvSpPr/>
          <p:nvPr/>
        </p:nvSpPr>
        <p:spPr>
          <a:xfrm>
            <a:off x="2944813" y="0"/>
            <a:ext cx="9072562" cy="1922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2110" dirty="0">
                <a:solidFill>
                  <a:schemeClr val="tx1"/>
                </a:solidFill>
                <a:latin typeface="Times New Roman" pitchFamily="18" charset="0"/>
                <a:cs typeface="Times New Roman" pitchFamily="18" charset="0"/>
              </a:rPr>
              <a:t>193 ч.8 – В целях обеспечения безопасности опознающего предъявление лица для опознания по решению следователя может быть проведено в условиях, исключающих визуальное наблюдение опознающего опознаваемым. В этом случае понятые находятся в месте нахождения опознающего;</a:t>
            </a:r>
          </a:p>
          <a:p>
            <a:pPr algn="ctr" fontAlgn="auto">
              <a:spcBef>
                <a:spcPts val="0"/>
              </a:spcBef>
              <a:spcAft>
                <a:spcPts val="0"/>
              </a:spcAft>
              <a:defRPr/>
            </a:pPr>
            <a:endParaRPr lang="ru-RU" dirty="0"/>
          </a:p>
        </p:txBody>
      </p:sp>
      <p:sp>
        <p:nvSpPr>
          <p:cNvPr id="5" name="Прямоугольник 4"/>
          <p:cNvSpPr/>
          <p:nvPr/>
        </p:nvSpPr>
        <p:spPr>
          <a:xfrm>
            <a:off x="2917825" y="2085975"/>
            <a:ext cx="9086850" cy="178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2040" dirty="0">
                <a:solidFill>
                  <a:schemeClr val="tx1"/>
                </a:solidFill>
                <a:latin typeface="Times New Roman" pitchFamily="18" charset="0"/>
                <a:cs typeface="Times New Roman" pitchFamily="18" charset="0"/>
              </a:rPr>
              <a:t>241 п. 4 ч. 2 – Когда этого требуют интересы обеспечения безопасности участников судебного разбирательства, их близких родственников, родственников или близких лиц допускается закрытое судебное разбирательство на основании определения или постановления суда;</a:t>
            </a:r>
          </a:p>
          <a:p>
            <a:pPr algn="just" fontAlgn="auto">
              <a:spcBef>
                <a:spcPts val="0"/>
              </a:spcBef>
              <a:spcAft>
                <a:spcPts val="0"/>
              </a:spcAft>
              <a:defRPr/>
            </a:pPr>
            <a:endParaRPr lang="ru-RU" sz="2000" dirty="0">
              <a:solidFill>
                <a:schemeClr val="tx1"/>
              </a:solidFill>
              <a:latin typeface="Times New Roman" pitchFamily="18" charset="0"/>
              <a:cs typeface="Times New Roman" pitchFamily="18" charset="0"/>
            </a:endParaRPr>
          </a:p>
        </p:txBody>
      </p:sp>
      <p:sp>
        <p:nvSpPr>
          <p:cNvPr id="6" name="Прямоугольник 5"/>
          <p:cNvSpPr/>
          <p:nvPr/>
        </p:nvSpPr>
        <p:spPr>
          <a:xfrm>
            <a:off x="2905125" y="4121150"/>
            <a:ext cx="9085263" cy="2535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2100" dirty="0">
                <a:solidFill>
                  <a:schemeClr val="tx1"/>
                </a:solidFill>
                <a:latin typeface="Times New Roman" pitchFamily="18" charset="0"/>
                <a:cs typeface="Times New Roman" pitchFamily="18" charset="0"/>
              </a:rPr>
              <a:t>278 ч. 5 – При необходимости обеспечения безопасности свидетеля, его близких родственников, родственников и близких лиц суд без оглашения подлинных данных о личности свидетеля вправе провести его допрос в условиях, исключающих визуальное наблюдение свидетеля другими участниками судебного разбирательства, о чем суд выносит определение или </a:t>
            </a:r>
            <a:r>
              <a:rPr lang="ru-RU" sz="2100" dirty="0" smtClean="0">
                <a:solidFill>
                  <a:schemeClr val="tx1"/>
                </a:solidFill>
                <a:latin typeface="Times New Roman" pitchFamily="18" charset="0"/>
                <a:cs typeface="Times New Roman" pitchFamily="18" charset="0"/>
              </a:rPr>
              <a:t>постановление.</a:t>
            </a:r>
            <a:endParaRPr lang="ru-RU" sz="2100" dirty="0">
              <a:solidFill>
                <a:schemeClr val="tx1"/>
              </a:solidFill>
              <a:latin typeface="Times New Roman" pitchFamily="18" charset="0"/>
              <a:cs typeface="Times New Roman" pitchFamily="18" charset="0"/>
            </a:endParaRPr>
          </a:p>
          <a:p>
            <a:pPr algn="ctr" fontAlgn="auto">
              <a:spcBef>
                <a:spcPts val="0"/>
              </a:spcBef>
              <a:spcAft>
                <a:spcPts val="0"/>
              </a:spcAft>
              <a:defRPr/>
            </a:pPr>
            <a:endParaRPr lang="ru-RU" dirty="0"/>
          </a:p>
        </p:txBody>
      </p:sp>
      <p:pic>
        <p:nvPicPr>
          <p:cNvPr id="20485" name="Рисунок 9" descr="69962ae35ec3ece003b557a05c162c3e.jpg"/>
          <p:cNvPicPr>
            <a:picLocks noChangeAspect="1"/>
          </p:cNvPicPr>
          <p:nvPr/>
        </p:nvPicPr>
        <p:blipFill>
          <a:blip r:embed="rId3"/>
          <a:srcRect/>
          <a:stretch>
            <a:fillRect/>
          </a:stretch>
        </p:blipFill>
        <p:spPr bwMode="auto">
          <a:xfrm>
            <a:off x="0" y="2097088"/>
            <a:ext cx="2932113" cy="1801812"/>
          </a:xfrm>
          <a:prstGeom prst="rect">
            <a:avLst/>
          </a:prstGeom>
          <a:noFill/>
          <a:ln w="9525">
            <a:noFill/>
            <a:miter lim="800000"/>
            <a:headEnd/>
            <a:tailEnd/>
          </a:ln>
        </p:spPr>
      </p:pic>
      <p:pic>
        <p:nvPicPr>
          <p:cNvPr id="20486" name="Рисунок 10" descr="image.jpg"/>
          <p:cNvPicPr>
            <a:picLocks noChangeAspect="1"/>
          </p:cNvPicPr>
          <p:nvPr/>
        </p:nvPicPr>
        <p:blipFill>
          <a:blip r:embed="rId4"/>
          <a:srcRect/>
          <a:stretch>
            <a:fillRect/>
          </a:stretch>
        </p:blipFill>
        <p:spPr bwMode="auto">
          <a:xfrm>
            <a:off x="0" y="4114800"/>
            <a:ext cx="2944813" cy="2554288"/>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9413" y="234950"/>
            <a:ext cx="11637962" cy="6453188"/>
          </a:xfrm>
        </p:spPr>
        <p:txBody>
          <a:bodyPr>
            <a:normAutofit/>
          </a:bodyPr>
          <a:lstStyle/>
          <a:p>
            <a:pPr algn="just"/>
            <a:endParaRPr lang="ru-RU" sz="2400" dirty="0" smtClean="0">
              <a:solidFill>
                <a:schemeClr val="tx1"/>
              </a:solidFill>
              <a:latin typeface="Times New Roman" pitchFamily="18" charset="0"/>
              <a:cs typeface="Times New Roman" pitchFamily="18" charset="0"/>
            </a:endParaRPr>
          </a:p>
          <a:p>
            <a:pPr algn="just">
              <a:buFont typeface="Wingdings 3" pitchFamily="18" charset="2"/>
              <a:buNone/>
            </a:pPr>
            <a:r>
              <a:rPr lang="ru-RU" sz="2400" dirty="0" smtClean="0">
                <a:solidFill>
                  <a:schemeClr val="tx1"/>
                </a:solidFill>
                <a:latin typeface="Times New Roman" pitchFamily="18" charset="0"/>
                <a:cs typeface="Times New Roman" pitchFamily="18" charset="0"/>
              </a:rPr>
              <a:t>                 Меры безопасности участников уголовного судопроизводства являются элементом </a:t>
            </a:r>
            <a:r>
              <a:rPr lang="ru-RU" sz="2400" b="1" u="sng" dirty="0" smtClean="0">
                <a:solidFill>
                  <a:schemeClr val="tx1"/>
                </a:solidFill>
                <a:latin typeface="Times New Roman" pitchFamily="18" charset="0"/>
                <a:cs typeface="Times New Roman" pitchFamily="18" charset="0"/>
              </a:rPr>
              <a:t>государственной защиты</a:t>
            </a:r>
            <a:r>
              <a:rPr lang="ru-RU" sz="2400" dirty="0" smtClean="0">
                <a:solidFill>
                  <a:schemeClr val="tx1"/>
                </a:solidFill>
                <a:latin typeface="Times New Roman" pitchFamily="18" charset="0"/>
                <a:cs typeface="Times New Roman" pitchFamily="18" charset="0"/>
              </a:rPr>
              <a:t> потерпевших, свидетелей и иных участников уголовного судопроизводства, под которой понимается осуществление предусмотренных федеральным законом мер безопасности, направленных на защиту их жизни, здоровья и (или) имущества, а также мер социальной поддержки указанных лиц в связи с их участием в уголовном судопроизводстве уполномоченными на то государственными органами.</a:t>
            </a:r>
          </a:p>
          <a:p>
            <a:pPr algn="just"/>
            <a:endParaRPr lang="ru-RU" sz="2400" dirty="0" smtClean="0">
              <a:solidFill>
                <a:schemeClr val="tx1"/>
              </a:solidFill>
              <a:latin typeface="Times New Roman" pitchFamily="18" charset="0"/>
              <a:cs typeface="Times New Roman" pitchFamily="18" charset="0"/>
            </a:endParaRPr>
          </a:p>
          <a:p>
            <a:pPr algn="just"/>
            <a:r>
              <a:rPr lang="ru-RU" sz="2400" dirty="0" smtClean="0">
                <a:solidFill>
                  <a:schemeClr val="tx1"/>
                </a:solidFill>
                <a:latin typeface="Times New Roman" pitchFamily="18" charset="0"/>
                <a:cs typeface="Times New Roman" pitchFamily="18" charset="0"/>
              </a:rPr>
              <a:t>Применение мер безопасности не должно ущемлять:</a:t>
            </a:r>
          </a:p>
          <a:p>
            <a:pPr algn="just">
              <a:buFont typeface="Wingdings" pitchFamily="2" charset="2"/>
              <a:buChar char="v"/>
            </a:pPr>
            <a:r>
              <a:rPr lang="ru-RU" sz="2400" dirty="0" smtClean="0">
                <a:solidFill>
                  <a:schemeClr val="tx1"/>
                </a:solidFill>
                <a:latin typeface="Times New Roman" pitchFamily="18" charset="0"/>
                <a:cs typeface="Times New Roman" pitchFamily="18" charset="0"/>
              </a:rPr>
              <a:t> жилищные</a:t>
            </a:r>
          </a:p>
          <a:p>
            <a:pPr algn="just">
              <a:buFont typeface="Wingdings" pitchFamily="2" charset="2"/>
              <a:buChar char="v"/>
            </a:pPr>
            <a:r>
              <a:rPr lang="ru-RU" sz="2400" dirty="0" smtClean="0">
                <a:solidFill>
                  <a:schemeClr val="tx1"/>
                </a:solidFill>
                <a:latin typeface="Times New Roman" pitchFamily="18" charset="0"/>
                <a:cs typeface="Times New Roman" pitchFamily="18" charset="0"/>
              </a:rPr>
              <a:t>трудовые</a:t>
            </a:r>
          </a:p>
          <a:p>
            <a:pPr algn="just">
              <a:buFont typeface="Wingdings" pitchFamily="2" charset="2"/>
              <a:buChar char="v"/>
            </a:pPr>
            <a:r>
              <a:rPr lang="ru-RU" sz="2400" dirty="0" smtClean="0">
                <a:solidFill>
                  <a:schemeClr val="tx1"/>
                </a:solidFill>
                <a:latin typeface="Times New Roman" pitchFamily="18" charset="0"/>
                <a:cs typeface="Times New Roman" pitchFamily="18" charset="0"/>
              </a:rPr>
              <a:t>пенсионные </a:t>
            </a:r>
          </a:p>
          <a:p>
            <a:pPr algn="just">
              <a:buFont typeface="Wingdings" pitchFamily="2" charset="2"/>
              <a:buChar char="v"/>
            </a:pPr>
            <a:r>
              <a:rPr lang="ru-RU" sz="2400" dirty="0" smtClean="0">
                <a:solidFill>
                  <a:schemeClr val="tx1"/>
                </a:solidFill>
                <a:latin typeface="Times New Roman" pitchFamily="18" charset="0"/>
                <a:cs typeface="Times New Roman" pitchFamily="18" charset="0"/>
              </a:rPr>
              <a:t>и иные права защищаемых лиц.</a:t>
            </a:r>
          </a:p>
          <a:p>
            <a:endParaRPr lang="ru-RU" dirty="0" smtClean="0"/>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506913" y="195263"/>
            <a:ext cx="3305175" cy="706437"/>
          </a:xfrm>
          <a:prstGeom prst="roundRect">
            <a:avLst/>
          </a:prstGeom>
          <a:solidFill>
            <a:schemeClr val="accent4">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chemeClr val="tx1"/>
                </a:solidFill>
                <a:latin typeface="Times New Roman" pitchFamily="18" charset="0"/>
                <a:cs typeface="Times New Roman" pitchFamily="18" charset="0"/>
              </a:rPr>
              <a:t>Защищаемыми лицами являются</a:t>
            </a:r>
          </a:p>
        </p:txBody>
      </p:sp>
      <p:sp>
        <p:nvSpPr>
          <p:cNvPr id="7" name="Прямоугольник 6"/>
          <p:cNvSpPr/>
          <p:nvPr/>
        </p:nvSpPr>
        <p:spPr>
          <a:xfrm>
            <a:off x="169863" y="1371600"/>
            <a:ext cx="2063750" cy="731838"/>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r>
              <a:rPr lang="ru-RU" sz="2000">
                <a:solidFill>
                  <a:srgbClr val="000000"/>
                </a:solidFill>
                <a:latin typeface="Times New Roman" pitchFamily="18" charset="0"/>
                <a:cs typeface="Times New Roman" pitchFamily="18" charset="0"/>
              </a:rPr>
              <a:t>1) Потерпевший</a:t>
            </a:r>
          </a:p>
        </p:txBody>
      </p:sp>
      <p:sp>
        <p:nvSpPr>
          <p:cNvPr id="8" name="Прямоугольник 7"/>
          <p:cNvSpPr/>
          <p:nvPr/>
        </p:nvSpPr>
        <p:spPr>
          <a:xfrm>
            <a:off x="2613025" y="1384300"/>
            <a:ext cx="1946275" cy="73183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2000" dirty="0">
                <a:latin typeface="Times New Roman" pitchFamily="18" charset="0"/>
                <a:cs typeface="Times New Roman" pitchFamily="18" charset="0"/>
              </a:rPr>
              <a:t>2)Свидетель</a:t>
            </a:r>
          </a:p>
        </p:txBody>
      </p:sp>
      <p:sp>
        <p:nvSpPr>
          <p:cNvPr id="9" name="Прямоугольник 8"/>
          <p:cNvSpPr/>
          <p:nvPr/>
        </p:nvSpPr>
        <p:spPr>
          <a:xfrm>
            <a:off x="4820286" y="1411288"/>
            <a:ext cx="2677794" cy="6921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000" dirty="0">
                <a:latin typeface="Times New Roman" pitchFamily="18" charset="0"/>
                <a:cs typeface="Times New Roman" pitchFamily="18" charset="0"/>
              </a:rPr>
              <a:t>3)Частный обвинитель</a:t>
            </a:r>
          </a:p>
        </p:txBody>
      </p:sp>
      <p:sp>
        <p:nvSpPr>
          <p:cNvPr id="10" name="Прямоугольник 9"/>
          <p:cNvSpPr/>
          <p:nvPr/>
        </p:nvSpPr>
        <p:spPr>
          <a:xfrm>
            <a:off x="8024813" y="1384300"/>
            <a:ext cx="3862387" cy="21685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ru-RU" dirty="0">
                <a:solidFill>
                  <a:srgbClr val="000000"/>
                </a:solidFill>
                <a:latin typeface="Times New Roman" pitchFamily="18" charset="0"/>
                <a:cs typeface="Times New Roman" pitchFamily="18" charset="0"/>
              </a:rPr>
              <a:t>4) Подозреваемый, обвиняемый, подсудимый, их защитники и законные представители, осужденный, оправданный, а также лицо, в отношении которого уголовное дело либо уголовное преследование было прекращено;</a:t>
            </a:r>
          </a:p>
          <a:p>
            <a:pPr algn="ctr"/>
            <a:endParaRPr lang="ru-RU" dirty="0">
              <a:solidFill>
                <a:srgbClr val="000000"/>
              </a:solidFill>
              <a:cs typeface="Arial" charset="0"/>
            </a:endParaRPr>
          </a:p>
        </p:txBody>
      </p:sp>
      <p:sp>
        <p:nvSpPr>
          <p:cNvPr id="11" name="Прямоугольник 10"/>
          <p:cNvSpPr/>
          <p:nvPr/>
        </p:nvSpPr>
        <p:spPr>
          <a:xfrm>
            <a:off x="182563" y="2665413"/>
            <a:ext cx="2925762" cy="18415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ru-RU">
                <a:solidFill>
                  <a:srgbClr val="000000"/>
                </a:solidFill>
                <a:latin typeface="Times New Roman" pitchFamily="18" charset="0"/>
                <a:cs typeface="Times New Roman" pitchFamily="18" charset="0"/>
              </a:rPr>
              <a:t>5) Эксперт, специалист, переводчик, понятой, а также участвующие в уголовном судопроизводстве педагог и психолог;</a:t>
            </a:r>
          </a:p>
          <a:p>
            <a:pPr algn="ctr"/>
            <a:endParaRPr lang="ru-RU">
              <a:solidFill>
                <a:srgbClr val="000000"/>
              </a:solidFill>
              <a:cs typeface="Arial" charset="0"/>
            </a:endParaRPr>
          </a:p>
        </p:txBody>
      </p:sp>
      <p:sp>
        <p:nvSpPr>
          <p:cNvPr id="12" name="Прямоугольник 11"/>
          <p:cNvSpPr/>
          <p:nvPr/>
        </p:nvSpPr>
        <p:spPr>
          <a:xfrm>
            <a:off x="3344863" y="2665413"/>
            <a:ext cx="3892550" cy="86155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dirty="0">
                <a:solidFill>
                  <a:schemeClr val="tx1"/>
                </a:solidFill>
                <a:latin typeface="Times New Roman" pitchFamily="18" charset="0"/>
                <a:cs typeface="Times New Roman" pitchFamily="18" charset="0"/>
              </a:rPr>
              <a:t>6) Гражданский истец, гражданский ответчик;</a:t>
            </a:r>
          </a:p>
          <a:p>
            <a:pPr algn="ctr"/>
            <a:endParaRPr lang="ru-RU" sz="2000" dirty="0">
              <a:solidFill>
                <a:srgbClr val="FFFFFF"/>
              </a:solidFill>
              <a:latin typeface="Times New Roman" pitchFamily="18" charset="0"/>
              <a:cs typeface="Times New Roman" pitchFamily="18" charset="0"/>
            </a:endParaRPr>
          </a:p>
        </p:txBody>
      </p:sp>
      <p:sp>
        <p:nvSpPr>
          <p:cNvPr id="14" name="Прямоугольник 13"/>
          <p:cNvSpPr/>
          <p:nvPr/>
        </p:nvSpPr>
        <p:spPr>
          <a:xfrm>
            <a:off x="6922815" y="3787774"/>
            <a:ext cx="3344862" cy="2077449"/>
          </a:xfrm>
          <a:prstGeom prst="rect">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dirty="0">
                <a:solidFill>
                  <a:schemeClr val="tx1"/>
                </a:solidFill>
                <a:latin typeface="Times New Roman" pitchFamily="18" charset="0"/>
                <a:cs typeface="Times New Roman" pitchFamily="18" charset="0"/>
              </a:rPr>
              <a:t>7) Законные представители, представители потерпевшего, гражданского истца, гражданского ответчика и частного обвинителя;</a:t>
            </a:r>
          </a:p>
          <a:p>
            <a:pPr algn="ctr"/>
            <a:endParaRPr lang="ru-RU" sz="2000" dirty="0">
              <a:solidFill>
                <a:srgbClr val="FFFFFF"/>
              </a:solidFill>
              <a:latin typeface="Times New Roman" pitchFamily="18" charset="0"/>
              <a:cs typeface="Times New Roman" pitchFamily="18" charset="0"/>
            </a:endParaRPr>
          </a:p>
        </p:txBody>
      </p:sp>
      <p:sp>
        <p:nvSpPr>
          <p:cNvPr id="16" name="Прямоугольник 15"/>
          <p:cNvSpPr/>
          <p:nvPr/>
        </p:nvSpPr>
        <p:spPr>
          <a:xfrm>
            <a:off x="849313" y="4806950"/>
            <a:ext cx="5341937" cy="1685925"/>
          </a:xfrm>
          <a:prstGeom prst="rect">
            <a:avLst/>
          </a:prstGeom>
          <a:solidFill>
            <a:srgbClr val="FF0000">
              <a:alpha val="6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2000">
                <a:solidFill>
                  <a:schemeClr val="tx1"/>
                </a:solidFill>
                <a:latin typeface="Times New Roman" pitchFamily="18" charset="0"/>
                <a:cs typeface="Times New Roman" pitchFamily="18" charset="0"/>
              </a:rPr>
              <a:t>8) Близкие родственники, родственники и близкие лица, противоправное посягательство на которых оказывается в целях воздействия на вышеуказанных лиц</a:t>
            </a:r>
          </a:p>
        </p:txBody>
      </p:sp>
      <p:cxnSp>
        <p:nvCxnSpPr>
          <p:cNvPr id="18" name="Shape 17"/>
          <p:cNvCxnSpPr>
            <a:endCxn id="7" idx="0"/>
          </p:cNvCxnSpPr>
          <p:nvPr/>
        </p:nvCxnSpPr>
        <p:spPr>
          <a:xfrm rot="10800000" flipV="1">
            <a:off x="1201738" y="431800"/>
            <a:ext cx="3292475" cy="939800"/>
          </a:xfrm>
          <a:prstGeom prst="bentConnector2">
            <a:avLst/>
          </a:prstGeom>
          <a:ln>
            <a:solidFill>
              <a:srgbClr val="002060"/>
            </a:solidFill>
            <a:tailEnd type="arrow"/>
          </a:ln>
        </p:spPr>
        <p:style>
          <a:lnRef idx="3">
            <a:schemeClr val="accent4"/>
          </a:lnRef>
          <a:fillRef idx="0">
            <a:schemeClr val="accent4"/>
          </a:fillRef>
          <a:effectRef idx="2">
            <a:schemeClr val="accent4"/>
          </a:effectRef>
          <a:fontRef idx="minor">
            <a:schemeClr val="tx1"/>
          </a:fontRef>
        </p:style>
      </p:cxnSp>
      <p:cxnSp>
        <p:nvCxnSpPr>
          <p:cNvPr id="20" name="Shape 19"/>
          <p:cNvCxnSpPr>
            <a:endCxn id="8" idx="0"/>
          </p:cNvCxnSpPr>
          <p:nvPr/>
        </p:nvCxnSpPr>
        <p:spPr>
          <a:xfrm rot="10800000" flipV="1">
            <a:off x="3586164" y="692330"/>
            <a:ext cx="920523" cy="691969"/>
          </a:xfrm>
          <a:prstGeom prst="bentConnector2">
            <a:avLst/>
          </a:prstGeom>
          <a:ln>
            <a:solidFill>
              <a:srgbClr val="002060"/>
            </a:solidFill>
            <a:tailEnd type="arrow"/>
          </a:ln>
        </p:spPr>
        <p:style>
          <a:lnRef idx="3">
            <a:schemeClr val="accent5"/>
          </a:lnRef>
          <a:fillRef idx="0">
            <a:schemeClr val="accent5"/>
          </a:fillRef>
          <a:effectRef idx="2">
            <a:schemeClr val="accent5"/>
          </a:effectRef>
          <a:fontRef idx="minor">
            <a:schemeClr val="tx1"/>
          </a:fontRef>
        </p:style>
      </p:cxnSp>
      <p:cxnSp>
        <p:nvCxnSpPr>
          <p:cNvPr id="24" name="Прямая со стрелкой 23"/>
          <p:cNvCxnSpPr>
            <a:stCxn id="6" idx="2"/>
          </p:cNvCxnSpPr>
          <p:nvPr/>
        </p:nvCxnSpPr>
        <p:spPr>
          <a:xfrm>
            <a:off x="6159500" y="901700"/>
            <a:ext cx="6350" cy="495300"/>
          </a:xfrm>
          <a:prstGeom prst="straightConnector1">
            <a:avLst/>
          </a:prstGeom>
          <a:ln>
            <a:solidFill>
              <a:srgbClr val="002060"/>
            </a:solidFill>
            <a:tailEnd type="arrow"/>
          </a:ln>
        </p:spPr>
        <p:style>
          <a:lnRef idx="3">
            <a:schemeClr val="accent5"/>
          </a:lnRef>
          <a:fillRef idx="0">
            <a:schemeClr val="accent5"/>
          </a:fillRef>
          <a:effectRef idx="2">
            <a:schemeClr val="accent5"/>
          </a:effectRef>
          <a:fontRef idx="minor">
            <a:schemeClr val="tx1"/>
          </a:fontRef>
        </p:style>
      </p:cxnSp>
      <p:cxnSp>
        <p:nvCxnSpPr>
          <p:cNvPr id="26" name="Shape 25"/>
          <p:cNvCxnSpPr>
            <a:endCxn id="10" idx="0"/>
          </p:cNvCxnSpPr>
          <p:nvPr/>
        </p:nvCxnSpPr>
        <p:spPr>
          <a:xfrm>
            <a:off x="7812088" y="692150"/>
            <a:ext cx="2143919" cy="692150"/>
          </a:xfrm>
          <a:prstGeom prst="bentConnector2">
            <a:avLst/>
          </a:prstGeom>
          <a:ln>
            <a:solidFill>
              <a:srgbClr val="002060"/>
            </a:solidFill>
            <a:tailEnd type="arrow"/>
          </a:ln>
        </p:spPr>
        <p:style>
          <a:lnRef idx="3">
            <a:schemeClr val="accent5"/>
          </a:lnRef>
          <a:fillRef idx="0">
            <a:schemeClr val="accent5"/>
          </a:fillRef>
          <a:effectRef idx="2">
            <a:schemeClr val="accent5"/>
          </a:effectRef>
          <a:fontRef idx="minor">
            <a:schemeClr val="tx1"/>
          </a:fontRef>
        </p:style>
      </p:cxnSp>
      <p:cxnSp>
        <p:nvCxnSpPr>
          <p:cNvPr id="30" name="Прямая соединительная линия 29"/>
          <p:cNvCxnSpPr>
            <a:stCxn id="6" idx="1"/>
          </p:cNvCxnSpPr>
          <p:nvPr/>
        </p:nvCxnSpPr>
        <p:spPr>
          <a:xfrm flipH="1">
            <a:off x="2455863" y="549275"/>
            <a:ext cx="2051050" cy="12700"/>
          </a:xfrm>
          <a:prstGeom prst="line">
            <a:avLst/>
          </a:prstGeom>
          <a:ln>
            <a:solidFill>
              <a:srgbClr val="002060"/>
            </a:solidFill>
          </a:ln>
        </p:spPr>
        <p:style>
          <a:lnRef idx="3">
            <a:schemeClr val="accent5"/>
          </a:lnRef>
          <a:fillRef idx="0">
            <a:schemeClr val="accent5"/>
          </a:fillRef>
          <a:effectRef idx="2">
            <a:schemeClr val="accent5"/>
          </a:effectRef>
          <a:fontRef idx="minor">
            <a:schemeClr val="tx1"/>
          </a:fontRef>
        </p:style>
      </p:cxnSp>
      <p:cxnSp>
        <p:nvCxnSpPr>
          <p:cNvPr id="32" name="Прямая со стрелкой 31"/>
          <p:cNvCxnSpPr/>
          <p:nvPr/>
        </p:nvCxnSpPr>
        <p:spPr>
          <a:xfrm>
            <a:off x="2430463" y="587375"/>
            <a:ext cx="0" cy="2078038"/>
          </a:xfrm>
          <a:prstGeom prst="straightConnector1">
            <a:avLst/>
          </a:prstGeom>
          <a:ln>
            <a:solidFill>
              <a:srgbClr val="002060"/>
            </a:solidFill>
            <a:tailEnd type="arrow"/>
          </a:ln>
        </p:spPr>
        <p:style>
          <a:lnRef idx="3">
            <a:schemeClr val="accent5"/>
          </a:lnRef>
          <a:fillRef idx="0">
            <a:schemeClr val="accent5"/>
          </a:fillRef>
          <a:effectRef idx="2">
            <a:schemeClr val="accent5"/>
          </a:effectRef>
          <a:fontRef idx="minor">
            <a:schemeClr val="tx1"/>
          </a:fontRef>
        </p:style>
      </p:cxnSp>
      <p:cxnSp>
        <p:nvCxnSpPr>
          <p:cNvPr id="34" name="Прямая со стрелкой 33"/>
          <p:cNvCxnSpPr/>
          <p:nvPr/>
        </p:nvCxnSpPr>
        <p:spPr>
          <a:xfrm>
            <a:off x="4741863" y="914400"/>
            <a:ext cx="12700" cy="1736725"/>
          </a:xfrm>
          <a:prstGeom prst="straightConnector1">
            <a:avLst/>
          </a:prstGeom>
          <a:ln>
            <a:solidFill>
              <a:srgbClr val="002060"/>
            </a:solidFill>
            <a:tailEnd type="arrow"/>
          </a:ln>
        </p:spPr>
        <p:style>
          <a:lnRef idx="3">
            <a:schemeClr val="accent5"/>
          </a:lnRef>
          <a:fillRef idx="0">
            <a:schemeClr val="accent5"/>
          </a:fillRef>
          <a:effectRef idx="2">
            <a:schemeClr val="accent5"/>
          </a:effectRef>
          <a:fontRef idx="minor">
            <a:schemeClr val="tx1"/>
          </a:fontRef>
        </p:style>
      </p:cxnSp>
      <p:cxnSp>
        <p:nvCxnSpPr>
          <p:cNvPr id="36" name="Соединительная линия уступом 35"/>
          <p:cNvCxnSpPr/>
          <p:nvPr/>
        </p:nvCxnSpPr>
        <p:spPr>
          <a:xfrm rot="16200000" flipH="1">
            <a:off x="6303169" y="2188369"/>
            <a:ext cx="2873375" cy="325437"/>
          </a:xfrm>
          <a:prstGeom prst="bentConnector3">
            <a:avLst>
              <a:gd name="adj1" fmla="val 50000"/>
            </a:avLst>
          </a:prstGeom>
          <a:ln>
            <a:solidFill>
              <a:srgbClr val="002060"/>
            </a:solidFill>
            <a:tailEnd type="arrow"/>
          </a:ln>
        </p:spPr>
        <p:style>
          <a:lnRef idx="3">
            <a:schemeClr val="accent5"/>
          </a:lnRef>
          <a:fillRef idx="0">
            <a:schemeClr val="accent5"/>
          </a:fillRef>
          <a:effectRef idx="2">
            <a:schemeClr val="accent5"/>
          </a:effectRef>
          <a:fontRef idx="minor">
            <a:schemeClr val="tx1"/>
          </a:fontRef>
        </p:style>
      </p:cxnSp>
      <p:cxnSp>
        <p:nvCxnSpPr>
          <p:cNvPr id="59" name="Прямая соединительная линия 58"/>
          <p:cNvCxnSpPr/>
          <p:nvPr/>
        </p:nvCxnSpPr>
        <p:spPr>
          <a:xfrm>
            <a:off x="7824788" y="365125"/>
            <a:ext cx="4114800" cy="0"/>
          </a:xfrm>
          <a:prstGeom prst="line">
            <a:avLst/>
          </a:prstGeom>
          <a:ln>
            <a:solidFill>
              <a:srgbClr val="002060"/>
            </a:solidFill>
          </a:ln>
        </p:spPr>
        <p:style>
          <a:lnRef idx="3">
            <a:schemeClr val="accent5"/>
          </a:lnRef>
          <a:fillRef idx="0">
            <a:schemeClr val="accent5"/>
          </a:fillRef>
          <a:effectRef idx="2">
            <a:schemeClr val="accent5"/>
          </a:effectRef>
          <a:fontRef idx="minor">
            <a:schemeClr val="tx1"/>
          </a:fontRef>
        </p:style>
      </p:cxnSp>
      <p:cxnSp>
        <p:nvCxnSpPr>
          <p:cNvPr id="63" name="Прямая соединительная линия 62"/>
          <p:cNvCxnSpPr/>
          <p:nvPr/>
        </p:nvCxnSpPr>
        <p:spPr>
          <a:xfrm>
            <a:off x="11939588" y="379413"/>
            <a:ext cx="12700" cy="5838825"/>
          </a:xfrm>
          <a:prstGeom prst="line">
            <a:avLst/>
          </a:prstGeom>
          <a:ln>
            <a:solidFill>
              <a:srgbClr val="002060"/>
            </a:solidFill>
          </a:ln>
        </p:spPr>
        <p:style>
          <a:lnRef idx="3">
            <a:schemeClr val="accent5"/>
          </a:lnRef>
          <a:fillRef idx="0">
            <a:schemeClr val="accent5"/>
          </a:fillRef>
          <a:effectRef idx="2">
            <a:schemeClr val="accent5"/>
          </a:effectRef>
          <a:fontRef idx="minor">
            <a:schemeClr val="tx1"/>
          </a:fontRef>
        </p:style>
      </p:cxnSp>
      <p:cxnSp>
        <p:nvCxnSpPr>
          <p:cNvPr id="66" name="Прямая со стрелкой 65"/>
          <p:cNvCxnSpPr/>
          <p:nvPr/>
        </p:nvCxnSpPr>
        <p:spPr>
          <a:xfrm flipH="1" flipV="1">
            <a:off x="6205538" y="6205538"/>
            <a:ext cx="5746750" cy="12700"/>
          </a:xfrm>
          <a:prstGeom prst="straightConnector1">
            <a:avLst/>
          </a:prstGeom>
          <a:ln>
            <a:solidFill>
              <a:srgbClr val="002060"/>
            </a:solidFill>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44137" y="0"/>
            <a:ext cx="11495314" cy="1280890"/>
          </a:xfrm>
        </p:spPr>
        <p:txBody>
          <a:bodyPr/>
          <a:lstStyle/>
          <a:p>
            <a:pPr algn="ctr"/>
            <a:r>
              <a:rPr lang="ru-RU" sz="3200" dirty="0" smtClean="0">
                <a:solidFill>
                  <a:schemeClr val="tx1"/>
                </a:solidFill>
                <a:latin typeface="Times New Roman" pitchFamily="18" charset="0"/>
                <a:cs typeface="Times New Roman" pitchFamily="18" charset="0"/>
              </a:rPr>
              <a:t>Должностные лица и органы, которые принимают решение об осуществлении государственной защиты</a:t>
            </a:r>
            <a:endParaRPr lang="ru-RU" sz="3200" dirty="0">
              <a:solidFill>
                <a:schemeClr val="tx1"/>
              </a:solidFill>
              <a:latin typeface="Times New Roman" pitchFamily="18" charset="0"/>
              <a:cs typeface="Times New Roman" pitchFamily="18" charset="0"/>
            </a:endParaRPr>
          </a:p>
        </p:txBody>
      </p:sp>
      <p:pic>
        <p:nvPicPr>
          <p:cNvPr id="4" name="Содержимое 3" descr="1857ada4f08f54c.jpg"/>
          <p:cNvPicPr>
            <a:picLocks noGrp="1" noChangeAspect="1"/>
          </p:cNvPicPr>
          <p:nvPr>
            <p:ph idx="1"/>
          </p:nvPr>
        </p:nvPicPr>
        <p:blipFill>
          <a:blip r:embed="rId2"/>
          <a:stretch>
            <a:fillRect/>
          </a:stretch>
        </p:blipFill>
        <p:spPr>
          <a:xfrm>
            <a:off x="4457358" y="957943"/>
            <a:ext cx="4212457" cy="3778250"/>
          </a:xfrm>
          <a:prstGeom prst="ellipse">
            <a:avLst/>
          </a:prstGeom>
        </p:spPr>
      </p:pic>
      <p:pic>
        <p:nvPicPr>
          <p:cNvPr id="23554" name="Рисунок 4" descr="CoolClips_vc009683.png"/>
          <p:cNvPicPr>
            <a:picLocks noChangeAspect="1"/>
          </p:cNvPicPr>
          <p:nvPr/>
        </p:nvPicPr>
        <p:blipFill>
          <a:blip r:embed="rId3"/>
          <a:srcRect/>
          <a:stretch>
            <a:fillRect/>
          </a:stretch>
        </p:blipFill>
        <p:spPr bwMode="auto">
          <a:xfrm>
            <a:off x="853668" y="1425394"/>
            <a:ext cx="2592387" cy="3043238"/>
          </a:xfrm>
          <a:prstGeom prst="rect">
            <a:avLst/>
          </a:prstGeom>
          <a:noFill/>
          <a:ln w="9525">
            <a:noFill/>
            <a:miter lim="800000"/>
            <a:headEnd/>
            <a:tailEnd/>
          </a:ln>
        </p:spPr>
      </p:pic>
      <p:pic>
        <p:nvPicPr>
          <p:cNvPr id="6" name="Рисунок 5" descr="drawing-art-cartoon-police-officer-character-vector-illustration-29955038.jpg"/>
          <p:cNvPicPr>
            <a:picLocks noChangeAspect="1"/>
          </p:cNvPicPr>
          <p:nvPr/>
        </p:nvPicPr>
        <p:blipFill>
          <a:blip r:embed="rId4"/>
          <a:stretch>
            <a:fillRect/>
          </a:stretch>
        </p:blipFill>
        <p:spPr>
          <a:xfrm>
            <a:off x="9483634" y="1247320"/>
            <a:ext cx="2091509" cy="3291840"/>
          </a:xfrm>
          <a:prstGeom prst="ellipse">
            <a:avLst/>
          </a:prstGeom>
        </p:spPr>
      </p:pic>
      <p:pic>
        <p:nvPicPr>
          <p:cNvPr id="7" name="Рисунок 6" descr="nasledniki_02_anons.jpg"/>
          <p:cNvPicPr>
            <a:picLocks noChangeAspect="1"/>
          </p:cNvPicPr>
          <p:nvPr/>
        </p:nvPicPr>
        <p:blipFill>
          <a:blip r:embed="rId5"/>
          <a:stretch>
            <a:fillRect/>
          </a:stretch>
        </p:blipFill>
        <p:spPr>
          <a:xfrm>
            <a:off x="208595" y="4643120"/>
            <a:ext cx="3582016" cy="2214880"/>
          </a:xfrm>
          <a:prstGeom prst="roundRect">
            <a:avLst/>
          </a:prstGeom>
        </p:spPr>
      </p:pic>
      <p:pic>
        <p:nvPicPr>
          <p:cNvPr id="8" name="Рисунок 7" descr="658-88ac0231d6d7232399f1cde3687eccad.jpg"/>
          <p:cNvPicPr>
            <a:picLocks noChangeAspect="1"/>
          </p:cNvPicPr>
          <p:nvPr/>
        </p:nvPicPr>
        <p:blipFill>
          <a:blip r:embed="rId6"/>
          <a:stretch>
            <a:fillRect/>
          </a:stretch>
        </p:blipFill>
        <p:spPr>
          <a:xfrm>
            <a:off x="4674056" y="4622800"/>
            <a:ext cx="3161388" cy="2235200"/>
          </a:xfrm>
          <a:prstGeom prst="roundRect">
            <a:avLst/>
          </a:prstGeom>
        </p:spPr>
      </p:pic>
      <p:pic>
        <p:nvPicPr>
          <p:cNvPr id="9" name="Рисунок 8" descr="Nakleyka_151-TAMOZhNYa_S_GERBOM.1000x800.jpg"/>
          <p:cNvPicPr>
            <a:picLocks noChangeAspect="1"/>
          </p:cNvPicPr>
          <p:nvPr/>
        </p:nvPicPr>
        <p:blipFill>
          <a:blip r:embed="rId7"/>
          <a:stretch>
            <a:fillRect/>
          </a:stretch>
        </p:blipFill>
        <p:spPr>
          <a:xfrm>
            <a:off x="9352280" y="4556731"/>
            <a:ext cx="2301269" cy="2301269"/>
          </a:xfrm>
          <a:prstGeom prst="ellipse">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circle(in)">
                                      <p:cBhvr>
                                        <p:cTn id="12" dur="20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2880"/>
            <a:ext cx="11011989" cy="1580605"/>
          </a:xfrm>
        </p:spPr>
        <p:txBody>
          <a:bodyPr rtlCol="0">
            <a:normAutofit fontScale="90000"/>
          </a:bodyPr>
          <a:lstStyle/>
          <a:p>
            <a:pPr algn="ctr" fontAlgn="auto">
              <a:spcAft>
                <a:spcPts val="0"/>
              </a:spcAft>
              <a:defRPr/>
            </a:pPr>
            <a:r>
              <a:rPr lang="ru-RU" i="1" dirty="0" smtClean="0">
                <a:solidFill>
                  <a:schemeClr val="tx1"/>
                </a:solidFill>
                <a:latin typeface="Times New Roman" pitchFamily="18" charset="0"/>
                <a:cs typeface="Times New Roman" pitchFamily="18" charset="0"/>
              </a:rPr>
              <a:t>Ст. 6 ФЗ от 20.08.2004 N 119-ФЗ "О государственной защите потерпевших, свидетелей и иных участников уголовного судопроизводства"</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195944" y="1789611"/>
            <a:ext cx="11996056" cy="5068389"/>
          </a:xfrm>
        </p:spPr>
        <p:txBody>
          <a:bodyPr rtlCol="0">
            <a:normAutofit/>
          </a:bodyPr>
          <a:lstStyle/>
          <a:p>
            <a:pPr algn="just" fontAlgn="auto">
              <a:spcAft>
                <a:spcPts val="0"/>
              </a:spcAft>
              <a:buFont typeface="Wingdings 3" charset="2"/>
              <a:buChar char=""/>
              <a:defRPr/>
            </a:pPr>
            <a:r>
              <a:rPr lang="ru-RU" sz="2000" dirty="0" smtClean="0">
                <a:solidFill>
                  <a:schemeClr val="tx1"/>
                </a:solidFill>
                <a:latin typeface="Times New Roman" pitchFamily="18" charset="0"/>
                <a:cs typeface="Times New Roman" pitchFamily="18" charset="0"/>
              </a:rPr>
              <a:t>1) личная охрана, охрана жилища и имущества;</a:t>
            </a:r>
          </a:p>
          <a:p>
            <a:pPr algn="just" fontAlgn="auto">
              <a:spcAft>
                <a:spcPts val="0"/>
              </a:spcAft>
              <a:buFont typeface="Wingdings 3" charset="2"/>
              <a:buChar char=""/>
              <a:defRPr/>
            </a:pPr>
            <a:r>
              <a:rPr lang="ru-RU" sz="2000" dirty="0" smtClean="0">
                <a:solidFill>
                  <a:schemeClr val="tx1"/>
                </a:solidFill>
                <a:latin typeface="Times New Roman" pitchFamily="18" charset="0"/>
                <a:cs typeface="Times New Roman" pitchFamily="18" charset="0"/>
              </a:rPr>
              <a:t>2) выдача специальных средств индивидуальной защиты, связи и оповещения об опасности;</a:t>
            </a:r>
          </a:p>
          <a:p>
            <a:pPr algn="just" fontAlgn="auto">
              <a:spcAft>
                <a:spcPts val="0"/>
              </a:spcAft>
              <a:buFont typeface="Wingdings 3" charset="2"/>
              <a:buChar char=""/>
              <a:defRPr/>
            </a:pPr>
            <a:r>
              <a:rPr lang="ru-RU" sz="2000" dirty="0" smtClean="0">
                <a:solidFill>
                  <a:schemeClr val="tx1"/>
                </a:solidFill>
                <a:latin typeface="Times New Roman" pitchFamily="18" charset="0"/>
                <a:cs typeface="Times New Roman" pitchFamily="18" charset="0"/>
              </a:rPr>
              <a:t>3) обеспечение конфиденциальности сведений о защищаемом лице;</a:t>
            </a:r>
          </a:p>
          <a:p>
            <a:pPr algn="just" fontAlgn="auto">
              <a:spcAft>
                <a:spcPts val="0"/>
              </a:spcAft>
              <a:buFont typeface="Wingdings 3" charset="2"/>
              <a:buChar char=""/>
              <a:defRPr/>
            </a:pPr>
            <a:r>
              <a:rPr lang="ru-RU" sz="2000" dirty="0" smtClean="0">
                <a:solidFill>
                  <a:schemeClr val="tx1"/>
                </a:solidFill>
                <a:latin typeface="Times New Roman" pitchFamily="18" charset="0"/>
                <a:cs typeface="Times New Roman" pitchFamily="18" charset="0"/>
              </a:rPr>
              <a:t>4) переселение на другое место жительства;</a:t>
            </a:r>
          </a:p>
          <a:p>
            <a:pPr algn="just" fontAlgn="auto">
              <a:spcAft>
                <a:spcPts val="0"/>
              </a:spcAft>
              <a:buFont typeface="Wingdings 3" charset="2"/>
              <a:buChar char=""/>
              <a:defRPr/>
            </a:pPr>
            <a:r>
              <a:rPr lang="ru-RU" sz="2000" dirty="0" smtClean="0">
                <a:solidFill>
                  <a:schemeClr val="tx1"/>
                </a:solidFill>
                <a:latin typeface="Times New Roman" pitchFamily="18" charset="0"/>
                <a:cs typeface="Times New Roman" pitchFamily="18" charset="0"/>
              </a:rPr>
              <a:t>5) замена документов;</a:t>
            </a:r>
          </a:p>
          <a:p>
            <a:pPr algn="just" fontAlgn="auto">
              <a:spcAft>
                <a:spcPts val="0"/>
              </a:spcAft>
              <a:buFont typeface="Wingdings 3" charset="2"/>
              <a:buChar char=""/>
              <a:defRPr/>
            </a:pPr>
            <a:r>
              <a:rPr lang="ru-RU" sz="2000" dirty="0" smtClean="0">
                <a:solidFill>
                  <a:schemeClr val="tx1"/>
                </a:solidFill>
                <a:latin typeface="Times New Roman" pitchFamily="18" charset="0"/>
                <a:cs typeface="Times New Roman" pitchFamily="18" charset="0"/>
              </a:rPr>
              <a:t>6) изменение внешности;</a:t>
            </a:r>
          </a:p>
          <a:p>
            <a:pPr algn="just" fontAlgn="auto">
              <a:spcAft>
                <a:spcPts val="0"/>
              </a:spcAft>
              <a:buFont typeface="Wingdings 3" charset="2"/>
              <a:buChar char=""/>
              <a:defRPr/>
            </a:pPr>
            <a:r>
              <a:rPr lang="ru-RU" sz="2000" dirty="0" smtClean="0">
                <a:solidFill>
                  <a:schemeClr val="tx1"/>
                </a:solidFill>
                <a:latin typeface="Times New Roman" pitchFamily="18" charset="0"/>
                <a:cs typeface="Times New Roman" pitchFamily="18" charset="0"/>
              </a:rPr>
              <a:t>7) изменение места работы (службы) или учебы;</a:t>
            </a:r>
          </a:p>
          <a:p>
            <a:pPr algn="just" fontAlgn="auto">
              <a:spcAft>
                <a:spcPts val="0"/>
              </a:spcAft>
              <a:buFont typeface="Wingdings 3" charset="2"/>
              <a:buChar char=""/>
              <a:defRPr/>
            </a:pPr>
            <a:r>
              <a:rPr lang="ru-RU" sz="2000" dirty="0" smtClean="0">
                <a:solidFill>
                  <a:schemeClr val="tx1"/>
                </a:solidFill>
                <a:latin typeface="Times New Roman" pitchFamily="18" charset="0"/>
                <a:cs typeface="Times New Roman" pitchFamily="18" charset="0"/>
              </a:rPr>
              <a:t>8) временное помещение в безопасное место;</a:t>
            </a:r>
          </a:p>
          <a:p>
            <a:pPr algn="just" fontAlgn="auto">
              <a:spcAft>
                <a:spcPts val="0"/>
              </a:spcAft>
              <a:buFont typeface="Wingdings 3" charset="2"/>
              <a:buChar char=""/>
              <a:defRPr/>
            </a:pPr>
            <a:r>
              <a:rPr lang="ru-RU" sz="2000" dirty="0" smtClean="0">
                <a:solidFill>
                  <a:schemeClr val="tx1"/>
                </a:solidFill>
                <a:latin typeface="Times New Roman" pitchFamily="18" charset="0"/>
                <a:cs typeface="Times New Roman" pitchFamily="18" charset="0"/>
              </a:rPr>
              <a:t>9) применение дополнительных мер безопасности в отношении защищаемого лица, содержащегося под стражей или находящегося в месте отбывания наказания, в том числе перевод из одного места содержания под стражей или отбывания наказания в другое;</a:t>
            </a:r>
          </a:p>
          <a:p>
            <a:pPr algn="just" fontAlgn="auto">
              <a:spcAft>
                <a:spcPts val="0"/>
              </a:spcAft>
              <a:buFont typeface="Wingdings 3" charset="2"/>
              <a:buChar char=""/>
              <a:defRPr/>
            </a:pPr>
            <a:r>
              <a:rPr lang="ru-RU" sz="2000" dirty="0" smtClean="0">
                <a:solidFill>
                  <a:schemeClr val="tx1"/>
                </a:solidFill>
                <a:latin typeface="Times New Roman" pitchFamily="18" charset="0"/>
                <a:cs typeface="Times New Roman" pitchFamily="18" charset="0"/>
              </a:rPr>
              <a:t>И иные меры.</a:t>
            </a:r>
          </a:p>
          <a:p>
            <a:pPr fontAlgn="auto">
              <a:spcAft>
                <a:spcPts val="0"/>
              </a:spcAft>
              <a:buFont typeface="Wingdings 3" charset="2"/>
              <a:buChar char=""/>
              <a:defRPr/>
            </a:pPr>
            <a:endParaRPr lang="ru-RU" dirty="0">
              <a:solidFill>
                <a:schemeClr val="tx1">
                  <a:lumMod val="75000"/>
                  <a:lumOff val="25000"/>
                </a:schemeClr>
              </a:solidFill>
            </a:endParaRPr>
          </a:p>
        </p:txBody>
      </p:sp>
      <p:sp>
        <p:nvSpPr>
          <p:cNvPr id="5" name="Правая фигурная скобка 4"/>
          <p:cNvSpPr/>
          <p:nvPr/>
        </p:nvSpPr>
        <p:spPr>
          <a:xfrm>
            <a:off x="5891349" y="3135086"/>
            <a:ext cx="653142" cy="1632857"/>
          </a:xfrm>
          <a:prstGeom prst="rightBrace">
            <a:avLst/>
          </a:prstGeom>
          <a:ln w="57150">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6" name="Прямоугольник 5"/>
          <p:cNvSpPr/>
          <p:nvPr/>
        </p:nvSpPr>
        <p:spPr>
          <a:xfrm>
            <a:off x="6923313" y="3161211"/>
            <a:ext cx="4467497" cy="1580605"/>
          </a:xfrm>
          <a:prstGeom prst="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Данные меры безопасности осуществляются только по  уголовным делам о тяжких и особо тяжких преступлениях</a:t>
            </a:r>
            <a:endParaRPr lang="ru-RU" sz="2000" dirty="0">
              <a:solidFill>
                <a:schemeClr val="tx1"/>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40549524_w640_h640_cid2774856_pid296292949-01a39c5e.jpg"/>
          <p:cNvPicPr>
            <a:picLocks noChangeAspect="1"/>
          </p:cNvPicPr>
          <p:nvPr/>
        </p:nvPicPr>
        <p:blipFill>
          <a:blip r:embed="rId2"/>
          <a:stretch>
            <a:fillRect/>
          </a:stretch>
        </p:blipFill>
        <p:spPr>
          <a:xfrm>
            <a:off x="520903" y="1285383"/>
            <a:ext cx="2071093" cy="1812745"/>
          </a:xfrm>
          <a:prstGeom prst="snip2SameRect">
            <a:avLst/>
          </a:prstGeom>
        </p:spPr>
      </p:pic>
      <p:pic>
        <p:nvPicPr>
          <p:cNvPr id="6" name="Рисунок 5" descr="foto_145478.jpg"/>
          <p:cNvPicPr>
            <a:picLocks noChangeAspect="1"/>
          </p:cNvPicPr>
          <p:nvPr/>
        </p:nvPicPr>
        <p:blipFill>
          <a:blip r:embed="rId3"/>
          <a:stretch>
            <a:fillRect/>
          </a:stretch>
        </p:blipFill>
        <p:spPr>
          <a:xfrm>
            <a:off x="480556" y="5065983"/>
            <a:ext cx="2377162" cy="1782945"/>
          </a:xfrm>
          <a:prstGeom prst="snip2SameRect">
            <a:avLst/>
          </a:prstGeom>
        </p:spPr>
      </p:pic>
      <p:sp>
        <p:nvSpPr>
          <p:cNvPr id="2" name="Заголовок 1"/>
          <p:cNvSpPr>
            <a:spLocks noGrp="1"/>
          </p:cNvSpPr>
          <p:nvPr>
            <p:ph type="title"/>
          </p:nvPr>
        </p:nvSpPr>
        <p:spPr>
          <a:xfrm>
            <a:off x="2179638" y="0"/>
            <a:ext cx="8910637" cy="1958975"/>
          </a:xfrm>
        </p:spPr>
        <p:txBody>
          <a:bodyPr rtlCol="0">
            <a:normAutofit fontScale="90000"/>
          </a:bodyPr>
          <a:lstStyle/>
          <a:p>
            <a:pPr algn="ctr" fontAlgn="auto">
              <a:spcAft>
                <a:spcPts val="0"/>
              </a:spcAft>
              <a:defRPr/>
            </a:pPr>
            <a:r>
              <a:rPr lang="ru-RU" sz="2800" b="1" dirty="0" smtClean="0">
                <a:solidFill>
                  <a:schemeClr val="tx1">
                    <a:lumMod val="85000"/>
                    <a:lumOff val="15000"/>
                  </a:schemeClr>
                </a:solidFill>
                <a:latin typeface="Times New Roman" pitchFamily="18" charset="0"/>
                <a:cs typeface="Times New Roman" pitchFamily="18" charset="0"/>
              </a:rPr>
              <a:t>Личная охрана, охрана жилища и имущества, выдача специальных средств индивидуальной защиты, связи и оповещения об опасности, обеспечение конфиденциальности сведений о защищаемом лице.</a:t>
            </a:r>
            <a:r>
              <a:rPr lang="ru-RU" sz="2800" dirty="0" smtClean="0">
                <a:solidFill>
                  <a:schemeClr val="tx1">
                    <a:lumMod val="85000"/>
                    <a:lumOff val="15000"/>
                  </a:schemeClr>
                </a:solidFill>
                <a:latin typeface="Times New Roman" pitchFamily="18" charset="0"/>
                <a:cs typeface="Times New Roman" pitchFamily="18" charset="0"/>
              </a:rPr>
              <a:t/>
            </a:r>
            <a:br>
              <a:rPr lang="ru-RU" sz="2800" dirty="0" smtClean="0">
                <a:solidFill>
                  <a:schemeClr val="tx1">
                    <a:lumMod val="85000"/>
                    <a:lumOff val="15000"/>
                  </a:schemeClr>
                </a:solidFill>
                <a:latin typeface="Times New Roman" pitchFamily="18" charset="0"/>
                <a:cs typeface="Times New Roman" pitchFamily="18" charset="0"/>
              </a:rPr>
            </a:br>
            <a:endParaRPr lang="ru-RU" sz="2800" dirty="0">
              <a:solidFill>
                <a:schemeClr val="tx1">
                  <a:lumMod val="85000"/>
                  <a:lumOff val="1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784225" y="1763713"/>
            <a:ext cx="11407775" cy="5094287"/>
          </a:xfrm>
        </p:spPr>
        <p:txBody>
          <a:bodyPr rtlCol="0">
            <a:normAutofit lnSpcReduction="10000"/>
          </a:bodyPr>
          <a:lstStyle/>
          <a:p>
            <a:pPr marL="2324100" indent="4763" algn="just" defTabSz="979488" fontAlgn="auto">
              <a:spcAft>
                <a:spcPts val="0"/>
              </a:spcAft>
              <a:buFont typeface="Wingdings 3" charset="2"/>
              <a:buNone/>
              <a:defRPr/>
            </a:pPr>
            <a:r>
              <a:rPr lang="ru-RU" i="1" u="sng" dirty="0" smtClean="0">
                <a:solidFill>
                  <a:schemeClr val="tx1"/>
                </a:solidFill>
                <a:latin typeface="Times New Roman" pitchFamily="18" charset="0"/>
                <a:cs typeface="Times New Roman" pitchFamily="18" charset="0"/>
              </a:rPr>
              <a:t>«П. 8 Постановления Правительства РФ от 27.10.2006 N 630 "Об утверждении Правил применения отдельных мер безопасности в отношении потерпевших, свидетелей и иных участников уголовного судопроизводства"</a:t>
            </a:r>
          </a:p>
          <a:p>
            <a:pPr marL="2324100" indent="4763" algn="just" defTabSz="979488" fontAlgn="auto">
              <a:spcAft>
                <a:spcPts val="0"/>
              </a:spcAft>
              <a:buFont typeface="Wingdings 3" charset="2"/>
              <a:buNone/>
              <a:defRPr/>
            </a:pPr>
            <a:r>
              <a:rPr lang="ru-RU" dirty="0" smtClean="0">
                <a:solidFill>
                  <a:schemeClr val="tx1"/>
                </a:solidFill>
                <a:latin typeface="Times New Roman" pitchFamily="18" charset="0"/>
                <a:cs typeface="Times New Roman" pitchFamily="18" charset="0"/>
              </a:rPr>
              <a:t>Для обеспечения самообороны и личной безопасности защищаемого лица орган, осуществляющий меры безопасности, в случае необходимости выдает защищаемому лицу специальные средства индивидуальной защиты, связи и оповещения об опасности.</a:t>
            </a:r>
          </a:p>
          <a:p>
            <a:pPr marL="2344738" indent="4763" algn="just" defTabSz="979488" fontAlgn="auto">
              <a:spcAft>
                <a:spcPts val="0"/>
              </a:spcAft>
              <a:buFont typeface="Wingdings 3" charset="2"/>
              <a:buNone/>
              <a:defRPr/>
            </a:pPr>
            <a:r>
              <a:rPr lang="ru-RU" dirty="0" smtClean="0">
                <a:solidFill>
                  <a:schemeClr val="tx1"/>
                </a:solidFill>
                <a:latin typeface="Times New Roman" pitchFamily="18" charset="0"/>
                <a:cs typeface="Times New Roman" pitchFamily="18" charset="0"/>
              </a:rPr>
              <a:t>В качестве специальных средств защищаемому лицу могут выдаваться бронежилет, электрошоковое устройство, аэрозольный распылитель с раздражающим составом.</a:t>
            </a:r>
          </a:p>
          <a:p>
            <a:pPr marL="2344738" indent="4763" algn="just" defTabSz="979488" fontAlgn="auto">
              <a:spcAft>
                <a:spcPts val="0"/>
              </a:spcAft>
              <a:buFont typeface="Wingdings 3" charset="2"/>
              <a:buNone/>
              <a:defRPr/>
            </a:pPr>
            <a:r>
              <a:rPr lang="ru-RU" dirty="0" smtClean="0">
                <a:solidFill>
                  <a:schemeClr val="tx1"/>
                </a:solidFill>
                <a:latin typeface="Times New Roman" pitchFamily="18" charset="0"/>
                <a:cs typeface="Times New Roman" pitchFamily="18" charset="0"/>
              </a:rPr>
              <a:t>Тип выдаваемых специальных средств определяется в соответствии с перечнями специальных средств, состоящих на вооружении органа, осуществляющего меры безопасности.</a:t>
            </a:r>
          </a:p>
          <a:p>
            <a:pPr marL="2344738" indent="4763" algn="just" defTabSz="979488" fontAlgn="auto">
              <a:spcAft>
                <a:spcPts val="0"/>
              </a:spcAft>
              <a:buFont typeface="Wingdings 3" charset="2"/>
              <a:buNone/>
              <a:defRPr/>
            </a:pPr>
            <a:r>
              <a:rPr lang="ru-RU" dirty="0" smtClean="0">
                <a:solidFill>
                  <a:schemeClr val="tx1"/>
                </a:solidFill>
                <a:latin typeface="Times New Roman" pitchFamily="18" charset="0"/>
                <a:cs typeface="Times New Roman" pitchFamily="18" charset="0"/>
              </a:rPr>
              <a:t>Для обеспечения защищаемого лица средствами связи и оповещения об опасности орган, осуществляющий меры безопасности, в случае необходимости выдает защищаемому лицу переносное портативное радиоустройство, телефон сотовой связи и (или) пейджер.</a:t>
            </a:r>
          </a:p>
          <a:p>
            <a:pPr marL="2344738" indent="4763" algn="just" defTabSz="979488" fontAlgn="auto">
              <a:spcAft>
                <a:spcPts val="0"/>
              </a:spcAft>
              <a:buFont typeface="Wingdings 3" charset="2"/>
              <a:buNone/>
              <a:defRPr/>
            </a:pPr>
            <a:r>
              <a:rPr lang="ru-RU" dirty="0" smtClean="0">
                <a:solidFill>
                  <a:schemeClr val="tx1"/>
                </a:solidFill>
                <a:latin typeface="Times New Roman" pitchFamily="18" charset="0"/>
                <a:cs typeface="Times New Roman" pitchFamily="18" charset="0"/>
              </a:rPr>
              <a:t>Выдача защищаемому лицу специальных средств индивидуальной защиты, связи и оповещения об опасности производится в соответствии с нормативными правовыми актами органа, осуществляющего меры безопасности»</a:t>
            </a:r>
            <a:endParaRPr lang="ru-RU" dirty="0">
              <a:solidFill>
                <a:schemeClr val="tx1"/>
              </a:solidFill>
              <a:latin typeface="Times New Roman" pitchFamily="18" charset="0"/>
              <a:cs typeface="Times New Roman" pitchFamily="18" charset="0"/>
            </a:endParaRPr>
          </a:p>
        </p:txBody>
      </p:sp>
      <p:pic>
        <p:nvPicPr>
          <p:cNvPr id="4" name="Рисунок 3" descr="564462be113e85d.jpg"/>
          <p:cNvPicPr>
            <a:picLocks noChangeAspect="1"/>
          </p:cNvPicPr>
          <p:nvPr/>
        </p:nvPicPr>
        <p:blipFill>
          <a:blip r:embed="rId4"/>
          <a:stretch>
            <a:fillRect/>
          </a:stretch>
        </p:blipFill>
        <p:spPr>
          <a:xfrm>
            <a:off x="278081" y="3163989"/>
            <a:ext cx="2567159" cy="1815729"/>
          </a:xfrm>
          <a:prstGeom prst="roundRect">
            <a:avLst/>
          </a:prstGeom>
        </p:spPr>
      </p:pic>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Wisp">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591</TotalTime>
  <Words>1379</Words>
  <Application>Microsoft Office PowerPoint</Application>
  <PresentationFormat>Произвольный</PresentationFormat>
  <Paragraphs>92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Wisp</vt:lpstr>
      <vt:lpstr>Применение в отношении участников уголовного судопроизводства мер безопасности </vt:lpstr>
      <vt:lpstr>Слайд 2</vt:lpstr>
      <vt:lpstr>Слайд 3</vt:lpstr>
      <vt:lpstr>Слайд 4</vt:lpstr>
      <vt:lpstr>Слайд 5</vt:lpstr>
      <vt:lpstr>Слайд 6</vt:lpstr>
      <vt:lpstr>Должностные лица и органы, которые принимают решение об осуществлении государственной защиты</vt:lpstr>
      <vt:lpstr>Ст. 6 ФЗ от 20.08.2004 N 119-ФЗ "О государственной защите потерпевших, свидетелей и иных участников уголовного судопроизводства" </vt:lpstr>
      <vt:lpstr>Личная охрана, охрана жилища и имущества, выдача специальных средств индивидуальной защиты, связи и оповещения об опасности, обеспечение конфиденциальности сведений о защищаемом лице. </vt:lpstr>
      <vt:lpstr>Переселение на другое место жительства, замена документов, изменение внешности. </vt:lpstr>
      <vt:lpstr>Изменение места работы (службы) или учебы.</vt:lpstr>
      <vt:lpstr>Меры безопасности в отношении защищаемых лиц из числа военнослужащих </vt:lpstr>
      <vt:lpstr>Меры безопасности в отношении защищаемых лиц, содержащихся в следственных изоляторах или находящихся в местах отбывания наказания</vt:lpstr>
      <vt:lpstr>Пример судебного решения</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Анастасия Степанова</dc:creator>
  <cp:lastModifiedBy>Анастасия Степанова</cp:lastModifiedBy>
  <cp:revision>44</cp:revision>
  <dcterms:created xsi:type="dcterms:W3CDTF">2014-09-12T02:13:59Z</dcterms:created>
  <dcterms:modified xsi:type="dcterms:W3CDTF">2018-03-25T17:06:43Z</dcterms:modified>
</cp:coreProperties>
</file>