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3" r:id="rId10"/>
    <p:sldId id="264" r:id="rId11"/>
    <p:sldId id="273" r:id="rId12"/>
    <p:sldId id="272" r:id="rId13"/>
    <p:sldId id="265" r:id="rId14"/>
    <p:sldId id="267" r:id="rId15"/>
    <p:sldId id="266" r:id="rId16"/>
    <p:sldId id="274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95BB3-22D1-4C79-AC79-8B05AB38EB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BD4A2-47CC-4472-BB91-DF0F8B24232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Порядок определения цен на платные медицинские услуги для медицинских организаций, являющихся бюджетными и государственными учреждениями, устанавливают их органы - учредители.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Медицинские организации иных организационно-правовых форм (ООО, ЗАО и т.п.) определяют цены на медицинские услуги самостоятельно.</a:t>
          </a:r>
        </a:p>
        <a:p>
          <a:pPr rtl="0"/>
          <a:endParaRPr lang="ru-RU" dirty="0"/>
        </a:p>
      </dgm:t>
    </dgm:pt>
    <dgm:pt modelId="{E9F093A0-FD83-438B-A597-BC8B57874FA5}" type="parTrans" cxnId="{514B1E51-A4EA-424D-B1A2-AA53267C0A92}">
      <dgm:prSet/>
      <dgm:spPr/>
      <dgm:t>
        <a:bodyPr/>
        <a:lstStyle/>
        <a:p>
          <a:endParaRPr lang="ru-RU"/>
        </a:p>
      </dgm:t>
    </dgm:pt>
    <dgm:pt modelId="{4B50F4D5-FB4B-4755-A7D6-01246049C09E}" type="sibTrans" cxnId="{514B1E51-A4EA-424D-B1A2-AA53267C0A92}">
      <dgm:prSet/>
      <dgm:spPr/>
      <dgm:t>
        <a:bodyPr/>
        <a:lstStyle/>
        <a:p>
          <a:endParaRPr lang="ru-RU"/>
        </a:p>
      </dgm:t>
    </dgm:pt>
    <dgm:pt modelId="{E9F66663-F69D-4467-80CE-9E8605158FB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Вышеуказанная информация размещается на сайте медицинской организации в сети "Интернет” и на информационном стенде (стойке). Информационный стенд  располагается в доступном для посетителей месте и оформляется таким образом, чтобы можно было свободно ознакомиться с размещенной на нем информацией.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CBFDC8E-DD37-48E5-AB6D-CDF1E63BED32}" type="parTrans" cxnId="{09D6D56A-BA3E-42B4-A768-BB2B62D55A4C}">
      <dgm:prSet/>
      <dgm:spPr/>
      <dgm:t>
        <a:bodyPr/>
        <a:lstStyle/>
        <a:p>
          <a:endParaRPr lang="ru-RU"/>
        </a:p>
      </dgm:t>
    </dgm:pt>
    <dgm:pt modelId="{9603A563-47B2-4BBA-AF0D-5670BDD3386D}" type="sibTrans" cxnId="{09D6D56A-BA3E-42B4-A768-BB2B62D55A4C}">
      <dgm:prSet/>
      <dgm:spPr/>
      <dgm:t>
        <a:bodyPr/>
        <a:lstStyle/>
        <a:p>
          <a:endParaRPr lang="ru-RU"/>
        </a:p>
      </dgm:t>
    </dgm:pt>
    <dgm:pt modelId="{E9F92274-D5C2-4102-ADE1-D68774E33946}" type="pres">
      <dgm:prSet presAssocID="{77C95BB3-22D1-4C79-AC79-8B05AB38EB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B228A-82F6-4950-862D-21585BDB26D8}" type="pres">
      <dgm:prSet presAssocID="{5B1BD4A2-47CC-4472-BB91-DF0F8B24232F}" presName="composite" presStyleCnt="0"/>
      <dgm:spPr/>
    </dgm:pt>
    <dgm:pt modelId="{5A63BD30-1E52-4F74-B7AA-B82D4C4A3120}" type="pres">
      <dgm:prSet presAssocID="{5B1BD4A2-47CC-4472-BB91-DF0F8B24232F}" presName="imgShp" presStyleLbl="fgImgPlace1" presStyleIdx="0" presStyleCnt="2" custScaleX="96173" custScaleY="84827" custLinFactNeighborX="-17100" custLinFactNeighborY="131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EA7076-2732-4692-B8E1-62DEC57CB4F4}" type="pres">
      <dgm:prSet presAssocID="{5B1BD4A2-47CC-4472-BB91-DF0F8B24232F}" presName="txShp" presStyleLbl="node1" presStyleIdx="0" presStyleCnt="2" custScaleX="113818" custScaleY="96744" custLinFactNeighborX="2514" custLinFactNeighborY="1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F026-5427-47F4-8278-6EADB84B00C2}" type="pres">
      <dgm:prSet presAssocID="{4B50F4D5-FB4B-4755-A7D6-01246049C09E}" presName="spacing" presStyleCnt="0"/>
      <dgm:spPr/>
    </dgm:pt>
    <dgm:pt modelId="{FE421308-BA3A-4463-95B3-9012B3423733}" type="pres">
      <dgm:prSet presAssocID="{E9F66663-F69D-4467-80CE-9E8605158FBB}" presName="composite" presStyleCnt="0"/>
      <dgm:spPr/>
    </dgm:pt>
    <dgm:pt modelId="{2A2C7E48-71A0-4DF1-960A-3EA9293BB8EA}" type="pres">
      <dgm:prSet presAssocID="{E9F66663-F69D-4467-80CE-9E8605158FBB}" presName="imgShp" presStyleLbl="fgImgPlace1" presStyleIdx="1" presStyleCnt="2" custScaleX="103565" custLinFactNeighborX="-22075" custLinFactNeighborY="-82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980BAB-0F79-4A28-94A0-5B2B61D27619}" type="pres">
      <dgm:prSet presAssocID="{E9F66663-F69D-4467-80CE-9E8605158FBB}" presName="txShp" presStyleLbl="node1" presStyleIdx="1" presStyleCnt="2" custScaleX="106246" custScaleY="86711" custLinFactNeighborX="3856" custLinFactNeighborY="-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A3F3F-95EB-4B74-8DA4-5772D1AD35DD}" type="presOf" srcId="{77C95BB3-22D1-4C79-AC79-8B05AB38EB70}" destId="{E9F92274-D5C2-4102-ADE1-D68774E33946}" srcOrd="0" destOrd="0" presId="urn:microsoft.com/office/officeart/2005/8/layout/vList3"/>
    <dgm:cxn modelId="{09D6D56A-BA3E-42B4-A768-BB2B62D55A4C}" srcId="{77C95BB3-22D1-4C79-AC79-8B05AB38EB70}" destId="{E9F66663-F69D-4467-80CE-9E8605158FBB}" srcOrd="1" destOrd="0" parTransId="{8CBFDC8E-DD37-48E5-AB6D-CDF1E63BED32}" sibTransId="{9603A563-47B2-4BBA-AF0D-5670BDD3386D}"/>
    <dgm:cxn modelId="{2A11B9CA-952B-4464-BBA0-6E4F45F86BC7}" type="presOf" srcId="{5B1BD4A2-47CC-4472-BB91-DF0F8B24232F}" destId="{BAEA7076-2732-4692-B8E1-62DEC57CB4F4}" srcOrd="0" destOrd="0" presId="urn:microsoft.com/office/officeart/2005/8/layout/vList3"/>
    <dgm:cxn modelId="{514B1E51-A4EA-424D-B1A2-AA53267C0A92}" srcId="{77C95BB3-22D1-4C79-AC79-8B05AB38EB70}" destId="{5B1BD4A2-47CC-4472-BB91-DF0F8B24232F}" srcOrd="0" destOrd="0" parTransId="{E9F093A0-FD83-438B-A597-BC8B57874FA5}" sibTransId="{4B50F4D5-FB4B-4755-A7D6-01246049C09E}"/>
    <dgm:cxn modelId="{038ADFD6-00B2-40FC-89BC-506AD68D0C3F}" type="presOf" srcId="{E9F66663-F69D-4467-80CE-9E8605158FBB}" destId="{C4980BAB-0F79-4A28-94A0-5B2B61D27619}" srcOrd="0" destOrd="0" presId="urn:microsoft.com/office/officeart/2005/8/layout/vList3"/>
    <dgm:cxn modelId="{B691878E-68BD-4A88-B7A7-44261A4478CB}" type="presParOf" srcId="{E9F92274-D5C2-4102-ADE1-D68774E33946}" destId="{B5AB228A-82F6-4950-862D-21585BDB26D8}" srcOrd="0" destOrd="0" presId="urn:microsoft.com/office/officeart/2005/8/layout/vList3"/>
    <dgm:cxn modelId="{C9F26B6D-29A3-4644-A150-6A495FB2E485}" type="presParOf" srcId="{B5AB228A-82F6-4950-862D-21585BDB26D8}" destId="{5A63BD30-1E52-4F74-B7AA-B82D4C4A3120}" srcOrd="0" destOrd="0" presId="urn:microsoft.com/office/officeart/2005/8/layout/vList3"/>
    <dgm:cxn modelId="{D50B6EF4-3C69-432D-9ADB-6C4960D5C6EA}" type="presParOf" srcId="{B5AB228A-82F6-4950-862D-21585BDB26D8}" destId="{BAEA7076-2732-4692-B8E1-62DEC57CB4F4}" srcOrd="1" destOrd="0" presId="urn:microsoft.com/office/officeart/2005/8/layout/vList3"/>
    <dgm:cxn modelId="{23873636-63A7-4D8F-973B-79940BA1B88B}" type="presParOf" srcId="{E9F92274-D5C2-4102-ADE1-D68774E33946}" destId="{D72AF026-5427-47F4-8278-6EADB84B00C2}" srcOrd="1" destOrd="0" presId="urn:microsoft.com/office/officeart/2005/8/layout/vList3"/>
    <dgm:cxn modelId="{7D7DDFFA-BDC3-4276-A206-F775B35628A9}" type="presParOf" srcId="{E9F92274-D5C2-4102-ADE1-D68774E33946}" destId="{FE421308-BA3A-4463-95B3-9012B3423733}" srcOrd="2" destOrd="0" presId="urn:microsoft.com/office/officeart/2005/8/layout/vList3"/>
    <dgm:cxn modelId="{A9D9164E-55BB-4340-926D-C2772AF62DC7}" type="presParOf" srcId="{FE421308-BA3A-4463-95B3-9012B3423733}" destId="{2A2C7E48-71A0-4DF1-960A-3EA9293BB8EA}" srcOrd="0" destOrd="0" presId="urn:microsoft.com/office/officeart/2005/8/layout/vList3"/>
    <dgm:cxn modelId="{4D07833D-A377-4ABA-9944-33A07D3637BB}" type="presParOf" srcId="{FE421308-BA3A-4463-95B3-9012B3423733}" destId="{C4980BAB-0F79-4A28-94A0-5B2B61D276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A7076-2732-4692-B8E1-62DEC57CB4F4}">
      <dsp:nvSpPr>
        <dsp:cNvPr id="0" name=""/>
        <dsp:cNvSpPr/>
      </dsp:nvSpPr>
      <dsp:spPr>
        <a:xfrm rot="10800000">
          <a:off x="2058855" y="306590"/>
          <a:ext cx="8868766" cy="2848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2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Порядок определения цен на платные медицинские услуги для медицинских организаций, являющихся бюджетными и государственными учреждениями, устанавливают их органы - учредители.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Медицинские организации иных организационно-правовых форм (ООО, ЗАО и т.п.) определяют цены на медицинские услуги самостоятельно.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0800000">
        <a:off x="2058855" y="306590"/>
        <a:ext cx="8868766" cy="2848136"/>
      </dsp:txXfrm>
    </dsp:sp>
    <dsp:sp modelId="{5A63BD30-1E52-4F74-B7AA-B82D4C4A3120}">
      <dsp:nvSpPr>
        <dsp:cNvPr id="0" name=""/>
        <dsp:cNvSpPr/>
      </dsp:nvSpPr>
      <dsp:spPr>
        <a:xfrm>
          <a:off x="482230" y="564293"/>
          <a:ext cx="2831325" cy="24973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80BAB-0F79-4A28-94A0-5B2B61D27619}">
      <dsp:nvSpPr>
        <dsp:cNvPr id="0" name=""/>
        <dsp:cNvSpPr/>
      </dsp:nvSpPr>
      <dsp:spPr>
        <a:xfrm rot="10800000">
          <a:off x="2660340" y="3775151"/>
          <a:ext cx="8278751" cy="2552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21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Вышеуказанная информация размещается на сайте медицинской организации в сети "Интернет” и на информационном стенде (стойке). Информационный стенд  располагается в доступном для посетителей месте и оформляется таким образом, чтобы можно было свободно ознакомиться с размещенной на нем информацией.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60340" y="3775151"/>
        <a:ext cx="8278751" cy="2552765"/>
      </dsp:txXfrm>
    </dsp:sp>
    <dsp:sp modelId="{2A2C7E48-71A0-4DF1-960A-3EA9293BB8EA}">
      <dsp:nvSpPr>
        <dsp:cNvPr id="0" name=""/>
        <dsp:cNvSpPr/>
      </dsp:nvSpPr>
      <dsp:spPr>
        <a:xfrm>
          <a:off x="428865" y="3486595"/>
          <a:ext cx="3048945" cy="29439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663BBFF-77C1-4BF1-A3B2-2505841100BA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36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5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E1496-D8B1-4FDC-98A5-AD2561A2EE12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35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AD3855-5B08-4570-810C-DE4498675D2C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22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FC1B1A-3400-4A09-B018-5620D6ADA4AF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30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04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14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6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854CA-19F4-4771-B6A2-DA5C0742B220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95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8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40B886-74BB-4D5E-9EA9-584482FE40E6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38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65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41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59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1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7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0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5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ase.garant.ru/10164072/3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906" y="1365662"/>
            <a:ext cx="10630395" cy="25650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рынка платных медицинских услуг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275" y="5415148"/>
            <a:ext cx="10856026" cy="9025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Анастасия 44 группа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6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760021"/>
            <a:ext cx="11625943" cy="561304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в 3 экземплярах, один из которых находится у исполнителя, второй - у заказчика, третий - у потребителя. В случае если договор заключается потребителем и исполнителем, он составляется в 2 экземплярах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Платные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услуги предоставляются при наличии информированного добровольного согласия потребителя (законного представителя потребителя), данного в порядке, установленном законодательством Российской Федерации об охране 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 (ст. 20)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088" y="3253839"/>
            <a:ext cx="4134633" cy="3271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184" y="3396343"/>
            <a:ext cx="4773881" cy="29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4950" y="483327"/>
            <a:ext cx="7929154" cy="60611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Информированное добровольное согласие на медицинское вмешательство дает один из родителей или иной законный представитель в отношении: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не достигшего совершеннолетнего возраста, или лица, признанного в установленном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порядке недееспособным, если такое лицо по своему состоянию не способно дать согласие на медицинское вмешательство;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несовершеннолетнего больного наркоманией при оказании ему наркологической помощи или при медицинском освидетельствовании несовершеннолетнего в целях установления состояния наркотического либо иного токсического опьянения (за исключением установленных законодательством Российской Федерации случаев приобретения несовершеннолетними полной дееспособности до достижения ими восемнадцатилетнего возраста).</a:t>
            </a:r>
          </a:p>
          <a:p>
            <a:endParaRPr lang="ru-RU" dirty="0"/>
          </a:p>
        </p:txBody>
      </p:sp>
      <p:pic>
        <p:nvPicPr>
          <p:cNvPr id="7" name="Содержимое 6" descr="12-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16984" y="3449874"/>
            <a:ext cx="3461656" cy="2782399"/>
          </a:xfrm>
        </p:spPr>
      </p:pic>
      <p:pic>
        <p:nvPicPr>
          <p:cNvPr id="8" name="Рисунок 7" descr="Woman signing contra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171" y="378821"/>
            <a:ext cx="3298809" cy="28477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37" y="365760"/>
            <a:ext cx="11416937" cy="604810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	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заключения договора исполнитель в письменной форме уведомляет потребителя о том, что несоблюдение указаний (рекомендаций) медицинского работника, предоставляющего платную медицинскую услугу, в том числе назначенного режима лечения, могут снизить качество предоставляемой платной медицинской услуги, повлечь за собой невозможность ее завершения в срок или отрицательно сказаться на состоянии здоровья потребителя.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509452"/>
            <a:ext cx="992777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09" y="451262"/>
            <a:ext cx="11447813" cy="61989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пациентов как потребителей закреплены и в Законе «О защите прав потребителей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например, согласно ст. 7 этого закона потребитель имеет право на то, чтобы оказываемая услуга была безопасна для жизни и здоровья потребителя, а согласно ст. 8 закона потребитель вправе потребовать предоставления необходимой и достоверной информации об исполнителе услуги, о режиме его работы и оказываемых им услугах.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Гражданин вправе требовать предоставления платных медицинских услуг надлежащего качества.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он 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форме получить имеющуюся информацию о состоянии своего здоровья, включая сведения о результатах обследования, наличии заболевания, его диагнозе и прогнозе, методах лечения, связанном с ними риске, возможных вариантах медицинского вмешательства, их последствиях и результатах проведенного лечения.</a:t>
            </a:r>
          </a:p>
          <a:p>
            <a:endParaRPr lang="ru-RU" dirty="0"/>
          </a:p>
        </p:txBody>
      </p:sp>
      <p:pic>
        <p:nvPicPr>
          <p:cNvPr id="4" name="Рисунок 3" descr="After-A-Decade-Congress-Moves-To-Fix-Doctors-Medicare-Pay-219374940-1445786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60" y="4846320"/>
            <a:ext cx="2285454" cy="1711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37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6" y="378823"/>
            <a:ext cx="10748554" cy="7837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Ответственность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214846"/>
            <a:ext cx="11456126" cy="529045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неисполнении либо ненадлежащем исполнении обязательств по договору потребителю следует обратиться к исполнителю с письменной претензией с указанием одного из требований, предусмотренных ст. 29 Закона РФ от 07.02.1992 № 2300-1 «О защите прав потребителей», а именно: безвозмездного устранения недостатков оказанной услуги; соответствующего уменьшения цены оказанной услуги; повторного выполнения работы; возмещения понесенных расходов по устранению недостатков  оказанной услуги своими силами или третьими лицами. 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Согласно ст. 14 Закона РФ от 07.02.1992 № 2300-1 «О защите прав потребителей» вред, причиненный жизни или здоровью потребителя в результате предоставления некачественной платной медицинской услуги, подлежит возмещению исполнителем  в полном объеме.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044" y="222069"/>
            <a:ext cx="11557660" cy="6309360"/>
          </a:xfrm>
        </p:spPr>
        <p:txBody>
          <a:bodyPr numCol="1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отказа потребителя после заключения договора от получения медицинских услуг договор расторгается. Исполнитель информирует потребителя (заказчика) о расторжении договора по инициативе потребителя, при этом потребитель (заказчик) оплачивает исполнителю фактически понесенные исполнителем расходы, связанные с исполнением обязательств по договору.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8" name="Рисунок 7" descr="250028.rukak-borotsya-s-navyazannymi-medicinskimi-uslugami.htm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09" y="2583794"/>
            <a:ext cx="6849836" cy="36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8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287383"/>
            <a:ext cx="10800806" cy="17700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"Клиническая больница скорой медицинской помощи« г.Тверь, ул. М. Конева, д. 71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26" y="2090058"/>
            <a:ext cx="11022874" cy="45589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book antiqua"/>
              </a:rPr>
              <a:t>ПРЕЙСКУРАНТ</a:t>
            </a:r>
            <a:endParaRPr lang="ru-RU" dirty="0" smtClean="0">
              <a:solidFill>
                <a:schemeClr val="accent1"/>
              </a:solidFill>
              <a:latin typeface="book antiqua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Действителен с «16» марта 2017</a:t>
            </a:r>
          </a:p>
          <a:p>
            <a:pPr algn="ctr">
              <a:buNone/>
            </a:pPr>
            <a:endParaRPr lang="ru-RU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2964859"/>
            <a:ext cx="10241279" cy="36449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1885" y="483326"/>
            <a:ext cx="11364685" cy="57353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госпитализации в стационар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Койко-день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дневного стационара. В стоимость услуги входит лечение, динамическое наблюдение врача, медсестры. За 1 сутки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пребывания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000,00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₽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Манипуляции в процедурном кабинете (в палате или малой операционной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Инъекции и доступ: подкожная, внутрикожная (без учета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ЛС) - 50,00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₽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Инъекции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доступ: внутривенная (без учета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ЛС) - 200,00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₽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крови из вены (один венозный доступ, для двух вакуумных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систем) - 60,00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₽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крови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пальца - 60,00 ₽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Хирургические операции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12000 до 100 000 тысяч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137"/>
            <a:ext cx="11247119" cy="23382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Судебная практика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09" y="2926080"/>
            <a:ext cx="11678194" cy="360535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 потребителей в сети Интернет и на информационных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стендах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 в части информирования потребителей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выражается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отсутствии у медицинских организаций сайтов и информационных стендов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размещении информации не в полном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объеме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Незначительные нарушения, как например отсутствие в прейскуранте единицы измерения цены, также влекут наказание. Арбитражный суд решил, что прейскурант с такими изъянами не доводит до потребителей полную и достоверную информацию о стоимости платных услуг, и привлек общество к административной ответственности по ч. 3 ст. 14.1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-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8" y="169817"/>
            <a:ext cx="4649288" cy="2798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81892"/>
            <a:ext cx="10820400" cy="62761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предоставления платных медицинских услуг регулируется ФЗ РФ от 21.11.2011г. №323 «Об Основах охраны здоровья граждан в Российской Федерации», Постановлением Правительства РФ от 04.10.2012 № 1006 «Об утверждении Правил предоставления медицинскими организациями платных медицинских услуг», Законом РФ от 07.02.1992г. № 2300-1 «О защите прав потребителей».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рассмотрении вопросов связанных с возмездным оказанием медицинских услуг необходимо обратиться к положениям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ГК РФ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именно части 2, главе 39 «Возмездное оказание услуг».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" t="-6161" r="-2118" b="6161"/>
          <a:stretch/>
        </p:blipFill>
        <p:spPr>
          <a:xfrm>
            <a:off x="3095884" y="3875629"/>
            <a:ext cx="1821662" cy="2698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522" y="4080466"/>
            <a:ext cx="1655421" cy="2506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8226" y="4054340"/>
            <a:ext cx="1847973" cy="2506777"/>
          </a:xfrm>
          <a:prstGeom prst="rect">
            <a:avLst/>
          </a:prstGeom>
        </p:spPr>
      </p:pic>
      <p:pic>
        <p:nvPicPr>
          <p:cNvPr id="8" name="Рисунок 7" descr="shop778s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381" y="4036423"/>
            <a:ext cx="175118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386" y="783771"/>
            <a:ext cx="5545778" cy="5498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22" y="783771"/>
            <a:ext cx="5237019" cy="54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2" y="486888"/>
            <a:ext cx="11078688" cy="573179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84 Федерального закона от 21.11.2011 N 323-ФЗ "Об основах охраны здоровья граждан в Российской Федерации"  Граждане имеют право на получение платных медицинских услуг, предоставляемых по их желанию при оказании медицинской помощи, и платных немедицинских услуг (бытовых, сервисных, транспортных и иных услуг), предоставляемых дополнительно при оказании медицинской помощи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31" y="3194462"/>
            <a:ext cx="3542063" cy="3542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673" y="3194462"/>
            <a:ext cx="3664295" cy="3024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9594" y="3194462"/>
            <a:ext cx="4474523" cy="30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9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1" y="475013"/>
            <a:ext cx="11400312" cy="587828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от предлагаемых платных медицинских услуг не может быть причиной уменьшения видов и объема оказываемой медицинской помощи, предоставляемых такому пациенту без взимания платы в рамках программы государственных гарантий бесплатного оказания гражданам медицинской помощи и территориальной программы государственных гарантий бесплатного оказания гражданам медицинской помощи.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61" y="3047423"/>
            <a:ext cx="5415148" cy="3569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046" y="3047424"/>
            <a:ext cx="5289414" cy="35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7383" y="182880"/>
          <a:ext cx="11717383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689" y="273132"/>
            <a:ext cx="6588510" cy="17842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возмездного оказания платных медицинских услуг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9" y="1911927"/>
            <a:ext cx="11269683" cy="473825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являются частным случаем возмездного оказания услуг, в соответствии с п.1 ст. 779 ГК РФ. Данные услуги могут предоставляться в виде профилактической,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диагностической, реабилитационной,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ортапидической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зубопротезной помощи.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договора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 предоставляется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форме информация о возможности получения соответствующих видов и объемов медицинской помощи без взимания платы в рамках программы государственных гарантий бесплатного оказания гражданам медицинской помощи и территориальной программы государственных гарантий бесплатного оказания гражданам медицинской помощи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20" y="273132"/>
            <a:ext cx="2968831" cy="16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320635"/>
            <a:ext cx="11495314" cy="8668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341" y="1102717"/>
            <a:ext cx="5592998" cy="4134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2838204"/>
            <a:ext cx="3146962" cy="3668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339" y="2838205"/>
            <a:ext cx="3146961" cy="3668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4339" y="213171"/>
            <a:ext cx="3040362" cy="2625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79" y="213171"/>
            <a:ext cx="2933763" cy="26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4" y="380010"/>
            <a:ext cx="11578441" cy="631767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заключается потребителем (заказчиком) и исполнителем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форме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должен содержать: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сведения об исполнителе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фамилию, имя и отчество (если имеется), адрес места жительства и телефон потребителя (законного представителя потребителя);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перечень платных медицинских услуг, предоставляемых в соответствии с договором;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стоимость платных медицинских услуг, сроки и порядок их оплаты;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условия и сроки предоставления платных медицинских услуг;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должность, фамилию, имя, отчество (если имеется) лица, заключающего договор от имени исполнителя, и его подпись, фамилию, имя, отчество (если имеется) потребителя (заказчика) и его подпись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ответственность сторон за невыполнение условий договора;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порядок изменения и расторжения договора;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иные условия, определяемые по соглашению сторон.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4_855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4911635"/>
            <a:ext cx="2978331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286</TotalTime>
  <Words>434</Words>
  <Application>Microsoft Office PowerPoint</Application>
  <PresentationFormat>Произвольный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Правовое регулирование рынка платных медицинских услуг</vt:lpstr>
      <vt:lpstr>Слайд 2</vt:lpstr>
      <vt:lpstr>Слайд 3</vt:lpstr>
      <vt:lpstr>Слайд 4</vt:lpstr>
      <vt:lpstr>Слайд 5</vt:lpstr>
      <vt:lpstr>Слайд 6</vt:lpstr>
      <vt:lpstr>Договор возмездного оказания платных медицинских услуг</vt:lpstr>
      <vt:lpstr>Стороны договора</vt:lpstr>
      <vt:lpstr>Слайд 9</vt:lpstr>
      <vt:lpstr>Слайд 10</vt:lpstr>
      <vt:lpstr>Слайд 11</vt:lpstr>
      <vt:lpstr>Слайд 12</vt:lpstr>
      <vt:lpstr>Слайд 13</vt:lpstr>
      <vt:lpstr>Ответственность </vt:lpstr>
      <vt:lpstr>Слайд 15</vt:lpstr>
      <vt:lpstr>Государственное бюджетное учреждение здравоохранения "Клиническая больница скорой медицинской помощи« г.Тверь, ул. М. Конева, д. 71</vt:lpstr>
      <vt:lpstr>Слайд 17</vt:lpstr>
      <vt:lpstr>Судебная практика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рынка платных медицинских услуг</dc:title>
  <dc:creator>Anastasia Stepanova</dc:creator>
  <cp:lastModifiedBy>Анастасия Степанова</cp:lastModifiedBy>
  <cp:revision>26</cp:revision>
  <dcterms:created xsi:type="dcterms:W3CDTF">2017-10-16T09:11:21Z</dcterms:created>
  <dcterms:modified xsi:type="dcterms:W3CDTF">2017-11-11T17:00:41Z</dcterms:modified>
</cp:coreProperties>
</file>