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EF3F9-1434-45AD-8D65-F921C7B0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6CBA7D-4A44-4EB5-8073-535124923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95DCB9-0F42-4500-8FDE-9790001F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FA609-CB8B-4AAB-90B3-F43EEB34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0220CF-6515-4488-9896-373E34A4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8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1EAB4-4607-4832-A086-CD938F8E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34C15C-96B0-42E8-8B68-0DF3227C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AA5FD-573C-45AA-B88D-DF21D000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74938-8BA2-4CC6-832B-1B7C2AC4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B41785-413B-4BD4-B774-A62478DB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99237B-6875-4874-B0FB-311FC2853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9CBE4D-62A8-4A44-86F6-67DA0469B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D74B0-2737-4683-981A-E20EE879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2AE83C-06E0-4D0D-8A94-DAE0CB60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EB4EE-C5F5-47FD-998D-350B39D5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1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0CC36-9587-4705-8754-14DB77EC1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E5184-78D1-4E5A-ACA2-FE299C2B9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D9264-9F88-4714-BDF0-976C44E8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6C75C-1448-47F1-928D-B54EDD8A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C282D-3497-4A3B-9549-A3424AC3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5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98BAA-EDDD-4BC5-938F-581AC47D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74A32E-5F40-4AA2-94A5-DAADFC698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DA201-1671-462C-B933-B5B29234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A3362-766B-4068-9038-B68C657D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FC3FE-42D6-4BA9-BF98-49E050E8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4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829D2-72A7-49BE-B8EF-40C5A1CA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A3B3B-5DE1-4CD3-AF74-CCC492520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497258-034E-4334-A552-768735B10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6711B-17CF-4E9D-ABA1-36B6D88D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BF200-5AB7-4F2B-8C5B-9D197378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EA8D7-4C9E-48D1-A158-65CDB30A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5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64908-270C-4999-A2CC-1442D2CA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F4AFD-B654-44F5-8294-825DD1A0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371B-029F-4FD1-98BE-8B423EBA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11D235-14DB-4532-A00E-785A448A3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92924C-20A1-4AD0-8895-8DDD34E65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C7C8FD-3ECB-492C-9E8D-411C41F2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8921EF-F5CB-4302-B3A5-32B4CF83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9C1DD8-E1F2-4F05-B567-F123CAE9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0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88193-4B87-4B8B-8037-996C389E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62FBB3-ACA5-40AF-BA5E-C1B21885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42F86E-5718-41C1-A35B-01BBC3EF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1A8131-6BB5-41C4-8BAB-55DB7E08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8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D45622-1A1B-4E95-9D17-88D537A7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D91BE5-4E10-4A0F-9283-93E17D8B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537A06-F471-43BB-B94F-01210E0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6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977EF-0505-4EA3-9681-25A7327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65234-2D4C-40CD-AD09-B1E18C9B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8D77C-0B7E-4A9A-A85E-5E20354BD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59AF0-1B4A-40B4-A1E9-ED5C55CC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E541B5-E867-47C5-B2D0-28F5821B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276AC-B916-4449-9109-605212EC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1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10229-9815-44D1-B88A-CB9A50C6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B3D14E-B313-41B2-911A-C01C018F1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F3E8FE-0045-4B89-BD9B-1FBB53A2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F039E9-177A-44B3-93A4-2EEA7836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3EE43-73C6-43F3-BE13-335EA909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1FD8F-2395-405C-9485-88198349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B382C-7F10-4BF3-A394-8442071F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3BB65A-848D-4D6A-AF9D-4556064C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FC02B-8F9B-43E4-9204-5F4F3450A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9ED2-9C56-4027-B909-7A9E32DC9752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EADB1-BED8-40D0-8BFB-CA64844EE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F5F16-474B-4FA9-9E25-D7B2E12F7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2D565-BEB6-4107-BB34-7F8450464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30" y="5022574"/>
            <a:ext cx="8032954" cy="1666131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работы: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Петухова Анастасия Андреевна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Шилкина Варвара Сергеевна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Шилова Алина Александровна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0B3D6-31D8-4575-A8D5-F240F14A3916}"/>
              </a:ext>
            </a:extLst>
          </p:cNvPr>
          <p:cNvSpPr txBox="1"/>
          <p:nvPr/>
        </p:nvSpPr>
        <p:spPr>
          <a:xfrm>
            <a:off x="2422421" y="0"/>
            <a:ext cx="7966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Университет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796C4-FF86-44FF-8A3D-5E0BB014FB71}"/>
              </a:ext>
            </a:extLst>
          </p:cNvPr>
          <p:cNvSpPr txBox="1"/>
          <p:nvPr/>
        </p:nvSpPr>
        <p:spPr>
          <a:xfrm>
            <a:off x="1118417" y="523220"/>
            <a:ext cx="1057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«Коррупционные нормы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семейном законодательстве»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D09C0-0A8B-481E-9071-F2DF54791415}"/>
              </a:ext>
            </a:extLst>
          </p:cNvPr>
          <p:cNvSpPr txBox="1"/>
          <p:nvPr/>
        </p:nvSpPr>
        <p:spPr>
          <a:xfrm>
            <a:off x="5132439" y="6334780"/>
            <a:ext cx="234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Тверь, 2019</a:t>
            </a:r>
          </a:p>
        </p:txBody>
      </p:sp>
    </p:spTree>
    <p:extLst>
      <p:ext uri="{BB962C8B-B14F-4D97-AF65-F5344CB8AC3E}">
        <p14:creationId xmlns:p14="http://schemas.microsoft.com/office/powerpoint/2010/main" val="118730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0B3D6-31D8-4575-A8D5-F240F14A3916}"/>
              </a:ext>
            </a:extLst>
          </p:cNvPr>
          <p:cNvSpPr txBox="1"/>
          <p:nvPr/>
        </p:nvSpPr>
        <p:spPr>
          <a:xfrm>
            <a:off x="1852579" y="167547"/>
            <a:ext cx="796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AA865-AD1D-4047-B9EB-159FA609847D}"/>
              </a:ext>
            </a:extLst>
          </p:cNvPr>
          <p:cNvSpPr txBox="1"/>
          <p:nvPr/>
        </p:nvSpPr>
        <p:spPr>
          <a:xfrm>
            <a:off x="304800" y="1234162"/>
            <a:ext cx="117446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отражены результаты анализа некоторых нормативных актов, регулирующих семейные правоотношения в Российской Федерации на предмет их подверженности коррупционному влиянию. Основное внимание обращено на проблемы в сфере опеки и попечительства, поскольку, на взгляд авторов, именно на них возложена чрезвычайно важная для всего общества миссия: защита прав и интересов детей, оставшихся без попечения родителей.  В связи со значимостью этой деятельности, законодательно установлен широкий круг полномочий сотрудников органов опеки и попечительства, что становится предпосылкой к процветанию коррупции.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проблем в сфере деятельности органов опеки и попечительства, затронута также проблема пробела в законодательном регулировании вопроса установления материнства: на взгляд авторов настоящей работы, законодатель поверхностно урегулировал этот вопрос, что также стало коррупционной тенденцией. </a:t>
            </a:r>
          </a:p>
        </p:txBody>
      </p:sp>
    </p:spTree>
    <p:extLst>
      <p:ext uri="{BB962C8B-B14F-4D97-AF65-F5344CB8AC3E}">
        <p14:creationId xmlns:p14="http://schemas.microsoft.com/office/powerpoint/2010/main" val="164824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9CBA4590-69BE-4B91-83B1-2272B14FE5F8}"/>
              </a:ext>
            </a:extLst>
          </p:cNvPr>
          <p:cNvSpPr/>
          <p:nvPr/>
        </p:nvSpPr>
        <p:spPr>
          <a:xfrm>
            <a:off x="7772399" y="2757948"/>
            <a:ext cx="4306529" cy="393081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25035-2CF3-4BC3-86E5-E65B8275FB27}"/>
              </a:ext>
            </a:extLst>
          </p:cNvPr>
          <p:cNvSpPr txBox="1"/>
          <p:nvPr/>
        </p:nvSpPr>
        <p:spPr>
          <a:xfrm>
            <a:off x="323236" y="206477"/>
            <a:ext cx="5104170" cy="3600986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п.2 ст.24 ФЗ № 48-ФЗ «Об опеке и попечительстве»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опеки и попечительства обязан осуществлять в порядке и в сроки, которые определяются Правительством Российской Федерации, проверку условий жизни подопечных, соблюдения опекунами и попечителями прав и законных интересов подопечных, обеспечения сохранности их имущества, а также выполнения опекунами и попечителями требований к осуществлению своих прав и исполнению своих обязанностей, определяемых в соответствии с частью 4 статьи 15 настоящего Федерального закона.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DDD19-0DA6-4750-981E-E32159C0554F}"/>
              </a:ext>
            </a:extLst>
          </p:cNvPr>
          <p:cNvSpPr txBox="1"/>
          <p:nvPr/>
        </p:nvSpPr>
        <p:spPr>
          <a:xfrm>
            <a:off x="8149166" y="3121176"/>
            <a:ext cx="3488263" cy="320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отнесение данных действий к обязанностям органа опеки и попечительства абсолютно обоснованно, чёткого урегулирования того, каким образом должны исполняться эти обязанности, законодательно не установлено. Такая свобода действий органов опеки становится плодотворной почвой для развития коррупции.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CE0951-A2E7-4DC9-909F-5967E15B4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05" y="2241756"/>
            <a:ext cx="2425120" cy="2106216"/>
          </a:xfrm>
          <a:prstGeom prst="rect">
            <a:avLst/>
          </a:prstGeom>
        </p:spPr>
      </p:pic>
      <p:cxnSp>
        <p:nvCxnSpPr>
          <p:cNvPr id="10" name="Соединитель: изогнутый 9">
            <a:extLst>
              <a:ext uri="{FF2B5EF4-FFF2-40B4-BE49-F238E27FC236}">
                <a16:creationId xmlns:a16="http://schemas.microsoft.com/office/drawing/2014/main" id="{DC0E58FC-5BF4-45D1-952C-20B664FDF963}"/>
              </a:ext>
            </a:extLst>
          </p:cNvPr>
          <p:cNvCxnSpPr>
            <a:cxnSpLocks/>
            <a:stCxn id="9" idx="2"/>
          </p:cNvCxnSpPr>
          <p:nvPr/>
        </p:nvCxnSpPr>
        <p:spPr>
          <a:xfrm rot="10800000">
            <a:off x="5172863" y="2241756"/>
            <a:ext cx="2599536" cy="2481599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661F9C-22A9-4529-88C6-F39EDF090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88" y="4630467"/>
            <a:ext cx="2260435" cy="21511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950829-7F4C-4BA0-87D5-20A55E790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6" y="4041673"/>
            <a:ext cx="3333750" cy="2609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B8AC3A-F430-4128-92CC-6A044425E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539">
            <a:off x="6091699" y="-129760"/>
            <a:ext cx="5858080" cy="21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C3D7E-D960-4D7B-A54A-68BA825D4F4F}"/>
              </a:ext>
            </a:extLst>
          </p:cNvPr>
          <p:cNvSpPr txBox="1"/>
          <p:nvPr/>
        </p:nvSpPr>
        <p:spPr>
          <a:xfrm>
            <a:off x="142568" y="325746"/>
            <a:ext cx="5104170" cy="5878532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</a:t>
            </a:r>
            <a:r>
              <a:rPr 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1, 2 ст.21 ФЗ № 48-ФЗ «Об опеке и попечительстве»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Опекун без предварительного разрешения органа опеки и попечительства не вправе совершать, а попечитель не вправе давать согласие на совершение сделок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сдаче имущества подопечного внаем, в аренду, в безвозмездное пользование или в залог, по отчуждению имущества подопечного (в том числе по обмену или дарению), совершение сделок, влекущих за собой отказ от принадлежащих подопечному прав, раздел его имущества или выдел из него долей, и на совершение любых других сделок, влекущих за собой уменьшение стоимости имущества подопечного. Предварительное разрешение органа опеки и попечительства требуется также во всех иных случаях, если действия опекуна или попечителя могут повлечь за собой уменьшение стоимости имущества подопечного, в том числе при: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отказе от иска, поданного в интересах подопечного;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заключении в судебном разбирательстве мирового соглашения от имени подопечного;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заключении мирового соглашения с должником по исполнительному производству, в котором подопечный является взыскателем.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Предварительное разрешение органа опеки и попечительства требуется в случаях выдачи доверенности от имени подопечного.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52C3D0F-0075-41CF-B6AD-9EFC92F138BF}"/>
              </a:ext>
            </a:extLst>
          </p:cNvPr>
          <p:cNvSpPr/>
          <p:nvPr/>
        </p:nvSpPr>
        <p:spPr>
          <a:xfrm>
            <a:off x="7428272" y="1968403"/>
            <a:ext cx="4763728" cy="354799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48F26-6A2E-4B18-805B-7D3F30BDA470}"/>
              </a:ext>
            </a:extLst>
          </p:cNvPr>
          <p:cNvSpPr txBox="1"/>
          <p:nvPr/>
        </p:nvSpPr>
        <p:spPr>
          <a:xfrm>
            <a:off x="7687229" y="2311239"/>
            <a:ext cx="41892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законодательстве такой нормы свидетельствует о главенствующем положении именно органов опеки и попечительства и имущественных отношениях подопечного, что является прямой предпосылкой к коррупционным действиям как со стороны самих органов опеки и попечительства, так и со стороны опекунов и попечителей.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2D4DF8-71CB-4EB8-8F74-A30564D02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62" y="1771787"/>
            <a:ext cx="2425120" cy="2106216"/>
          </a:xfrm>
          <a:prstGeom prst="rect">
            <a:avLst/>
          </a:prstGeom>
        </p:spPr>
      </p:pic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F573E29D-7D66-4E2D-B636-89F2BF949CC6}"/>
              </a:ext>
            </a:extLst>
          </p:cNvPr>
          <p:cNvCxnSpPr>
            <a:cxnSpLocks/>
          </p:cNvCxnSpPr>
          <p:nvPr/>
        </p:nvCxnSpPr>
        <p:spPr>
          <a:xfrm rot="10800000">
            <a:off x="4949847" y="2009697"/>
            <a:ext cx="2564432" cy="206492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8563CA-44E1-4B9A-B51F-AEECFF54E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689">
            <a:off x="6863677" y="-145782"/>
            <a:ext cx="4907565" cy="17466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4CF3D4-C1EE-49A2-B728-5CB536DF1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6" y="4108101"/>
            <a:ext cx="2866672" cy="26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B6BC5-74AF-4C16-9769-D90F6BA1F0A6}"/>
              </a:ext>
            </a:extLst>
          </p:cNvPr>
          <p:cNvSpPr txBox="1"/>
          <p:nvPr/>
        </p:nvSpPr>
        <p:spPr>
          <a:xfrm>
            <a:off x="341351" y="405259"/>
            <a:ext cx="5104170" cy="1538883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п.2 ст.67 Семейного Кодекса РФ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отказа родителей (одного из них) от предоставления близким родственникам ребёнка возможности общаться с ним орган опеки и попечительства может обязать родителей (одного из них) не препятствовать этому общению.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245ADA6-070B-4623-BDE8-044F8E150097}"/>
              </a:ext>
            </a:extLst>
          </p:cNvPr>
          <p:cNvSpPr/>
          <p:nvPr/>
        </p:nvSpPr>
        <p:spPr>
          <a:xfrm>
            <a:off x="8083827" y="2320627"/>
            <a:ext cx="3578087" cy="393081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65BBB-A1D4-4D0B-9033-40B24A56D752}"/>
              </a:ext>
            </a:extLst>
          </p:cNvPr>
          <p:cNvSpPr txBox="1"/>
          <p:nvPr/>
        </p:nvSpPr>
        <p:spPr>
          <a:xfrm>
            <a:off x="8303240" y="2772405"/>
            <a:ext cx="31731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«может» является по своей сути очень размытой, неоднозначной: может обязать, а может не обязывать. Решение органа опеки и попечительства в этом случае не всегда зависит от интересов ребёнка, часто аргументом выступает именно материальная заинтересованность.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48126F-5A13-40BA-BEAE-9512B2F87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28" y="1974846"/>
            <a:ext cx="2662643" cy="23125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8BCD68-678F-4E6E-A8E5-1BD46AC20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699">
            <a:off x="6239216" y="82004"/>
            <a:ext cx="5510229" cy="19597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CC32F9-EA71-4D2C-BA19-D6502F414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1" y="2487263"/>
            <a:ext cx="5098145" cy="3930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06EAE5E9-B7DC-42EB-B5DC-B87BCD370A68}"/>
              </a:ext>
            </a:extLst>
          </p:cNvPr>
          <p:cNvCxnSpPr>
            <a:cxnSpLocks/>
            <a:stCxn id="7" idx="2"/>
          </p:cNvCxnSpPr>
          <p:nvPr/>
        </p:nvCxnSpPr>
        <p:spPr>
          <a:xfrm rot="10800000">
            <a:off x="5254259" y="1553199"/>
            <a:ext cx="2829568" cy="273283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B7052A-0D03-4EC2-AB1D-F7DDCF1AD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67" y="3988019"/>
            <a:ext cx="2279374" cy="22634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2097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6F720-79A8-41BF-A977-93E427F9536F}"/>
              </a:ext>
            </a:extLst>
          </p:cNvPr>
          <p:cNvSpPr txBox="1"/>
          <p:nvPr/>
        </p:nvSpPr>
        <p:spPr>
          <a:xfrm>
            <a:off x="341351" y="405259"/>
            <a:ext cx="5104170" cy="1538883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абз.1 п.2 ст.125 Семейного Кодекса РФ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усыновления ребёнка необходимо заключение органа опеки и попечительства об обоснованности усыновления и о его соответствии интересам усыновляемого ребёнка с указанием сведений о факте личного общения усыновителей (усыновителя) с усыновляемым ребёнком.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D2A6017-AB7D-4FAC-8561-572331D605FC}"/>
              </a:ext>
            </a:extLst>
          </p:cNvPr>
          <p:cNvSpPr/>
          <p:nvPr/>
        </p:nvSpPr>
        <p:spPr>
          <a:xfrm>
            <a:off x="8083826" y="2638679"/>
            <a:ext cx="3578087" cy="393081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B2F32F-1AFE-4C1D-815A-EA2686C5BADD}"/>
              </a:ext>
            </a:extLst>
          </p:cNvPr>
          <p:cNvSpPr txBox="1"/>
          <p:nvPr/>
        </p:nvSpPr>
        <p:spPr>
          <a:xfrm>
            <a:off x="8286297" y="3172923"/>
            <a:ext cx="3173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снова чрезвычайно широкие полномочия органов опеки и попечителя могут породить коррупцию в отношениях по усыновлению: интересы ребёнка на практике нередко ставятся ниже, чем материальные интересы лиц, участвующих в процессе усыновления.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B05734-A65E-4D4C-95ED-7637E3A72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6" y="3104214"/>
            <a:ext cx="5104170" cy="30344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B15357-970B-44A6-BE73-EB2275EA9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227">
            <a:off x="6195780" y="43293"/>
            <a:ext cx="5727922" cy="2037182"/>
          </a:xfrm>
          <a:prstGeom prst="rect">
            <a:avLst/>
          </a:prstGeom>
        </p:spPr>
      </p:pic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C0AAB038-3161-4E44-BBDA-9C5E64869A32}"/>
              </a:ext>
            </a:extLst>
          </p:cNvPr>
          <p:cNvCxnSpPr>
            <a:cxnSpLocks/>
          </p:cNvCxnSpPr>
          <p:nvPr/>
        </p:nvCxnSpPr>
        <p:spPr>
          <a:xfrm rot="10800000">
            <a:off x="4651513" y="1766439"/>
            <a:ext cx="3447328" cy="3310625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EAC5FDF-A961-429D-819B-659F920A0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97" y="2236566"/>
            <a:ext cx="2745961" cy="23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912C2-871B-4FB9-9FA9-BBD803A20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88" y="1061884"/>
            <a:ext cx="11931444" cy="5628569"/>
          </a:xfrm>
        </p:spPr>
        <p:txBody>
          <a:bodyPr>
            <a:noAutofit/>
          </a:bodyPr>
          <a:lstStyle/>
          <a:p>
            <a:pPr algn="l"/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3CF0AA-E88C-4884-A3AD-C3747703F0DE}"/>
              </a:ext>
            </a:extLst>
          </p:cNvPr>
          <p:cNvSpPr txBox="1"/>
          <p:nvPr/>
        </p:nvSpPr>
        <p:spPr>
          <a:xfrm>
            <a:off x="3007443" y="1509788"/>
            <a:ext cx="5979240" cy="4647426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45000"/>
                  <a:lumOff val="55000"/>
                  <a:alpha val="53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 закона: п.2 ст.14 ФЗ № 143-ФЗ «Об актах гражданского состояния»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«Лицо, присутствовавшее во время родов, может сделать заявление о рождении ребенка устно или в письменной форме работнику органа записи актов гражданского состояния или работнику многофункционального центра предоставления государственных и муниципальных услуг, производящим государственную регистрацию рождения.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у указанного лица возможности явиться в орган записи актов гражданского состояния или многофункциональный центр предоставления государственных и муниципальных услуг его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заявления о рождении ребенка данной женщиной должна быть удостоверена организацией, в которой указанное лицо работает или учится, жилищно-эксплуатационной организацией или органом местного самоуправления по месту его жительства либо администрацией стационарной медицинской организации, в которой указанное лицо находится на излечении.»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69CA59C4-5CED-493A-96A5-6C76671B50CA}"/>
              </a:ext>
            </a:extLst>
          </p:cNvPr>
          <p:cNvCxnSpPr>
            <a:cxnSpLocks/>
          </p:cNvCxnSpPr>
          <p:nvPr/>
        </p:nvCxnSpPr>
        <p:spPr>
          <a:xfrm rot="10800000">
            <a:off x="9048560" y="4537662"/>
            <a:ext cx="1165122" cy="769404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BFC117E8-3FAE-41CE-A3D0-147D73E4066C}"/>
              </a:ext>
            </a:extLst>
          </p:cNvPr>
          <p:cNvSpPr/>
          <p:nvPr/>
        </p:nvSpPr>
        <p:spPr>
          <a:xfrm>
            <a:off x="9684773" y="4330387"/>
            <a:ext cx="2507227" cy="254859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D3360-9FB6-4495-89C6-706BB428BBE5}"/>
              </a:ext>
            </a:extLst>
          </p:cNvPr>
          <p:cNvSpPr txBox="1"/>
          <p:nvPr/>
        </p:nvSpPr>
        <p:spPr>
          <a:xfrm>
            <a:off x="9684772" y="4652351"/>
            <a:ext cx="2507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факту, подпись свидетеля может удостоверить любое лицо, которому доподлинно неизвестно о правдивости слов свидетеля. </a:t>
            </a: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B7F49A76-6367-460B-ABD7-B6E960D7DE49}"/>
              </a:ext>
            </a:extLst>
          </p:cNvPr>
          <p:cNvCxnSpPr>
            <a:cxnSpLocks/>
          </p:cNvCxnSpPr>
          <p:nvPr/>
        </p:nvCxnSpPr>
        <p:spPr>
          <a:xfrm>
            <a:off x="1918092" y="2614563"/>
            <a:ext cx="1027474" cy="339212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>
            <a:extLst>
              <a:ext uri="{FF2B5EF4-FFF2-40B4-BE49-F238E27FC236}">
                <a16:creationId xmlns:a16="http://schemas.microsoft.com/office/drawing/2014/main" id="{15E30586-8BAA-4F76-A7F9-F37A413F9C5F}"/>
              </a:ext>
            </a:extLst>
          </p:cNvPr>
          <p:cNvSpPr/>
          <p:nvPr/>
        </p:nvSpPr>
        <p:spPr>
          <a:xfrm>
            <a:off x="190194" y="73009"/>
            <a:ext cx="2463287" cy="291486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alpha val="39000"/>
                    <a:lumMod val="97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861ACC-2709-4A1D-8F9D-22D71F018AFB}"/>
              </a:ext>
            </a:extLst>
          </p:cNvPr>
          <p:cNvSpPr txBox="1"/>
          <p:nvPr/>
        </p:nvSpPr>
        <p:spPr>
          <a:xfrm>
            <a:off x="212469" y="658579"/>
            <a:ext cx="2418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лицом может оказаться человек, который фактически не являлся свидетелем – «мать» может просто «подкупить» его.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49419F0-A217-42AA-AFB2-23D8A46A2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179">
            <a:off x="6949191" y="-178710"/>
            <a:ext cx="4945733" cy="175899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E5DE296-4B37-412C-830B-D1CDCDAB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06" y="4335816"/>
            <a:ext cx="3187152" cy="281531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25C0F3-010D-459E-AAC2-4C3A70E00F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591" y="73009"/>
            <a:ext cx="1634120" cy="141923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4936B92-28BF-49BD-B3C4-589B83525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92" y="3896944"/>
            <a:ext cx="1634120" cy="14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08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863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Авторы работы:  Петухова Анастасия Андреевна Шилкина Варвара Сергеевна Шилова Алина Александровна   </vt:lpstr>
      <vt:lpstr>  </vt:lpstr>
      <vt:lpstr>Презентация PowerPoint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Тверской Государственный Университет «Коррупционные нормы в семейном законодательстве»  Авторы работы: Петухова Анастасия Александровна, Шилкина Варвара Сергеевна, Шилова Алина Александровна Почтовый адрес: Электронный адрес:  Контактный телефон:</dc:title>
  <dc:creator>Варвара</dc:creator>
  <cp:lastModifiedBy>Петухова Анастасия Андреевна</cp:lastModifiedBy>
  <cp:revision>20</cp:revision>
  <dcterms:created xsi:type="dcterms:W3CDTF">2019-04-29T08:09:16Z</dcterms:created>
  <dcterms:modified xsi:type="dcterms:W3CDTF">2020-02-10T17:40:49Z</dcterms:modified>
</cp:coreProperties>
</file>