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1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95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8871B-34D3-410A-9B07-830147FCA235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19720-2A94-46DD-8851-3CE9D329FA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890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36D0B-1D50-40CD-A001-5539B7255D97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9FBFE-0D26-4940-8864-CB5366E421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719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9FBFE-0D26-4940-8864-CB5366E4215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836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2D00076-74E4-489B-8269-5508B999F5F0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D5C8028-D957-45EA-BE17-9F8785D1FD6D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586" y="2420888"/>
            <a:ext cx="4502583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Международный обычай как источник международного права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5301208"/>
            <a:ext cx="4419600" cy="106680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  <a:p>
            <a:pPr algn="l"/>
            <a:r>
              <a:rPr lang="ru-RU" dirty="0" smtClean="0"/>
              <a:t>Лебедева Анастасия, 33 группа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280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383868" y="80862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Основные источники </a:t>
            </a:r>
            <a:r>
              <a:rPr lang="ru-RU" b="1" dirty="0" smtClean="0"/>
              <a:t>МП</a:t>
            </a:r>
            <a:endParaRPr lang="ru-RU" b="1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2339752" y="311693"/>
            <a:ext cx="1197408" cy="304873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868144" y="260648"/>
            <a:ext cx="1071694" cy="294362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95871" y="616566"/>
            <a:ext cx="1728192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международный договор (МД)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44051" y="616566"/>
            <a:ext cx="188063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международный </a:t>
            </a:r>
            <a:r>
              <a:rPr lang="ru-RU" dirty="0" smtClean="0"/>
              <a:t>обычай (МПО) </a:t>
            </a:r>
            <a:endParaRPr lang="ru-RU" dirty="0"/>
          </a:p>
        </p:txBody>
      </p:sp>
      <p:sp>
        <p:nvSpPr>
          <p:cNvPr id="3" name="Стрелка вниз 2"/>
          <p:cNvSpPr/>
          <p:nvPr/>
        </p:nvSpPr>
        <p:spPr>
          <a:xfrm>
            <a:off x="7596336" y="1292316"/>
            <a:ext cx="576064" cy="4084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957394" y="727193"/>
            <a:ext cx="3348372" cy="784830"/>
          </a:xfrm>
          <a:prstGeom prst="rect">
            <a:avLst/>
          </a:prstGeom>
          <a:noFill/>
          <a:ln>
            <a:solidFill>
              <a:schemeClr val="bg2">
                <a:lumMod val="10000"/>
                <a:lumOff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50" dirty="0"/>
              <a:t>МД может породить новый обычай, при этом складывающийся МПО может сделать МД неисполнимым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339752" y="1119608"/>
            <a:ext cx="648072" cy="0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305766" y="1114609"/>
            <a:ext cx="648072" cy="0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8139" y="3503673"/>
            <a:ext cx="2844866" cy="1169551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 smtClean="0"/>
              <a:t>4) Формирование МПО </a:t>
            </a:r>
            <a:r>
              <a:rPr lang="ru-RU" sz="1400" dirty="0"/>
              <a:t>осуществляется в два этапа:</a:t>
            </a:r>
          </a:p>
          <a:p>
            <a:r>
              <a:rPr lang="ru-RU" sz="1400" dirty="0" smtClean="0"/>
              <a:t>1. </a:t>
            </a:r>
            <a:r>
              <a:rPr lang="ru-RU" sz="1400" dirty="0"/>
              <a:t>согласование правила поведения </a:t>
            </a:r>
          </a:p>
          <a:p>
            <a:r>
              <a:rPr lang="ru-RU" sz="1400" dirty="0" smtClean="0"/>
              <a:t>2. санкционирование</a:t>
            </a:r>
            <a:endParaRPr lang="ru-RU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6273822" y="3395950"/>
            <a:ext cx="2740648" cy="1384995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/>
              <a:t>6) От МПО следует </a:t>
            </a:r>
            <a:r>
              <a:rPr lang="ru-RU" sz="1400" dirty="0"/>
              <a:t>отличать обыкнове­ние: оно не признается мировым сообществом в каче­стве нормы международного права (необязательное правило</a:t>
            </a:r>
            <a:r>
              <a:rPr lang="ru-RU" sz="1400" dirty="0" smtClean="0"/>
              <a:t>).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3078621" y="3395949"/>
            <a:ext cx="3167702" cy="1384995"/>
          </a:xfrm>
          <a:prstGeom prst="rect">
            <a:avLst/>
          </a:prstGeom>
          <a:solidFill>
            <a:schemeClr val="bg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5) МПО </a:t>
            </a:r>
            <a:r>
              <a:rPr lang="ru-RU" sz="1400" dirty="0"/>
              <a:t>как источник МП используется чаще, чем в национальных </a:t>
            </a:r>
            <a:r>
              <a:rPr lang="ru-RU" sz="1400" dirty="0" smtClean="0"/>
              <a:t>законодательствах, </a:t>
            </a:r>
            <a:r>
              <a:rPr lang="ru-RU" sz="1400" dirty="0"/>
              <a:t>т.к. далеко не по всем возникающим между государствами вопросам существуют договорённости. </a:t>
            </a:r>
            <a:endParaRPr lang="ru-RU" sz="1400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1187899" y="4679216"/>
            <a:ext cx="720080" cy="4222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4281621" y="4814187"/>
            <a:ext cx="720080" cy="2564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7236296" y="4786940"/>
            <a:ext cx="720080" cy="3144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242794" y="5070646"/>
            <a:ext cx="261029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МПО – это санкционированная традиция.</a:t>
            </a:r>
          </a:p>
          <a:p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6436444" y="5089768"/>
            <a:ext cx="2441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Нарушение МПО рассматривается как правонаруше­ние, нарушение же обыкновения — лишь как недружественный акт.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47470" y="5071761"/>
            <a:ext cx="2916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МПО – это сфера саморегулируемых процессов.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21484" y="5670175"/>
            <a:ext cx="5650765" cy="1169551"/>
          </a:xfrm>
          <a:prstGeom prst="rect">
            <a:avLst/>
          </a:prstGeom>
          <a:solidFill>
            <a:srgbClr val="E60000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Выводы:</a:t>
            </a:r>
          </a:p>
          <a:p>
            <a:r>
              <a:rPr lang="ru-RU" sz="1400" dirty="0" smtClean="0"/>
              <a:t>*Обычные </a:t>
            </a:r>
            <a:r>
              <a:rPr lang="ru-RU" sz="1400" dirty="0"/>
              <a:t>нормы существенно отличаются от правовых отсутствием </a:t>
            </a:r>
            <a:r>
              <a:rPr lang="ru-RU" sz="1400" dirty="0" smtClean="0"/>
              <a:t>своих </a:t>
            </a:r>
            <a:r>
              <a:rPr lang="ru-RU" sz="1400" dirty="0"/>
              <a:t>элементов, что усложняет их использование. </a:t>
            </a:r>
            <a:endParaRPr lang="ru-RU" sz="1400" dirty="0" smtClean="0"/>
          </a:p>
          <a:p>
            <a:r>
              <a:rPr lang="ru-RU" sz="1400" dirty="0" smtClean="0"/>
              <a:t>*Наличие МПО не зависит от количества признающих его государств. </a:t>
            </a:r>
          </a:p>
          <a:p>
            <a:r>
              <a:rPr lang="ru-RU" sz="1400" dirty="0" smtClean="0"/>
              <a:t>*Обычные нормы имеют такую же юр. силу, как и нормы МД.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300" y="1700808"/>
            <a:ext cx="8852621" cy="16004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/>
              <a:t>1) Признаки МПО</a:t>
            </a:r>
            <a:r>
              <a:rPr lang="ru-RU" sz="1400" dirty="0" smtClean="0"/>
              <a:t>: </a:t>
            </a:r>
            <a:r>
              <a:rPr lang="ru-RU" sz="1400" dirty="0"/>
              <a:t>неписанный; продолжительное существование практики; единообразие, постоянность и всеобщность практики; убеждённость в правомерности и необходимости соответствующего действия; общее признание большинством субъектов МП в качестве правовой нормы (</a:t>
            </a:r>
            <a:r>
              <a:rPr lang="en-US" sz="1400" dirty="0" err="1"/>
              <a:t>opinio</a:t>
            </a:r>
            <a:r>
              <a:rPr lang="en-US" sz="1400" dirty="0"/>
              <a:t> juris</a:t>
            </a:r>
            <a:r>
              <a:rPr lang="ru-RU" sz="1400" dirty="0" smtClean="0"/>
              <a:t>).</a:t>
            </a:r>
            <a:endParaRPr lang="ru-RU" sz="1400" dirty="0"/>
          </a:p>
          <a:p>
            <a:r>
              <a:rPr lang="ru-RU" sz="1400" dirty="0" smtClean="0"/>
              <a:t>2) </a:t>
            </a:r>
            <a:r>
              <a:rPr lang="ru-RU" sz="1400" b="1" dirty="0" smtClean="0"/>
              <a:t>Формами </a:t>
            </a:r>
            <a:r>
              <a:rPr lang="ru-RU" sz="1400" b="1" dirty="0"/>
              <a:t>выражения </a:t>
            </a:r>
            <a:r>
              <a:rPr lang="ru-RU" sz="1400" b="1" dirty="0" smtClean="0"/>
              <a:t>МПО</a:t>
            </a:r>
            <a:r>
              <a:rPr lang="ru-RU" sz="1400" dirty="0" smtClean="0"/>
              <a:t> являются </a:t>
            </a:r>
            <a:r>
              <a:rPr lang="ru-RU" sz="1400" dirty="0"/>
              <a:t>переписка государств, их активные действия или воздержание от таковых, издание актов, которые имеют юридическую силу и т.п</a:t>
            </a:r>
            <a:r>
              <a:rPr lang="ru-RU" sz="1400" dirty="0" smtClean="0"/>
              <a:t>..</a:t>
            </a:r>
          </a:p>
          <a:p>
            <a:r>
              <a:rPr lang="ru-RU" sz="1400" dirty="0" smtClean="0"/>
              <a:t>3) </a:t>
            </a:r>
            <a:r>
              <a:rPr lang="ru-RU" sz="1400" b="1" dirty="0"/>
              <a:t>Виды МПО: </a:t>
            </a:r>
            <a:r>
              <a:rPr lang="ru-RU" sz="1400" dirty="0"/>
              <a:t>универсальные (признаваемые большинством субъ­ектов международного права) и локальные (признаваемые двумя или несколькими субъектами) обычаи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73202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5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500"/>
                            </p:stCondLst>
                            <p:childTnLst>
                              <p:par>
                                <p:cTn id="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1500"/>
                            </p:stCondLst>
                            <p:childTnLst>
                              <p:par>
                                <p:cTn id="7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500"/>
                            </p:stCondLst>
                            <p:childTnLst>
                              <p:par>
                                <p:cTn id="8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3500"/>
                            </p:stCondLst>
                            <p:childTnLst>
                              <p:par>
                                <p:cTn id="9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 animBg="1"/>
      <p:bldP spid="19" grpId="0" animBg="1"/>
      <p:bldP spid="3" grpId="0" animBg="1"/>
      <p:bldP spid="4" grpId="0" animBg="1"/>
      <p:bldP spid="15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5" grpId="0"/>
      <p:bldP spid="26" grpId="0"/>
      <p:bldP spid="27" grpId="0"/>
      <p:bldP spid="28" grpId="0" animBg="1"/>
      <p:bldP spid="9" grpId="0" animBg="1"/>
    </p:bld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261</TotalTime>
  <Words>213</Words>
  <Application>Microsoft Office PowerPoint</Application>
  <PresentationFormat>Экран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Паркет</vt:lpstr>
      <vt:lpstr>Международный обычай как источник международного права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Международный обычай как источник международного права</dc:title>
  <dc:creator>111111111</dc:creator>
  <cp:lastModifiedBy>111111111</cp:lastModifiedBy>
  <cp:revision>12</cp:revision>
  <dcterms:created xsi:type="dcterms:W3CDTF">2017-05-12T14:15:37Z</dcterms:created>
  <dcterms:modified xsi:type="dcterms:W3CDTF">2017-05-12T18:37:01Z</dcterms:modified>
</cp:coreProperties>
</file>