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5"/>
  </p:notesMasterIdLst>
  <p:sldIdLst>
    <p:sldId id="256" r:id="rId2"/>
    <p:sldId id="287" r:id="rId3"/>
    <p:sldId id="259" r:id="rId4"/>
    <p:sldId id="262" r:id="rId5"/>
    <p:sldId id="261" r:id="rId6"/>
    <p:sldId id="263" r:id="rId7"/>
    <p:sldId id="264" r:id="rId8"/>
    <p:sldId id="265" r:id="rId9"/>
    <p:sldId id="266" r:id="rId10"/>
    <p:sldId id="267" r:id="rId11"/>
    <p:sldId id="269" r:id="rId12"/>
    <p:sldId id="270" r:id="rId13"/>
    <p:sldId id="271" r:id="rId14"/>
    <p:sldId id="272" r:id="rId15"/>
    <p:sldId id="273" r:id="rId16"/>
    <p:sldId id="274" r:id="rId17"/>
    <p:sldId id="275" r:id="rId18"/>
    <p:sldId id="276" r:id="rId19"/>
    <p:sldId id="277" r:id="rId20"/>
    <p:sldId id="278" r:id="rId21"/>
    <p:sldId id="293" r:id="rId22"/>
    <p:sldId id="280" r:id="rId23"/>
    <p:sldId id="292" r:id="rId24"/>
    <p:sldId id="291" r:id="rId25"/>
    <p:sldId id="281" r:id="rId26"/>
    <p:sldId id="282" r:id="rId27"/>
    <p:sldId id="283" r:id="rId28"/>
    <p:sldId id="288" r:id="rId29"/>
    <p:sldId id="290" r:id="rId30"/>
    <p:sldId id="294" r:id="rId31"/>
    <p:sldId id="284" r:id="rId32"/>
    <p:sldId id="279" r:id="rId33"/>
    <p:sldId id="286"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94660"/>
  </p:normalViewPr>
  <p:slideViewPr>
    <p:cSldViewPr>
      <p:cViewPr varScale="1">
        <p:scale>
          <a:sx n="65" d="100"/>
          <a:sy n="65" d="100"/>
        </p:scale>
        <p:origin x="-96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BA3B33-1A36-4B34-88BB-121AA7AA0BB4}" type="datetimeFigureOut">
              <a:rPr lang="ru-RU" smtClean="0"/>
              <a:t>10.05.2016</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49E915-F82C-426B-AFBF-9055106C3DAD}" type="slidenum">
              <a:rPr lang="ru-RU" smtClean="0"/>
              <a:t>‹#›</a:t>
            </a:fld>
            <a:endParaRPr lang="ru-RU" dirty="0"/>
          </a:p>
        </p:txBody>
      </p:sp>
    </p:spTree>
    <p:extLst>
      <p:ext uri="{BB962C8B-B14F-4D97-AF65-F5344CB8AC3E}">
        <p14:creationId xmlns:p14="http://schemas.microsoft.com/office/powerpoint/2010/main" val="100199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err="1" smtClean="0"/>
              <a:t>Ап</a:t>
            </a:r>
            <a:endParaRPr lang="ru-RU" dirty="0" smtClean="0"/>
          </a:p>
          <a:p>
            <a:endParaRPr lang="ru-RU" dirty="0"/>
          </a:p>
        </p:txBody>
      </p:sp>
      <p:sp>
        <p:nvSpPr>
          <p:cNvPr id="4" name="Номер слайда 3"/>
          <p:cNvSpPr>
            <a:spLocks noGrp="1"/>
          </p:cNvSpPr>
          <p:nvPr>
            <p:ph type="sldNum" sz="quarter" idx="10"/>
          </p:nvPr>
        </p:nvSpPr>
        <p:spPr/>
        <p:txBody>
          <a:bodyPr/>
          <a:lstStyle/>
          <a:p>
            <a:fld id="{EB49E915-F82C-426B-AFBF-9055106C3DAD}" type="slidenum">
              <a:rPr lang="ru-RU" smtClean="0"/>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EC83C512-B239-4C0F-91BE-E4495A104248}" type="datetimeFigureOut">
              <a:rPr lang="ru-RU" smtClean="0"/>
              <a:t>10.05.2016</a:t>
            </a:fld>
            <a:endParaRPr lang="ru-RU" dirty="0"/>
          </a:p>
        </p:txBody>
      </p:sp>
      <p:sp>
        <p:nvSpPr>
          <p:cNvPr id="2" name="Нижний колонтитул 1"/>
          <p:cNvSpPr>
            <a:spLocks noGrp="1"/>
          </p:cNvSpPr>
          <p:nvPr>
            <p:ph type="ftr" sz="quarter" idx="11"/>
          </p:nvPr>
        </p:nvSpPr>
        <p:spPr/>
        <p:txBody>
          <a:bodyPr/>
          <a:lstStyle/>
          <a:p>
            <a:endParaRPr lang="ru-RU" dirty="0"/>
          </a:p>
        </p:txBody>
      </p:sp>
      <p:sp>
        <p:nvSpPr>
          <p:cNvPr id="15" name="Номер слайда 14"/>
          <p:cNvSpPr>
            <a:spLocks noGrp="1"/>
          </p:cNvSpPr>
          <p:nvPr>
            <p:ph type="sldNum" sz="quarter" idx="12"/>
          </p:nvPr>
        </p:nvSpPr>
        <p:spPr>
          <a:xfrm>
            <a:off x="8229600" y="6473952"/>
            <a:ext cx="758952" cy="246888"/>
          </a:xfrm>
        </p:spPr>
        <p:txBody>
          <a:bodyPr/>
          <a:lstStyle/>
          <a:p>
            <a:fld id="{F5524F7C-7F59-47EA-9DEF-4974B631A2EC}" type="slidenum">
              <a:rPr lang="ru-RU" smtClean="0"/>
              <a:t>‹#›</a:t>
            </a:fld>
            <a:endParaRPr lang="ru-RU" dirty="0"/>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C83C512-B239-4C0F-91BE-E4495A104248}" type="datetimeFigureOut">
              <a:rPr lang="ru-RU" smtClean="0"/>
              <a:t>10.05.2016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5524F7C-7F59-47EA-9DEF-4974B631A2EC}" type="slidenum">
              <a:rPr lang="ru-RU" smtClean="0"/>
              <a:t>‹#›</a:t>
            </a:fld>
            <a:endParaRPr lang="ru-RU" dirty="0"/>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C83C512-B239-4C0F-91BE-E4495A104248}" type="datetimeFigureOut">
              <a:rPr lang="ru-RU" smtClean="0"/>
              <a:t>10.05.2016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5524F7C-7F59-47EA-9DEF-4974B631A2EC}" type="slidenum">
              <a:rPr lang="ru-RU" smtClean="0"/>
              <a:t>‹#›</a:t>
            </a:fld>
            <a:endParaRPr lang="ru-RU" dirty="0"/>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EC83C512-B239-4C0F-91BE-E4495A104248}" type="datetimeFigureOut">
              <a:rPr lang="ru-RU" smtClean="0"/>
              <a:t>10.05.2016</a:t>
            </a:fld>
            <a:endParaRPr lang="ru-RU" dirty="0"/>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dirty="0"/>
          </a:p>
        </p:txBody>
      </p:sp>
      <p:sp>
        <p:nvSpPr>
          <p:cNvPr id="16" name="Номер слайда 15"/>
          <p:cNvSpPr>
            <a:spLocks noGrp="1"/>
          </p:cNvSpPr>
          <p:nvPr>
            <p:ph type="sldNum" sz="quarter" idx="12"/>
          </p:nvPr>
        </p:nvSpPr>
        <p:spPr>
          <a:xfrm>
            <a:off x="8229600" y="6473952"/>
            <a:ext cx="758952" cy="246888"/>
          </a:xfrm>
        </p:spPr>
        <p:txBody>
          <a:bodyPr/>
          <a:lstStyle/>
          <a:p>
            <a:fld id="{F5524F7C-7F59-47EA-9DEF-4974B631A2EC}" type="slidenum">
              <a:rPr lang="ru-RU" smtClean="0"/>
              <a:t>‹#›</a:t>
            </a:fld>
            <a:endParaRPr lang="ru-RU" dirty="0"/>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EC83C512-B239-4C0F-91BE-E4495A104248}" type="datetimeFigureOut">
              <a:rPr lang="ru-RU" smtClean="0"/>
              <a:t>10.05.2016</a:t>
            </a:fld>
            <a:endParaRPr lang="ru-RU" dirty="0"/>
          </a:p>
        </p:txBody>
      </p:sp>
      <p:sp>
        <p:nvSpPr>
          <p:cNvPr id="11" name="Нижний колонтитул 10"/>
          <p:cNvSpPr>
            <a:spLocks noGrp="1"/>
          </p:cNvSpPr>
          <p:nvPr>
            <p:ph type="ftr" sz="quarter" idx="11"/>
          </p:nvPr>
        </p:nvSpPr>
        <p:spPr/>
        <p:txBody>
          <a:bodyPr/>
          <a:lstStyle/>
          <a:p>
            <a:endParaRPr lang="ru-RU" dirty="0"/>
          </a:p>
        </p:txBody>
      </p:sp>
      <p:sp>
        <p:nvSpPr>
          <p:cNvPr id="16" name="Номер слайда 15"/>
          <p:cNvSpPr>
            <a:spLocks noGrp="1"/>
          </p:cNvSpPr>
          <p:nvPr>
            <p:ph type="sldNum" sz="quarter" idx="12"/>
          </p:nvPr>
        </p:nvSpPr>
        <p:spPr/>
        <p:txBody>
          <a:bodyPr/>
          <a:lstStyle/>
          <a:p>
            <a:fld id="{F5524F7C-7F59-47EA-9DEF-4974B631A2EC}" type="slidenum">
              <a:rPr lang="ru-RU" smtClean="0"/>
              <a:t>‹#›</a:t>
            </a:fld>
            <a:endParaRPr lang="ru-RU" dirty="0"/>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EC83C512-B239-4C0F-91BE-E4495A104248}" type="datetimeFigureOut">
              <a:rPr lang="ru-RU" smtClean="0"/>
              <a:t>10.05.2016</a:t>
            </a:fld>
            <a:endParaRPr lang="ru-RU" dirty="0"/>
          </a:p>
        </p:txBody>
      </p:sp>
      <p:sp>
        <p:nvSpPr>
          <p:cNvPr id="10" name="Нижний колонтитул 9"/>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F5524F7C-7F59-47EA-9DEF-4974B631A2EC}" type="slidenum">
              <a:rPr lang="ru-RU" smtClean="0"/>
              <a:t>‹#›</a:t>
            </a:fld>
            <a:endParaRPr lang="ru-RU" dirty="0"/>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EC83C512-B239-4C0F-91BE-E4495A104248}" type="datetimeFigureOut">
              <a:rPr lang="ru-RU" smtClean="0"/>
              <a:t>10.05.2016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229600" y="6477000"/>
            <a:ext cx="762000" cy="246888"/>
          </a:xfrm>
        </p:spPr>
        <p:txBody>
          <a:bodyPr/>
          <a:lstStyle/>
          <a:p>
            <a:fld id="{F5524F7C-7F59-47EA-9DEF-4974B631A2EC}" type="slidenum">
              <a:rPr lang="ru-RU" smtClean="0"/>
              <a:t>‹#›</a:t>
            </a:fld>
            <a:endParaRPr lang="ru-RU" dirty="0"/>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EC83C512-B239-4C0F-91BE-E4495A104248}" type="datetimeFigureOut">
              <a:rPr lang="ru-RU" smtClean="0"/>
              <a:t>10.05.2016</a:t>
            </a:fld>
            <a:endParaRPr lang="ru-RU" dirty="0"/>
          </a:p>
        </p:txBody>
      </p:sp>
      <p:sp>
        <p:nvSpPr>
          <p:cNvPr id="21" name="Нижний колонтитул 20"/>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5524F7C-7F59-47EA-9DEF-4974B631A2EC}" type="slidenum">
              <a:rPr lang="ru-RU" smtClean="0"/>
              <a:t>‹#›</a:t>
            </a:fld>
            <a:endParaRPr lang="ru-RU" dirty="0"/>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EC83C512-B239-4C0F-91BE-E4495A104248}" type="datetimeFigureOut">
              <a:rPr lang="ru-RU" smtClean="0"/>
              <a:t>10.05.2016</a:t>
            </a:fld>
            <a:endParaRPr lang="ru-RU" dirty="0"/>
          </a:p>
        </p:txBody>
      </p:sp>
      <p:sp>
        <p:nvSpPr>
          <p:cNvPr id="24" name="Нижний колонтитул 23"/>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5524F7C-7F59-47EA-9DEF-4974B631A2EC}" type="slidenum">
              <a:rPr lang="ru-RU" smtClean="0"/>
              <a:t>‹#›</a:t>
            </a:fld>
            <a:endParaRPr lang="ru-RU" dirty="0"/>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EC83C512-B239-4C0F-91BE-E4495A104248}" type="datetimeFigureOut">
              <a:rPr lang="ru-RU" smtClean="0"/>
              <a:t>10.05.2016</a:t>
            </a:fld>
            <a:endParaRPr lang="ru-RU" dirty="0"/>
          </a:p>
        </p:txBody>
      </p:sp>
      <p:sp>
        <p:nvSpPr>
          <p:cNvPr id="29" name="Нижний колонтитул 28"/>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5524F7C-7F59-47EA-9DEF-4974B631A2EC}" type="slidenum">
              <a:rPr lang="ru-RU" smtClean="0"/>
              <a:t>‹#›</a:t>
            </a:fld>
            <a:endParaRPr lang="ru-RU" dirty="0"/>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dirty="0" smtClean="0"/>
              <a:t>Вставка рисунка</a:t>
            </a:r>
            <a:endParaRPr kumimoji="0" lang="en-US" dirty="0"/>
          </a:p>
        </p:txBody>
      </p:sp>
      <p:sp>
        <p:nvSpPr>
          <p:cNvPr id="7" name="Дата 6"/>
          <p:cNvSpPr>
            <a:spLocks noGrp="1"/>
          </p:cNvSpPr>
          <p:nvPr>
            <p:ph type="dt" sz="half" idx="10"/>
          </p:nvPr>
        </p:nvSpPr>
        <p:spPr/>
        <p:txBody>
          <a:bodyPr/>
          <a:lstStyle/>
          <a:p>
            <a:fld id="{EC83C512-B239-4C0F-91BE-E4495A104248}" type="datetimeFigureOut">
              <a:rPr lang="ru-RU" smtClean="0"/>
              <a:t>10.05.2016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F5524F7C-7F59-47EA-9DEF-4974B631A2EC}" type="slidenum">
              <a:rPr lang="ru-RU" smtClean="0"/>
              <a:t>‹#›</a:t>
            </a:fld>
            <a:endParaRPr lang="ru-RU" dirty="0"/>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C83C512-B239-4C0F-91BE-E4495A104248}" type="datetimeFigureOut">
              <a:rPr lang="ru-RU" smtClean="0"/>
              <a:t>10.05.2016</a:t>
            </a:fld>
            <a:endParaRPr lang="ru-RU" dirty="0"/>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dirty="0"/>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5524F7C-7F59-47EA-9DEF-4974B631A2EC}" type="slidenum">
              <a:rPr lang="ru-RU" smtClean="0"/>
              <a:t>‹#›</a:t>
            </a:fld>
            <a:endParaRPr lang="ru-RU" dirty="0"/>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pull/>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33.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31.xml"/><Relationship Id="rId5" Type="http://schemas.openxmlformats.org/officeDocument/2006/relationships/slide" Target="slide28.xml"/><Relationship Id="rId4" Type="http://schemas.openxmlformats.org/officeDocument/2006/relationships/slide" Target="slide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1556792"/>
            <a:ext cx="8062912" cy="1985665"/>
          </a:xfrm>
        </p:spPr>
        <p:txBody>
          <a:bodyPr>
            <a:normAutofit fontScale="90000"/>
          </a:bodyPr>
          <a:lstStyle/>
          <a:p>
            <a:pPr algn="ctr"/>
            <a:r>
              <a:rPr lang="ru-RU" sz="4800" b="1" dirty="0" smtClean="0">
                <a:solidFill>
                  <a:schemeClr val="tx2">
                    <a:lumMod val="40000"/>
                    <a:lumOff val="60000"/>
                  </a:schemeClr>
                </a:solidFill>
                <a:effectLst/>
              </a:rPr>
              <a:t>ПОРЯДОК УПЛАТЫ И ВЗЫСКАНИЯ АЛИМЕНТОВ</a:t>
            </a:r>
            <a:r>
              <a:rPr lang="ru-RU" b="1" dirty="0" smtClean="0">
                <a:solidFill>
                  <a:schemeClr val="tx2">
                    <a:lumMod val="40000"/>
                    <a:lumOff val="60000"/>
                  </a:schemeClr>
                </a:solidFill>
                <a:effectLst/>
              </a:rPr>
              <a:t/>
            </a:r>
            <a:br>
              <a:rPr lang="ru-RU" b="1" dirty="0" smtClean="0">
                <a:solidFill>
                  <a:schemeClr val="tx2">
                    <a:lumMod val="40000"/>
                    <a:lumOff val="60000"/>
                  </a:schemeClr>
                </a:solidFill>
                <a:effectLst/>
              </a:rPr>
            </a:br>
            <a:endParaRPr lang="ru-RU" dirty="0">
              <a:solidFill>
                <a:schemeClr val="tx2">
                  <a:lumMod val="40000"/>
                  <a:lumOff val="60000"/>
                </a:schemeClr>
              </a:solidFill>
              <a:effectLst/>
            </a:endParaRPr>
          </a:p>
        </p:txBody>
      </p:sp>
      <p:sp>
        <p:nvSpPr>
          <p:cNvPr id="3" name="Подзаголовок 2"/>
          <p:cNvSpPr>
            <a:spLocks noGrp="1"/>
          </p:cNvSpPr>
          <p:nvPr>
            <p:ph type="subTitle" idx="1"/>
          </p:nvPr>
        </p:nvSpPr>
        <p:spPr>
          <a:xfrm>
            <a:off x="683568" y="4365104"/>
            <a:ext cx="8062912" cy="1752600"/>
          </a:xfrm>
        </p:spPr>
        <p:txBody>
          <a:bodyPr/>
          <a:lstStyle/>
          <a:p>
            <a:pPr algn="r"/>
            <a:r>
              <a:rPr lang="ru-RU" dirty="0" smtClean="0">
                <a:solidFill>
                  <a:schemeClr val="bg1"/>
                </a:solidFill>
              </a:rPr>
              <a:t>Выполнила: студентка 2 курса</a:t>
            </a:r>
          </a:p>
          <a:p>
            <a:pPr algn="r"/>
            <a:r>
              <a:rPr lang="ru-RU" dirty="0" smtClean="0">
                <a:solidFill>
                  <a:schemeClr val="bg1"/>
                </a:solidFill>
              </a:rPr>
              <a:t>Лебедева Анастасия,</a:t>
            </a:r>
            <a:br>
              <a:rPr lang="ru-RU" dirty="0" smtClean="0">
                <a:solidFill>
                  <a:schemeClr val="bg1"/>
                </a:solidFill>
              </a:rPr>
            </a:br>
            <a:r>
              <a:rPr lang="ru-RU" dirty="0" smtClean="0">
                <a:solidFill>
                  <a:schemeClr val="bg1"/>
                </a:solidFill>
              </a:rPr>
              <a:t>23 группа</a:t>
            </a:r>
            <a:endParaRPr lang="ru-RU" dirty="0">
              <a:solidFill>
                <a:schemeClr val="bg1"/>
              </a:solidFill>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548680"/>
            <a:ext cx="8686800" cy="838200"/>
          </a:xfrm>
        </p:spPr>
        <p:txBody>
          <a:bodyPr>
            <a:normAutofit fontScale="90000"/>
          </a:bodyPr>
          <a:lstStyle/>
          <a:p>
            <a:r>
              <a:rPr lang="ru-RU" dirty="0" smtClean="0">
                <a:solidFill>
                  <a:schemeClr val="tx2">
                    <a:lumMod val="40000"/>
                    <a:lumOff val="60000"/>
                  </a:schemeClr>
                </a:solidFill>
                <a:effectLst/>
              </a:rPr>
              <a:t>Обязанность администрации организации удерживать алименты</a:t>
            </a:r>
            <a:r>
              <a:rPr lang="ru-RU" dirty="0" smtClean="0"/>
              <a:t/>
            </a:r>
            <a:br>
              <a:rPr lang="ru-RU" dirty="0" smtClean="0"/>
            </a:br>
            <a:r>
              <a:rPr lang="ru-RU" dirty="0" smtClean="0"/>
              <a:t> </a:t>
            </a:r>
            <a:br>
              <a:rPr lang="ru-RU" dirty="0" smtClean="0"/>
            </a:br>
            <a:endParaRPr lang="ru-RU" dirty="0"/>
          </a:p>
        </p:txBody>
      </p:sp>
      <p:sp>
        <p:nvSpPr>
          <p:cNvPr id="3" name="Содержимое 2"/>
          <p:cNvSpPr>
            <a:spLocks noGrp="1"/>
          </p:cNvSpPr>
          <p:nvPr>
            <p:ph idx="1"/>
          </p:nvPr>
        </p:nvSpPr>
        <p:spPr>
          <a:xfrm>
            <a:off x="-252536" y="1340768"/>
            <a:ext cx="4427984" cy="4968552"/>
          </a:xfrm>
        </p:spPr>
        <p:txBody>
          <a:bodyPr>
            <a:normAutofit fontScale="62500" lnSpcReduction="20000"/>
          </a:bodyPr>
          <a:lstStyle/>
          <a:p>
            <a:pPr>
              <a:buNone/>
            </a:pPr>
            <a:r>
              <a:rPr lang="ru-RU" dirty="0" smtClean="0">
                <a:solidFill>
                  <a:schemeClr val="bg1"/>
                </a:solidFill>
              </a:rPr>
              <a:t>        Администрация организации по месту работы лица, обязанного уплачивать алименты на основании нотариально удостоверенного соглашения об уплате алиментов* или на основании исполнительного листа, </a:t>
            </a:r>
            <a:r>
              <a:rPr lang="ru-RU" i="1" dirty="0" smtClean="0">
                <a:solidFill>
                  <a:schemeClr val="bg1"/>
                </a:solidFill>
                <a:latin typeface="Arial Narrow" pitchFamily="34" charset="0"/>
              </a:rPr>
              <a:t>обязана</a:t>
            </a:r>
            <a:r>
              <a:rPr lang="ru-RU" dirty="0" smtClean="0">
                <a:solidFill>
                  <a:schemeClr val="bg1"/>
                </a:solidFill>
              </a:rPr>
              <a:t> ежемесячно удерживать алименты из заработной платы и (или) иного дохода лица, обязанного уплачивать алименты, и уплачивать или переводить их за счет лица, обязанного уплачивать алименты, лицу, получающему алименты, не позднее чем </a:t>
            </a:r>
            <a:r>
              <a:rPr lang="ru-RU" i="1" dirty="0" smtClean="0">
                <a:solidFill>
                  <a:schemeClr val="bg1"/>
                </a:solidFill>
              </a:rPr>
              <a:t>в </a:t>
            </a:r>
            <a:r>
              <a:rPr lang="ru-RU" i="1" dirty="0" smtClean="0">
                <a:solidFill>
                  <a:schemeClr val="bg1"/>
                </a:solidFill>
                <a:latin typeface="Arial Narrow" pitchFamily="34" charset="0"/>
              </a:rPr>
              <a:t>трехдневный срок со дня выплаты заработной платы и (или) иного дохода</a:t>
            </a:r>
            <a:r>
              <a:rPr lang="ru-RU" dirty="0" smtClean="0">
                <a:solidFill>
                  <a:schemeClr val="bg1"/>
                </a:solidFill>
              </a:rPr>
              <a:t> лицу, обязанному уплачивать алименты (ст. 109 СК РФ).</a:t>
            </a:r>
          </a:p>
          <a:p>
            <a:pPr>
              <a:buNone/>
            </a:pPr>
            <a:endParaRPr lang="ru-RU" dirty="0"/>
          </a:p>
        </p:txBody>
      </p:sp>
      <p:pic>
        <p:nvPicPr>
          <p:cNvPr id="4" name="Рисунок 3" descr="e1925e0bfb1dbf71abedea9df2258d2d09d92ebd-700-aab5f0a51d.jpg"/>
          <p:cNvPicPr>
            <a:picLocks noChangeAspect="1"/>
          </p:cNvPicPr>
          <p:nvPr/>
        </p:nvPicPr>
        <p:blipFill>
          <a:blip r:embed="rId2" cstate="print"/>
          <a:stretch>
            <a:fillRect/>
          </a:stretch>
        </p:blipFill>
        <p:spPr>
          <a:xfrm>
            <a:off x="4427984" y="2132856"/>
            <a:ext cx="4535202" cy="3026074"/>
          </a:xfrm>
          <a:prstGeom prst="rect">
            <a:avLst/>
          </a:prstGeom>
        </p:spPr>
      </p:pic>
      <p:sp>
        <p:nvSpPr>
          <p:cNvPr id="5" name="TextBox 4"/>
          <p:cNvSpPr txBox="1"/>
          <p:nvPr/>
        </p:nvSpPr>
        <p:spPr>
          <a:xfrm>
            <a:off x="0" y="6211669"/>
            <a:ext cx="9144000" cy="646331"/>
          </a:xfrm>
          <a:prstGeom prst="rect">
            <a:avLst/>
          </a:prstGeom>
          <a:noFill/>
        </p:spPr>
        <p:txBody>
          <a:bodyPr wrap="square" rtlCol="0">
            <a:spAutoFit/>
          </a:bodyPr>
          <a:lstStyle/>
          <a:p>
            <a:pPr algn="r"/>
            <a:r>
              <a:rPr lang="ru-RU" i="1" dirty="0" smtClean="0">
                <a:solidFill>
                  <a:schemeClr val="bg1"/>
                </a:solidFill>
              </a:rPr>
              <a:t>* Если общая сумма удержаний превышает 50 % заработка и (или) иного дохода лица, обязанного уплачивать алименты (ст. 110 СК РФ).</a:t>
            </a:r>
            <a:endParaRPr lang="ru-RU" i="1" dirty="0">
              <a:solidFill>
                <a:schemeClr val="bg1"/>
              </a:solidFill>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04664"/>
            <a:ext cx="8686800" cy="841248"/>
          </a:xfrm>
        </p:spPr>
        <p:txBody>
          <a:bodyPr>
            <a:normAutofit fontScale="90000"/>
          </a:bodyPr>
          <a:lstStyle/>
          <a:p>
            <a:r>
              <a:rPr lang="ru-RU" sz="3000" dirty="0" smtClean="0">
                <a:solidFill>
                  <a:schemeClr val="tx2">
                    <a:lumMod val="40000"/>
                    <a:lumOff val="60000"/>
                  </a:schemeClr>
                </a:solidFill>
                <a:effectLst/>
              </a:rPr>
              <a:t>Обязанность сообщать о перемене места работы лица, обязанного уплачивать алименты</a:t>
            </a:r>
            <a:r>
              <a:rPr lang="ru-RU" dirty="0" smtClean="0"/>
              <a:t/>
            </a:r>
            <a:br>
              <a:rPr lang="ru-RU" dirty="0" smtClean="0"/>
            </a:br>
            <a:endParaRPr lang="ru-RU" dirty="0"/>
          </a:p>
        </p:txBody>
      </p:sp>
      <p:sp>
        <p:nvSpPr>
          <p:cNvPr id="3" name="TextBox 2"/>
          <p:cNvSpPr txBox="1"/>
          <p:nvPr/>
        </p:nvSpPr>
        <p:spPr>
          <a:xfrm>
            <a:off x="395536" y="1268760"/>
            <a:ext cx="4176464" cy="206210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1600" dirty="0" smtClean="0">
                <a:solidFill>
                  <a:srgbClr val="FF0000"/>
                </a:solidFill>
              </a:rPr>
              <a:t>Администрация </a:t>
            </a:r>
            <a:r>
              <a:rPr lang="ru-RU" sz="1600" dirty="0">
                <a:solidFill>
                  <a:srgbClr val="FF0000"/>
                </a:solidFill>
              </a:rPr>
              <a:t>организации, производившая удержание алиментов на основании решения суда или нотариально удостоверенного соглашения об уплате алиментов, обязана в </a:t>
            </a:r>
            <a:r>
              <a:rPr lang="ru-RU" sz="1600" dirty="0" smtClean="0">
                <a:solidFill>
                  <a:srgbClr val="FF0000"/>
                </a:solidFill>
              </a:rPr>
              <a:t>трёхдневный </a:t>
            </a:r>
            <a:r>
              <a:rPr lang="ru-RU" sz="1600" dirty="0">
                <a:solidFill>
                  <a:srgbClr val="FF0000"/>
                </a:solidFill>
              </a:rPr>
              <a:t>срок сообщить судебному исполнителю по месту исполнения решения о взыскании </a:t>
            </a:r>
            <a:r>
              <a:rPr lang="ru-RU" sz="1600" dirty="0" smtClean="0">
                <a:solidFill>
                  <a:srgbClr val="FF0000"/>
                </a:solidFill>
              </a:rPr>
              <a:t>алиментов и получателю алиментов.</a:t>
            </a:r>
          </a:p>
        </p:txBody>
      </p:sp>
      <p:sp>
        <p:nvSpPr>
          <p:cNvPr id="4" name="TextBox 3"/>
          <p:cNvSpPr txBox="1"/>
          <p:nvPr/>
        </p:nvSpPr>
        <p:spPr>
          <a:xfrm>
            <a:off x="5220072" y="1556792"/>
            <a:ext cx="3528392"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dirty="0" smtClean="0">
                <a:solidFill>
                  <a:srgbClr val="FF0000"/>
                </a:solidFill>
              </a:rPr>
              <a:t>Лицо</a:t>
            </a:r>
            <a:r>
              <a:rPr lang="ru-RU" dirty="0">
                <a:solidFill>
                  <a:srgbClr val="FF0000"/>
                </a:solidFill>
              </a:rPr>
              <a:t>, обязанное уплачивать алименты, должно </a:t>
            </a:r>
            <a:r>
              <a:rPr lang="ru-RU" dirty="0" smtClean="0">
                <a:solidFill>
                  <a:srgbClr val="FF0000"/>
                </a:solidFill>
              </a:rPr>
              <a:t>трёхдневный в срок </a:t>
            </a:r>
            <a:r>
              <a:rPr lang="ru-RU" dirty="0">
                <a:solidFill>
                  <a:srgbClr val="FF0000"/>
                </a:solidFill>
              </a:rPr>
              <a:t>сообщить судебному исполнителю </a:t>
            </a:r>
            <a:r>
              <a:rPr lang="ru-RU" dirty="0" smtClean="0">
                <a:solidFill>
                  <a:srgbClr val="FF0000"/>
                </a:solidFill>
              </a:rPr>
              <a:t>и получателю алиментов.</a:t>
            </a:r>
          </a:p>
        </p:txBody>
      </p:sp>
      <p:sp>
        <p:nvSpPr>
          <p:cNvPr id="5" name="TextBox 4"/>
          <p:cNvSpPr txBox="1"/>
          <p:nvPr/>
        </p:nvSpPr>
        <p:spPr>
          <a:xfrm>
            <a:off x="467544" y="3933056"/>
            <a:ext cx="4032448"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Wingdings" pitchFamily="2" charset="2"/>
              <a:buChar char="ü"/>
            </a:pPr>
            <a:r>
              <a:rPr lang="ru-RU" dirty="0">
                <a:solidFill>
                  <a:srgbClr val="FF0000"/>
                </a:solidFill>
              </a:rPr>
              <a:t>об увольнении лица, обязанного уплачивать </a:t>
            </a:r>
            <a:r>
              <a:rPr lang="ru-RU" dirty="0" smtClean="0">
                <a:solidFill>
                  <a:srgbClr val="FF0000"/>
                </a:solidFill>
              </a:rPr>
              <a:t>алименты;</a:t>
            </a:r>
            <a:endParaRPr lang="ru-RU" dirty="0">
              <a:solidFill>
                <a:srgbClr val="FF0000"/>
              </a:solidFill>
            </a:endParaRPr>
          </a:p>
          <a:p>
            <a:pPr>
              <a:buFont typeface="Wingdings" pitchFamily="2" charset="2"/>
              <a:buChar char="ü"/>
            </a:pPr>
            <a:r>
              <a:rPr lang="ru-RU" dirty="0">
                <a:solidFill>
                  <a:srgbClr val="FF0000"/>
                </a:solidFill>
              </a:rPr>
              <a:t>о новом месте его работы или </a:t>
            </a:r>
            <a:r>
              <a:rPr lang="ru-RU" dirty="0" smtClean="0">
                <a:solidFill>
                  <a:srgbClr val="FF0000"/>
                </a:solidFill>
              </a:rPr>
              <a:t>жительства (если </a:t>
            </a:r>
            <a:r>
              <a:rPr lang="ru-RU" dirty="0">
                <a:solidFill>
                  <a:srgbClr val="FF0000"/>
                </a:solidFill>
              </a:rPr>
              <a:t>оно ей </a:t>
            </a:r>
            <a:r>
              <a:rPr lang="ru-RU" dirty="0" smtClean="0">
                <a:solidFill>
                  <a:srgbClr val="FF0000"/>
                </a:solidFill>
              </a:rPr>
              <a:t>известно).</a:t>
            </a:r>
            <a:endParaRPr lang="ru-RU" dirty="0">
              <a:solidFill>
                <a:srgbClr val="FF0000"/>
              </a:solidFill>
            </a:endParaRPr>
          </a:p>
        </p:txBody>
      </p:sp>
      <p:sp>
        <p:nvSpPr>
          <p:cNvPr id="6" name="TextBox 5"/>
          <p:cNvSpPr txBox="1"/>
          <p:nvPr/>
        </p:nvSpPr>
        <p:spPr>
          <a:xfrm>
            <a:off x="5220072" y="4005064"/>
            <a:ext cx="3528392"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Wingdings" pitchFamily="2" charset="2"/>
              <a:buChar char="ü"/>
            </a:pPr>
            <a:r>
              <a:rPr lang="ru-RU" dirty="0">
                <a:solidFill>
                  <a:srgbClr val="FF0000"/>
                </a:solidFill>
              </a:rPr>
              <a:t>о перемене места работы или </a:t>
            </a:r>
            <a:r>
              <a:rPr lang="ru-RU" dirty="0" smtClean="0">
                <a:solidFill>
                  <a:srgbClr val="FF0000"/>
                </a:solidFill>
              </a:rPr>
              <a:t>жительств;</a:t>
            </a:r>
          </a:p>
          <a:p>
            <a:pPr>
              <a:buFont typeface="Wingdings" pitchFamily="2" charset="2"/>
              <a:buChar char="ü"/>
            </a:pPr>
            <a:r>
              <a:rPr lang="ru-RU" dirty="0">
                <a:solidFill>
                  <a:srgbClr val="FF0000"/>
                </a:solidFill>
              </a:rPr>
              <a:t>о наличии дополнительного заработка или иного </a:t>
            </a:r>
            <a:r>
              <a:rPr lang="ru-RU" dirty="0" smtClean="0">
                <a:solidFill>
                  <a:srgbClr val="FF0000"/>
                </a:solidFill>
              </a:rPr>
              <a:t>дохода.</a:t>
            </a:r>
            <a:endParaRPr lang="ru-RU" dirty="0">
              <a:solidFill>
                <a:srgbClr val="FF0000"/>
              </a:solidFill>
            </a:endParaRPr>
          </a:p>
        </p:txBody>
      </p:sp>
      <p:sp>
        <p:nvSpPr>
          <p:cNvPr id="7" name="TextBox 6"/>
          <p:cNvSpPr txBox="1"/>
          <p:nvPr/>
        </p:nvSpPr>
        <p:spPr>
          <a:xfrm>
            <a:off x="0" y="5657671"/>
            <a:ext cx="9144000" cy="1200329"/>
          </a:xfrm>
          <a:prstGeom prst="rect">
            <a:avLst/>
          </a:prstGeom>
          <a:noFill/>
        </p:spPr>
        <p:txBody>
          <a:bodyPr wrap="square" rtlCol="0">
            <a:spAutoFit/>
          </a:bodyPr>
          <a:lstStyle/>
          <a:p>
            <a:pPr algn="ctr"/>
            <a:r>
              <a:rPr lang="ru-RU" dirty="0">
                <a:solidFill>
                  <a:schemeClr val="bg1"/>
                </a:solidFill>
              </a:rPr>
              <a:t>В случае несообщения по неуважительной причине </a:t>
            </a:r>
            <a:r>
              <a:rPr lang="ru-RU" dirty="0" smtClean="0">
                <a:solidFill>
                  <a:schemeClr val="bg1"/>
                </a:solidFill>
              </a:rPr>
              <a:t>вышеуказанных сведений </a:t>
            </a:r>
            <a:r>
              <a:rPr lang="ru-RU" dirty="0">
                <a:solidFill>
                  <a:schemeClr val="bg1"/>
                </a:solidFill>
              </a:rPr>
              <a:t>виновные в этом должностные лица и иные граждане привлекаются к ответственности в порядке, установленном законом.</a:t>
            </a:r>
          </a:p>
          <a:p>
            <a:endParaRPr lang="ru-RU" dirty="0"/>
          </a:p>
        </p:txBody>
      </p:sp>
      <p:cxnSp>
        <p:nvCxnSpPr>
          <p:cNvPr id="13" name="Прямая со стрелкой 12"/>
          <p:cNvCxnSpPr>
            <a:endCxn id="3" idx="0"/>
          </p:cNvCxnSpPr>
          <p:nvPr/>
        </p:nvCxnSpPr>
        <p:spPr>
          <a:xfrm flipH="1">
            <a:off x="2483768" y="980728"/>
            <a:ext cx="2159992" cy="28803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endCxn id="4" idx="0"/>
          </p:cNvCxnSpPr>
          <p:nvPr/>
        </p:nvCxnSpPr>
        <p:spPr>
          <a:xfrm>
            <a:off x="5148064" y="908720"/>
            <a:ext cx="1836204" cy="64807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3" idx="2"/>
            <a:endCxn id="5" idx="0"/>
          </p:cNvCxnSpPr>
          <p:nvPr/>
        </p:nvCxnSpPr>
        <p:spPr>
          <a:xfrm>
            <a:off x="2483768" y="3330863"/>
            <a:ext cx="0" cy="60219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4" idx="2"/>
            <a:endCxn id="6" idx="0"/>
          </p:cNvCxnSpPr>
          <p:nvPr/>
        </p:nvCxnSpPr>
        <p:spPr>
          <a:xfrm>
            <a:off x="6984268" y="3034120"/>
            <a:ext cx="0" cy="97094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stCxn id="5" idx="2"/>
          </p:cNvCxnSpPr>
          <p:nvPr/>
        </p:nvCxnSpPr>
        <p:spPr>
          <a:xfrm>
            <a:off x="2483768" y="5133385"/>
            <a:ext cx="1584176" cy="45585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stCxn id="6" idx="2"/>
          </p:cNvCxnSpPr>
          <p:nvPr/>
        </p:nvCxnSpPr>
        <p:spPr>
          <a:xfrm flipH="1">
            <a:off x="5292080" y="5205393"/>
            <a:ext cx="1692188" cy="38384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tx2">
                    <a:lumMod val="40000"/>
                    <a:lumOff val="60000"/>
                  </a:schemeClr>
                </a:solidFill>
                <a:effectLst/>
              </a:rPr>
              <a:t>Обращение взыскания на имущество лица, обязанного уплачивать алименты</a:t>
            </a:r>
            <a:r>
              <a:rPr lang="ru-RU" dirty="0" smtClean="0">
                <a:solidFill>
                  <a:schemeClr val="tx2">
                    <a:lumMod val="40000"/>
                    <a:lumOff val="60000"/>
                  </a:schemeClr>
                </a:solidFill>
              </a:rPr>
              <a:t/>
            </a:r>
            <a:br>
              <a:rPr lang="ru-RU" dirty="0" smtClean="0">
                <a:solidFill>
                  <a:schemeClr val="tx2">
                    <a:lumMod val="40000"/>
                    <a:lumOff val="60000"/>
                  </a:schemeClr>
                </a:solidFill>
              </a:rPr>
            </a:br>
            <a:endParaRPr lang="ru-RU" dirty="0">
              <a:solidFill>
                <a:schemeClr val="tx2">
                  <a:lumMod val="40000"/>
                  <a:lumOff val="60000"/>
                </a:schemeClr>
              </a:solidFill>
            </a:endParaRPr>
          </a:p>
        </p:txBody>
      </p:sp>
      <p:sp>
        <p:nvSpPr>
          <p:cNvPr id="3" name="Содержимое 2"/>
          <p:cNvSpPr>
            <a:spLocks noGrp="1"/>
          </p:cNvSpPr>
          <p:nvPr>
            <p:ph idx="1"/>
          </p:nvPr>
        </p:nvSpPr>
        <p:spPr>
          <a:xfrm>
            <a:off x="4644008" y="1554162"/>
            <a:ext cx="4499992" cy="4971182"/>
          </a:xfrm>
        </p:spPr>
        <p:txBody>
          <a:bodyPr>
            <a:normAutofit fontScale="62500" lnSpcReduction="20000"/>
          </a:bodyPr>
          <a:lstStyle/>
          <a:p>
            <a:pPr>
              <a:buNone/>
            </a:pPr>
            <a:r>
              <a:rPr lang="ru-RU" dirty="0" smtClean="0"/>
              <a:t>       </a:t>
            </a:r>
            <a:r>
              <a:rPr lang="ru-RU" dirty="0" smtClean="0">
                <a:solidFill>
                  <a:schemeClr val="bg1"/>
                </a:solidFill>
              </a:rPr>
              <a:t>В случае отсутствия заработка или его недостаточности для уплаты алиментов, возможно обращение взыскания на имущество плательщика алиментов (крайняя мера, реализуется судебными приставами-исполнителями). В данном прежде всего случае алименты удерживаются из находящихся на счетах в банках или в иных кредитных  учреждениях денежных средств лица, обязанного уплачивать алименты, а также из денежных средств, переданных по договорам коммерческим и некоммерческим организациям, кроме договоров, влекущих переход права собственности (ст. 112 СК РФ).</a:t>
            </a:r>
          </a:p>
          <a:p>
            <a:pPr>
              <a:buNone/>
            </a:pPr>
            <a:endParaRPr lang="ru-RU" dirty="0"/>
          </a:p>
        </p:txBody>
      </p:sp>
      <p:pic>
        <p:nvPicPr>
          <p:cNvPr id="4" name="Рисунок 3" descr="kopilka_seyf.jpg"/>
          <p:cNvPicPr>
            <a:picLocks noChangeAspect="1"/>
          </p:cNvPicPr>
          <p:nvPr/>
        </p:nvPicPr>
        <p:blipFill>
          <a:blip r:embed="rId2" cstate="print"/>
          <a:stretch>
            <a:fillRect/>
          </a:stretch>
        </p:blipFill>
        <p:spPr>
          <a:xfrm>
            <a:off x="0" y="1484784"/>
            <a:ext cx="4762500" cy="4762500"/>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tx2">
                    <a:lumMod val="40000"/>
                    <a:lumOff val="60000"/>
                  </a:schemeClr>
                </a:solidFill>
                <a:effectLst/>
              </a:rPr>
              <a:t>Определение задолженности по алиментам</a:t>
            </a:r>
            <a:r>
              <a:rPr lang="ru-RU" dirty="0" smtClean="0"/>
              <a:t/>
            </a:r>
            <a:br>
              <a:rPr lang="ru-RU" dirty="0" smtClean="0"/>
            </a:br>
            <a:endParaRPr lang="ru-RU" dirty="0"/>
          </a:p>
        </p:txBody>
      </p:sp>
      <p:sp>
        <p:nvSpPr>
          <p:cNvPr id="4" name="TextBox 3"/>
          <p:cNvSpPr txBox="1"/>
          <p:nvPr/>
        </p:nvSpPr>
        <p:spPr>
          <a:xfrm>
            <a:off x="971600" y="1268760"/>
            <a:ext cx="741682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dirty="0" err="1" smtClean="0">
                <a:solidFill>
                  <a:srgbClr val="FF0000"/>
                </a:solidFill>
              </a:rPr>
              <a:t>Задолжность</a:t>
            </a:r>
            <a:r>
              <a:rPr lang="ru-RU" dirty="0" smtClean="0">
                <a:solidFill>
                  <a:srgbClr val="FF0000"/>
                </a:solidFill>
              </a:rPr>
              <a:t> по алиментам (ст. 113 СК РФ)  </a:t>
            </a:r>
            <a:endParaRPr lang="ru-RU" dirty="0">
              <a:solidFill>
                <a:srgbClr val="FF0000"/>
              </a:solidFill>
            </a:endParaRPr>
          </a:p>
        </p:txBody>
      </p:sp>
      <p:sp>
        <p:nvSpPr>
          <p:cNvPr id="5" name="TextBox 4"/>
          <p:cNvSpPr txBox="1"/>
          <p:nvPr/>
        </p:nvSpPr>
        <p:spPr>
          <a:xfrm>
            <a:off x="179512" y="1844824"/>
            <a:ext cx="3384376" cy="240065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1500" dirty="0">
                <a:solidFill>
                  <a:srgbClr val="FF0000"/>
                </a:solidFill>
              </a:rPr>
              <a:t>Взыскание алиментов за прошедший период на основании соглашения об уплате алиментов или на основании исполнительного листа производится в пределах трехлетнего срока, предшествовавшего предъявлению исполнительного листа или нотариально удостоверенного соглашения об уплате алиментов к </a:t>
            </a:r>
            <a:r>
              <a:rPr lang="ru-RU" sz="1500" dirty="0" smtClean="0">
                <a:solidFill>
                  <a:srgbClr val="FF0000"/>
                </a:solidFill>
              </a:rPr>
              <a:t>взысканию</a:t>
            </a:r>
            <a:endParaRPr lang="ru-RU" sz="1500" dirty="0">
              <a:solidFill>
                <a:srgbClr val="FF0000"/>
              </a:solidFill>
            </a:endParaRPr>
          </a:p>
        </p:txBody>
      </p:sp>
      <p:sp>
        <p:nvSpPr>
          <p:cNvPr id="6" name="TextBox 5"/>
          <p:cNvSpPr txBox="1"/>
          <p:nvPr/>
        </p:nvSpPr>
        <p:spPr>
          <a:xfrm>
            <a:off x="3851920" y="1844824"/>
            <a:ext cx="2448272" cy="240065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1500" dirty="0" smtClean="0">
                <a:solidFill>
                  <a:srgbClr val="FF0000"/>
                </a:solidFill>
              </a:rPr>
              <a:t>Когда </a:t>
            </a:r>
            <a:r>
              <a:rPr lang="ru-RU" sz="1500" dirty="0">
                <a:solidFill>
                  <a:srgbClr val="FF0000"/>
                </a:solidFill>
              </a:rPr>
              <a:t>удержание </a:t>
            </a:r>
            <a:r>
              <a:rPr lang="ru-RU" sz="1500" dirty="0" smtClean="0">
                <a:solidFill>
                  <a:srgbClr val="FF0000"/>
                </a:solidFill>
              </a:rPr>
              <a:t>алиментов </a:t>
            </a:r>
            <a:r>
              <a:rPr lang="ru-RU" sz="1500" dirty="0">
                <a:solidFill>
                  <a:srgbClr val="FF0000"/>
                </a:solidFill>
              </a:rPr>
              <a:t>не производилось по вине лица, обязанного уплачивать алименты, взыскание алиментов производится за весь период независимо от установленного </a:t>
            </a:r>
            <a:r>
              <a:rPr lang="ru-RU" sz="1500" dirty="0" smtClean="0">
                <a:solidFill>
                  <a:srgbClr val="FF0000"/>
                </a:solidFill>
              </a:rPr>
              <a:t>п. </a:t>
            </a:r>
            <a:r>
              <a:rPr lang="ru-RU" sz="1500" dirty="0">
                <a:solidFill>
                  <a:srgbClr val="FF0000"/>
                </a:solidFill>
              </a:rPr>
              <a:t>2 </a:t>
            </a:r>
            <a:r>
              <a:rPr lang="ru-RU" sz="1500" dirty="0" smtClean="0">
                <a:solidFill>
                  <a:srgbClr val="FF0000"/>
                </a:solidFill>
              </a:rPr>
              <a:t>ст. </a:t>
            </a:r>
            <a:r>
              <a:rPr lang="ru-RU" sz="1500" dirty="0">
                <a:solidFill>
                  <a:srgbClr val="FF0000"/>
                </a:solidFill>
              </a:rPr>
              <a:t>107 </a:t>
            </a:r>
            <a:r>
              <a:rPr lang="ru-RU" sz="1500" dirty="0" smtClean="0">
                <a:solidFill>
                  <a:srgbClr val="FF0000"/>
                </a:solidFill>
              </a:rPr>
              <a:t>СК РФ трехлетнего </a:t>
            </a:r>
            <a:r>
              <a:rPr lang="ru-RU" sz="1500" dirty="0">
                <a:solidFill>
                  <a:srgbClr val="FF0000"/>
                </a:solidFill>
              </a:rPr>
              <a:t>срока</a:t>
            </a:r>
            <a:r>
              <a:rPr lang="ru-RU" sz="1500" dirty="0" smtClean="0">
                <a:solidFill>
                  <a:srgbClr val="FF0000"/>
                </a:solidFill>
              </a:rPr>
              <a:t>.</a:t>
            </a:r>
          </a:p>
        </p:txBody>
      </p:sp>
      <p:sp>
        <p:nvSpPr>
          <p:cNvPr id="7" name="TextBox 6"/>
          <p:cNvSpPr txBox="1"/>
          <p:nvPr/>
        </p:nvSpPr>
        <p:spPr>
          <a:xfrm>
            <a:off x="6516216" y="1844824"/>
            <a:ext cx="2376264" cy="240527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1670" dirty="0">
                <a:solidFill>
                  <a:srgbClr val="FF0000"/>
                </a:solidFill>
              </a:rPr>
              <a:t>Размер задолженности определяется судебным исполнителем исходя из размера алиментов, определенного решением суда или соглашением об уплате </a:t>
            </a:r>
            <a:r>
              <a:rPr lang="ru-RU" sz="1670" dirty="0" smtClean="0">
                <a:solidFill>
                  <a:srgbClr val="FF0000"/>
                </a:solidFill>
              </a:rPr>
              <a:t>алиментов.</a:t>
            </a:r>
            <a:endParaRPr lang="ru-RU" sz="1670" dirty="0">
              <a:solidFill>
                <a:srgbClr val="FF0000"/>
              </a:solidFill>
            </a:endParaRPr>
          </a:p>
        </p:txBody>
      </p:sp>
      <p:sp>
        <p:nvSpPr>
          <p:cNvPr id="8" name="TextBox 7"/>
          <p:cNvSpPr txBox="1"/>
          <p:nvPr/>
        </p:nvSpPr>
        <p:spPr>
          <a:xfrm>
            <a:off x="179512" y="4919008"/>
            <a:ext cx="3384376"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1500" dirty="0">
                <a:solidFill>
                  <a:srgbClr val="FF0000"/>
                </a:solidFill>
              </a:rPr>
              <a:t>Размер задолженности по алиментам, уплачиваемым на несовершеннолетних детей в </a:t>
            </a:r>
            <a:r>
              <a:rPr lang="ru-RU" sz="1500" dirty="0" smtClean="0">
                <a:solidFill>
                  <a:srgbClr val="FF0000"/>
                </a:solidFill>
              </a:rPr>
              <a:t>соответствии </a:t>
            </a:r>
            <a:r>
              <a:rPr lang="ru-RU" sz="1500" dirty="0">
                <a:solidFill>
                  <a:srgbClr val="FF0000"/>
                </a:solidFill>
              </a:rPr>
              <a:t>определяется исходя из заработка и иного дохода лица, обязанного уплачивать алименты, за период, в течение которого взыскание алиментов не производилось. </a:t>
            </a:r>
          </a:p>
        </p:txBody>
      </p:sp>
      <p:sp>
        <p:nvSpPr>
          <p:cNvPr id="9" name="TextBox 8"/>
          <p:cNvSpPr txBox="1"/>
          <p:nvPr/>
        </p:nvSpPr>
        <p:spPr>
          <a:xfrm>
            <a:off x="3779912" y="4869160"/>
            <a:ext cx="3528392"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1400" dirty="0" smtClean="0">
                <a:solidFill>
                  <a:srgbClr val="FF0000"/>
                </a:solidFill>
              </a:rPr>
              <a:t>Если лицо, обязанное уплачивать алименты, в этот период не работало или если не будут представлены документы, подтверждающие его заработок и (или) иной доход, задолженность по алиментам определяется исходя из размера средней заработной платы в РФ и на момент взыскания задолженности.</a:t>
            </a:r>
          </a:p>
        </p:txBody>
      </p:sp>
      <p:sp>
        <p:nvSpPr>
          <p:cNvPr id="10" name="TextBox 9"/>
          <p:cNvSpPr txBox="1"/>
          <p:nvPr/>
        </p:nvSpPr>
        <p:spPr>
          <a:xfrm>
            <a:off x="7596336" y="4869160"/>
            <a:ext cx="1296144"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1600" dirty="0" smtClean="0">
                <a:solidFill>
                  <a:srgbClr val="FF0000"/>
                </a:solidFill>
              </a:rPr>
              <a:t>Любая из сторон может обжаловать действия судебного исполнителя</a:t>
            </a:r>
          </a:p>
        </p:txBody>
      </p:sp>
      <p:cxnSp>
        <p:nvCxnSpPr>
          <p:cNvPr id="12" name="Прямая со стрелкой 11"/>
          <p:cNvCxnSpPr>
            <a:stCxn id="7" idx="2"/>
            <a:endCxn id="8" idx="0"/>
          </p:cNvCxnSpPr>
          <p:nvPr/>
        </p:nvCxnSpPr>
        <p:spPr>
          <a:xfrm flipH="1">
            <a:off x="1871700" y="4250098"/>
            <a:ext cx="5832648" cy="66891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7" idx="2"/>
            <a:endCxn id="9" idx="0"/>
          </p:cNvCxnSpPr>
          <p:nvPr/>
        </p:nvCxnSpPr>
        <p:spPr>
          <a:xfrm flipH="1">
            <a:off x="5544108" y="4250098"/>
            <a:ext cx="2160240" cy="61906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7" idx="2"/>
            <a:endCxn id="10" idx="0"/>
          </p:cNvCxnSpPr>
          <p:nvPr/>
        </p:nvCxnSpPr>
        <p:spPr>
          <a:xfrm>
            <a:off x="7704348" y="4250098"/>
            <a:ext cx="540060" cy="61906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a:stCxn id="4" idx="2"/>
            <a:endCxn id="5" idx="0"/>
          </p:cNvCxnSpPr>
          <p:nvPr/>
        </p:nvCxnSpPr>
        <p:spPr>
          <a:xfrm flipH="1">
            <a:off x="1871700" y="1638092"/>
            <a:ext cx="2808312" cy="2067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a:stCxn id="4" idx="2"/>
            <a:endCxn id="6" idx="0"/>
          </p:cNvCxnSpPr>
          <p:nvPr/>
        </p:nvCxnSpPr>
        <p:spPr>
          <a:xfrm>
            <a:off x="4680012" y="1638092"/>
            <a:ext cx="396044" cy="2067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a:stCxn id="4" idx="2"/>
            <a:endCxn id="7" idx="0"/>
          </p:cNvCxnSpPr>
          <p:nvPr/>
        </p:nvCxnSpPr>
        <p:spPr>
          <a:xfrm>
            <a:off x="4680012" y="1638092"/>
            <a:ext cx="3024336" cy="2067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tx2">
                    <a:lumMod val="40000"/>
                    <a:lumOff val="60000"/>
                  </a:schemeClr>
                </a:solidFill>
                <a:effectLst/>
              </a:rPr>
              <a:t>Освобождение от уплаты задолженности по алиментам</a:t>
            </a:r>
            <a:r>
              <a:rPr lang="ru-RU" dirty="0" smtClean="0"/>
              <a:t/>
            </a:r>
            <a:br>
              <a:rPr lang="ru-RU" dirty="0" smtClean="0"/>
            </a:br>
            <a:endParaRPr lang="ru-RU" dirty="0"/>
          </a:p>
        </p:txBody>
      </p:sp>
      <p:sp>
        <p:nvSpPr>
          <p:cNvPr id="3" name="Содержимое 2"/>
          <p:cNvSpPr>
            <a:spLocks noGrp="1"/>
          </p:cNvSpPr>
          <p:nvPr>
            <p:ph idx="1"/>
          </p:nvPr>
        </p:nvSpPr>
        <p:spPr>
          <a:xfrm>
            <a:off x="0" y="1268760"/>
            <a:ext cx="9144000" cy="2016224"/>
          </a:xfrm>
        </p:spPr>
        <p:txBody>
          <a:bodyPr>
            <a:normAutofit fontScale="85000" lnSpcReduction="10000"/>
          </a:bodyPr>
          <a:lstStyle/>
          <a:p>
            <a:pPr algn="ctr">
              <a:buNone/>
            </a:pPr>
            <a:r>
              <a:rPr lang="ru-RU" dirty="0" smtClean="0"/>
              <a:t>      </a:t>
            </a:r>
            <a:r>
              <a:rPr lang="ru-RU" dirty="0" smtClean="0">
                <a:solidFill>
                  <a:schemeClr val="bg1"/>
                </a:solidFill>
              </a:rPr>
              <a:t>Согласно ст. 114 СК РФ по соглашению сторон или по решению суда плательщик алиментов может быть освобождён от уплаты задолжности по алиментам при наличии уважительных причин. Исключением являются случаи уплаты алиментов на несовершеннолетних детей.</a:t>
            </a:r>
            <a:endParaRPr lang="ru-RU" dirty="0">
              <a:solidFill>
                <a:schemeClr val="bg1"/>
              </a:solidFill>
            </a:endParaRPr>
          </a:p>
        </p:txBody>
      </p:sp>
      <p:pic>
        <p:nvPicPr>
          <p:cNvPr id="4" name="Рисунок 3" descr="e139fc4d0b65b61917cf4bcaab946de3.jpg"/>
          <p:cNvPicPr>
            <a:picLocks noChangeAspect="1"/>
          </p:cNvPicPr>
          <p:nvPr/>
        </p:nvPicPr>
        <p:blipFill>
          <a:blip r:embed="rId2" cstate="print"/>
          <a:stretch>
            <a:fillRect/>
          </a:stretch>
        </p:blipFill>
        <p:spPr>
          <a:xfrm>
            <a:off x="2195736" y="3284984"/>
            <a:ext cx="5097264" cy="3393403"/>
          </a:xfrm>
          <a:prstGeom prst="rect">
            <a:avLst/>
          </a:prstGeom>
          <a:ln>
            <a:noFill/>
          </a:ln>
          <a:effectLst>
            <a:softEdge rad="112500"/>
          </a:effec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tx2">
                    <a:lumMod val="40000"/>
                    <a:lumOff val="60000"/>
                  </a:schemeClr>
                </a:solidFill>
                <a:effectLst/>
              </a:rPr>
              <a:t>Ответственность за несвоевременную уплату алиментов</a:t>
            </a:r>
            <a:r>
              <a:rPr lang="ru-RU" dirty="0" smtClean="0"/>
              <a:t/>
            </a:r>
            <a:br>
              <a:rPr lang="ru-RU" dirty="0" smtClean="0"/>
            </a:br>
            <a:endParaRPr lang="ru-RU" dirty="0"/>
          </a:p>
        </p:txBody>
      </p:sp>
      <p:graphicFrame>
        <p:nvGraphicFramePr>
          <p:cNvPr id="4" name="Содержимое 3"/>
          <p:cNvGraphicFramePr>
            <a:graphicFrameLocks noGrp="1"/>
          </p:cNvGraphicFramePr>
          <p:nvPr>
            <p:ph idx="1"/>
          </p:nvPr>
        </p:nvGraphicFramePr>
        <p:xfrm>
          <a:off x="251520" y="2564904"/>
          <a:ext cx="8686800" cy="2656840"/>
        </p:xfrm>
        <a:graphic>
          <a:graphicData uri="http://schemas.openxmlformats.org/drawingml/2006/table">
            <a:tbl>
              <a:tblPr firstRow="1" bandRow="1">
                <a:tableStyleId>{5C22544A-7EE6-4342-B048-85BDC9FD1C3A}</a:tableStyleId>
              </a:tblPr>
              <a:tblGrid>
                <a:gridCol w="4343400"/>
                <a:gridCol w="4343400"/>
              </a:tblGrid>
              <a:tr h="370840">
                <a:tc>
                  <a:txBody>
                    <a:bodyPr/>
                    <a:lstStyle/>
                    <a:p>
                      <a:r>
                        <a:rPr lang="ru-RU" dirty="0" smtClean="0"/>
                        <a:t>По</a:t>
                      </a:r>
                      <a:r>
                        <a:rPr lang="ru-RU" baseline="0" dirty="0" smtClean="0"/>
                        <a:t> соглашению об уплате алиментов</a:t>
                      </a:r>
                      <a:endParaRPr lang="ru-RU" dirty="0"/>
                    </a:p>
                  </a:txBody>
                  <a:tcPr/>
                </a:tc>
                <a:tc>
                  <a:txBody>
                    <a:bodyPr/>
                    <a:lstStyle/>
                    <a:p>
                      <a:r>
                        <a:rPr lang="ru-RU" dirty="0" smtClean="0"/>
                        <a:t>По</a:t>
                      </a:r>
                      <a:r>
                        <a:rPr lang="ru-RU" baseline="0" dirty="0" smtClean="0"/>
                        <a:t> решению суда</a:t>
                      </a:r>
                      <a:endParaRPr lang="ru-R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b="0" kern="1200" dirty="0" smtClean="0">
                          <a:solidFill>
                            <a:schemeClr val="dk1"/>
                          </a:solidFill>
                          <a:latin typeface="+mn-lt"/>
                          <a:ea typeface="+mn-ea"/>
                          <a:cs typeface="+mn-cs"/>
                        </a:rPr>
                        <a:t>Виновное лицо несет ответственность в порядке, предусмотренном этим соглашением.</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b="0" kern="1200" dirty="0" smtClean="0">
                          <a:solidFill>
                            <a:schemeClr val="dk1"/>
                          </a:solidFill>
                          <a:latin typeface="+mn-lt"/>
                          <a:ea typeface="+mn-ea"/>
                          <a:cs typeface="+mn-cs"/>
                        </a:rPr>
                        <a:t>Виновное лицо уплачивает получателю алиментов неустойку в размере одной второй процента от суммы невыплаченных алиментов за каждый день просрочки,</a:t>
                      </a:r>
                      <a:r>
                        <a:rPr kumimoji="0" lang="ru-RU" sz="1800" b="0" kern="1200" baseline="0" dirty="0" smtClean="0">
                          <a:solidFill>
                            <a:schemeClr val="dk1"/>
                          </a:solidFill>
                          <a:latin typeface="+mn-lt"/>
                          <a:ea typeface="+mn-ea"/>
                          <a:cs typeface="+mn-cs"/>
                        </a:rPr>
                        <a:t> а также </a:t>
                      </a:r>
                      <a:r>
                        <a:rPr kumimoji="0" lang="ru-RU" sz="1800" b="0" kern="1200" dirty="0" smtClean="0">
                          <a:solidFill>
                            <a:schemeClr val="dk1"/>
                          </a:solidFill>
                          <a:latin typeface="+mn-lt"/>
                          <a:ea typeface="+mn-ea"/>
                          <a:cs typeface="+mn-cs"/>
                        </a:rPr>
                        <a:t>все причиненные просрочкой исполнения алиментных обязательств убытки в части, не покрытой неустойкой.</a:t>
                      </a:r>
                    </a:p>
                  </a:txBody>
                  <a:tcPr/>
                </a:tc>
              </a:tr>
            </a:tbl>
          </a:graphicData>
        </a:graphic>
      </p:graphicFrame>
      <p:sp>
        <p:nvSpPr>
          <p:cNvPr id="5" name="TextBox 4"/>
          <p:cNvSpPr txBox="1"/>
          <p:nvPr/>
        </p:nvSpPr>
        <p:spPr>
          <a:xfrm>
            <a:off x="323528" y="1196752"/>
            <a:ext cx="8424936" cy="1477328"/>
          </a:xfrm>
          <a:prstGeom prst="rect">
            <a:avLst/>
          </a:prstGeom>
          <a:noFill/>
        </p:spPr>
        <p:txBody>
          <a:bodyPr wrap="square" rtlCol="0">
            <a:spAutoFit/>
          </a:bodyPr>
          <a:lstStyle/>
          <a:p>
            <a:pPr algn="ctr"/>
            <a:r>
              <a:rPr lang="ru-RU" sz="2400" b="1" dirty="0" smtClean="0">
                <a:solidFill>
                  <a:schemeClr val="bg1"/>
                </a:solidFill>
              </a:rPr>
              <a:t>Ст. 115 СК РФ</a:t>
            </a:r>
          </a:p>
          <a:p>
            <a:pPr algn="ctr"/>
            <a:r>
              <a:rPr lang="ru-RU" sz="2400" b="1" dirty="0" smtClean="0">
                <a:solidFill>
                  <a:schemeClr val="bg1"/>
                </a:solidFill>
              </a:rPr>
              <a:t>При </a:t>
            </a:r>
            <a:r>
              <a:rPr lang="ru-RU" sz="2400" b="1" dirty="0">
                <a:solidFill>
                  <a:schemeClr val="bg1"/>
                </a:solidFill>
              </a:rPr>
              <a:t>образовании задолженности по вине лица, обязанного уплачивать алименты</a:t>
            </a:r>
          </a:p>
          <a:p>
            <a:endParaRPr lang="ru-RU"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tx2">
                    <a:lumMod val="40000"/>
                    <a:lumOff val="60000"/>
                  </a:schemeClr>
                </a:solidFill>
                <a:effectLst/>
              </a:rPr>
              <a:t>Недопустимость зачета и обратного взыскания алиментов</a:t>
            </a:r>
            <a:r>
              <a:rPr lang="ru-RU" dirty="0" smtClean="0"/>
              <a:t/>
            </a:r>
            <a:br>
              <a:rPr lang="ru-RU" dirty="0" smtClean="0"/>
            </a:br>
            <a:endParaRPr lang="ru-RU" dirty="0"/>
          </a:p>
        </p:txBody>
      </p:sp>
      <p:sp>
        <p:nvSpPr>
          <p:cNvPr id="6" name="TextBox 5"/>
          <p:cNvSpPr txBox="1"/>
          <p:nvPr/>
        </p:nvSpPr>
        <p:spPr>
          <a:xfrm>
            <a:off x="395536" y="1844824"/>
            <a:ext cx="3816424"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dirty="0" smtClean="0">
                <a:solidFill>
                  <a:srgbClr val="FF0000"/>
                </a:solidFill>
              </a:rPr>
              <a:t>!!! </a:t>
            </a:r>
            <a:r>
              <a:rPr lang="ru-RU" dirty="0">
                <a:solidFill>
                  <a:srgbClr val="FF0000"/>
                </a:solidFill>
              </a:rPr>
              <a:t>Алименты не могут быть зачтены другими встречными требованиями</a:t>
            </a:r>
            <a:r>
              <a:rPr lang="ru-RU" dirty="0" smtClean="0">
                <a:solidFill>
                  <a:srgbClr val="FF0000"/>
                </a:solidFill>
              </a:rPr>
              <a:t>.</a:t>
            </a:r>
            <a:endParaRPr lang="ru-RU" dirty="0">
              <a:solidFill>
                <a:srgbClr val="FF0000"/>
              </a:solidFill>
            </a:endParaRPr>
          </a:p>
        </p:txBody>
      </p:sp>
      <p:sp>
        <p:nvSpPr>
          <p:cNvPr id="7" name="TextBox 6"/>
          <p:cNvSpPr txBox="1"/>
          <p:nvPr/>
        </p:nvSpPr>
        <p:spPr>
          <a:xfrm>
            <a:off x="4644008" y="1844824"/>
            <a:ext cx="4248472"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dirty="0">
                <a:solidFill>
                  <a:srgbClr val="FF0000"/>
                </a:solidFill>
              </a:rPr>
              <a:t>Выплаченные суммы алиментов не могут быть истребованы обратно, за исключением </a:t>
            </a:r>
            <a:r>
              <a:rPr lang="ru-RU" dirty="0" smtClean="0">
                <a:solidFill>
                  <a:srgbClr val="FF0000"/>
                </a:solidFill>
              </a:rPr>
              <a:t>следующих случаев</a:t>
            </a:r>
            <a:r>
              <a:rPr lang="ru-RU" dirty="0">
                <a:solidFill>
                  <a:srgbClr val="FF0000"/>
                </a:solidFill>
              </a:rPr>
              <a:t>:</a:t>
            </a:r>
          </a:p>
        </p:txBody>
      </p:sp>
      <p:cxnSp>
        <p:nvCxnSpPr>
          <p:cNvPr id="9" name="Прямая со стрелкой 8"/>
          <p:cNvCxnSpPr>
            <a:stCxn id="2" idx="2"/>
            <a:endCxn id="6" idx="0"/>
          </p:cNvCxnSpPr>
          <p:nvPr/>
        </p:nvCxnSpPr>
        <p:spPr>
          <a:xfrm flipH="1">
            <a:off x="2303748" y="1295400"/>
            <a:ext cx="2344452" cy="54942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a:stCxn id="2" idx="2"/>
            <a:endCxn id="7" idx="0"/>
          </p:cNvCxnSpPr>
          <p:nvPr/>
        </p:nvCxnSpPr>
        <p:spPr>
          <a:xfrm>
            <a:off x="4648200" y="1295400"/>
            <a:ext cx="2120044" cy="54942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23520" y="3072348"/>
            <a:ext cx="4320480" cy="3785652"/>
          </a:xfrm>
          <a:prstGeom prst="rect">
            <a:avLst/>
          </a:prstGeom>
          <a:noFill/>
        </p:spPr>
        <p:txBody>
          <a:bodyPr wrap="square" rtlCol="0">
            <a:spAutoFit/>
          </a:bodyPr>
          <a:lstStyle/>
          <a:p>
            <a:r>
              <a:rPr lang="ru-RU" sz="1600" dirty="0" smtClean="0">
                <a:solidFill>
                  <a:schemeClr val="bg1"/>
                </a:solidFill>
              </a:rPr>
              <a:t>отмены </a:t>
            </a:r>
            <a:r>
              <a:rPr lang="ru-RU" sz="1600" dirty="0">
                <a:solidFill>
                  <a:schemeClr val="bg1"/>
                </a:solidFill>
              </a:rPr>
              <a:t>решения суда о взыскании алиментов в связи с сообщением получателем алиментов ложных сведений или в связи с представлением им подложных документов</a:t>
            </a:r>
            <a:r>
              <a:rPr lang="ru-RU" sz="1600" dirty="0" smtClean="0">
                <a:solidFill>
                  <a:schemeClr val="bg1"/>
                </a:solidFill>
              </a:rPr>
              <a:t>;</a:t>
            </a:r>
          </a:p>
          <a:p>
            <a:endParaRPr lang="ru-RU" sz="1600" dirty="0">
              <a:solidFill>
                <a:schemeClr val="bg1"/>
              </a:solidFill>
            </a:endParaRPr>
          </a:p>
          <a:p>
            <a:r>
              <a:rPr lang="ru-RU" sz="1600" dirty="0">
                <a:solidFill>
                  <a:schemeClr val="bg1"/>
                </a:solidFill>
              </a:rPr>
              <a:t>признания соглашения об уплате алиментов недействительным вследствие заключения его под влиянием обмана, угроз или насилия со стороны получателя алиментов;</a:t>
            </a:r>
          </a:p>
          <a:p>
            <a:endParaRPr lang="ru-RU" sz="1600" dirty="0" smtClean="0">
              <a:solidFill>
                <a:schemeClr val="bg1"/>
              </a:solidFill>
            </a:endParaRPr>
          </a:p>
          <a:p>
            <a:r>
              <a:rPr lang="ru-RU" sz="1600" dirty="0" smtClean="0">
                <a:solidFill>
                  <a:schemeClr val="bg1"/>
                </a:solidFill>
              </a:rPr>
              <a:t>установления </a:t>
            </a:r>
            <a:r>
              <a:rPr lang="ru-RU" sz="1600" dirty="0">
                <a:solidFill>
                  <a:schemeClr val="bg1"/>
                </a:solidFill>
              </a:rPr>
              <a:t>приговором суда факта подделки решения суда, соглашения об уплате алиментов или исполнительного листа, на основании которых уплачивались алименты.</a:t>
            </a:r>
          </a:p>
          <a:p>
            <a:pPr algn="r"/>
            <a:endParaRPr lang="ru-RU" sz="1600" dirty="0">
              <a:solidFill>
                <a:schemeClr val="bg1"/>
              </a:solidFill>
            </a:endParaRPr>
          </a:p>
        </p:txBody>
      </p:sp>
      <p:cxnSp>
        <p:nvCxnSpPr>
          <p:cNvPr id="14" name="Прямая соединительная линия 13"/>
          <p:cNvCxnSpPr/>
          <p:nvPr/>
        </p:nvCxnSpPr>
        <p:spPr>
          <a:xfrm>
            <a:off x="4644008" y="2708920"/>
            <a:ext cx="0" cy="33843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4644008" y="3645024"/>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4644008" y="4869160"/>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4644008" y="6093296"/>
            <a:ext cx="288032"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Левая фигурная скобка 28"/>
          <p:cNvSpPr/>
          <p:nvPr/>
        </p:nvSpPr>
        <p:spPr>
          <a:xfrm>
            <a:off x="3707904" y="3068960"/>
            <a:ext cx="1296144" cy="3528392"/>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0" name="TextBox 29"/>
          <p:cNvSpPr txBox="1"/>
          <p:nvPr/>
        </p:nvSpPr>
        <p:spPr>
          <a:xfrm>
            <a:off x="251520" y="2996952"/>
            <a:ext cx="3456384" cy="3693319"/>
          </a:xfrm>
          <a:prstGeom prst="rect">
            <a:avLst/>
          </a:prstGeom>
          <a:noFill/>
          <a:ln>
            <a:solidFill>
              <a:schemeClr val="bg1"/>
            </a:solidFill>
          </a:ln>
        </p:spPr>
        <p:txBody>
          <a:bodyPr wrap="square" rtlCol="0">
            <a:spAutoFit/>
          </a:bodyPr>
          <a:lstStyle/>
          <a:p>
            <a:pPr algn="r"/>
            <a:r>
              <a:rPr lang="ru-RU" dirty="0" smtClean="0">
                <a:solidFill>
                  <a:schemeClr val="bg1"/>
                </a:solidFill>
              </a:rPr>
              <a:t>При совершении указанных действий представителем </a:t>
            </a:r>
            <a:r>
              <a:rPr lang="ru-RU" dirty="0">
                <a:solidFill>
                  <a:schemeClr val="bg1"/>
                </a:solidFill>
              </a:rPr>
              <a:t>несовершеннолетнего ребенка или совершеннолетнего недееспособного получателя алиментов, обратное взыскание алиментов не производится, а суммы выплаченных алиментов взыскиваются с виновного представителя по иску лица, обязанного уплачивать алименты.</a:t>
            </a:r>
          </a:p>
          <a:p>
            <a:endParaRPr lang="ru-RU"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smtClean="0">
                <a:solidFill>
                  <a:schemeClr val="tx2">
                    <a:lumMod val="40000"/>
                    <a:lumOff val="60000"/>
                  </a:schemeClr>
                </a:solidFill>
                <a:effectLst>
                  <a:reflection blurRad="6350" stA="55000" endA="300" endPos="45500" dir="5400000" sy="-100000" algn="bl" rotWithShape="0"/>
                </a:effectLst>
              </a:rPr>
              <a:t>Индексация алиментов</a:t>
            </a:r>
            <a:r>
              <a:rPr lang="ru-RU" dirty="0" smtClean="0">
                <a:solidFill>
                  <a:schemeClr val="bg1"/>
                </a:solidFill>
                <a:effectLst/>
              </a:rPr>
              <a:t/>
            </a:r>
            <a:br>
              <a:rPr lang="ru-RU" dirty="0" smtClean="0">
                <a:solidFill>
                  <a:schemeClr val="bg1"/>
                </a:solidFill>
                <a:effectLst/>
              </a:rPr>
            </a:br>
            <a:endParaRPr lang="ru-RU" dirty="0">
              <a:solidFill>
                <a:schemeClr val="bg1"/>
              </a:solidFill>
              <a:effectLst/>
            </a:endParaRPr>
          </a:p>
        </p:txBody>
      </p:sp>
      <p:sp>
        <p:nvSpPr>
          <p:cNvPr id="5" name="Содержимое 4"/>
          <p:cNvSpPr>
            <a:spLocks noGrp="1"/>
          </p:cNvSpPr>
          <p:nvPr>
            <p:ph idx="1"/>
          </p:nvPr>
        </p:nvSpPr>
        <p:spPr>
          <a:xfrm>
            <a:off x="0" y="1628800"/>
            <a:ext cx="5419328" cy="4525963"/>
          </a:xfrm>
        </p:spPr>
        <p:txBody>
          <a:bodyPr>
            <a:normAutofit fontScale="92500" lnSpcReduction="20000"/>
          </a:bodyPr>
          <a:lstStyle/>
          <a:p>
            <a:pPr algn="ctr">
              <a:buNone/>
            </a:pPr>
            <a:r>
              <a:rPr lang="ru-RU" sz="2600" dirty="0" smtClean="0">
                <a:solidFill>
                  <a:schemeClr val="bg1"/>
                </a:solidFill>
              </a:rPr>
              <a:t>Ст. 117 СК РФ предусматривает такую меру защиты интересов плательщика алиментов, как индексация алиментов, взыскиваемых по решению суда в твёрдой денежной сумме, пропорционально росту величины прожиточного минимума для соответствующей социально-демографической группы населения, установленной в соответствующем субъекте РФ по месту жительства получателя алиментов  или в целом по РФ.</a:t>
            </a:r>
          </a:p>
          <a:p>
            <a:pPr>
              <a:buNone/>
            </a:pPr>
            <a:endParaRPr lang="ru-RU" dirty="0" smtClean="0"/>
          </a:p>
          <a:p>
            <a:pPr>
              <a:buNone/>
            </a:pPr>
            <a:endParaRPr lang="ru-RU" dirty="0"/>
          </a:p>
        </p:txBody>
      </p:sp>
      <p:pic>
        <p:nvPicPr>
          <p:cNvPr id="7" name="Рисунок 6" descr="i.jpg"/>
          <p:cNvPicPr>
            <a:picLocks noChangeAspect="1"/>
          </p:cNvPicPr>
          <p:nvPr/>
        </p:nvPicPr>
        <p:blipFill>
          <a:blip r:embed="rId2" cstate="print"/>
          <a:stretch>
            <a:fillRect/>
          </a:stretch>
        </p:blipFill>
        <p:spPr>
          <a:xfrm>
            <a:off x="5587475" y="2564904"/>
            <a:ext cx="3556525" cy="2664296"/>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000"/>
                                        <p:tgtEl>
                                          <p:spTgt spid="5">
                                            <p:txEl>
                                              <p:pRg st="0" end="0"/>
                                            </p:txEl>
                                          </p:spTgt>
                                        </p:tgtEl>
                                      </p:cBhvr>
                                    </p:animEffect>
                                    <p:anim calcmode="lin" valueType="num">
                                      <p:cBhvr>
                                        <p:cTn id="1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686800" cy="838200"/>
          </a:xfrm>
        </p:spPr>
        <p:txBody>
          <a:bodyPr>
            <a:normAutofit fontScale="90000"/>
          </a:bodyPr>
          <a:lstStyle/>
          <a:p>
            <a:r>
              <a:rPr lang="ru-RU" sz="2400" dirty="0" smtClean="0">
                <a:solidFill>
                  <a:schemeClr val="tx2">
                    <a:lumMod val="40000"/>
                    <a:lumOff val="60000"/>
                  </a:schemeClr>
                </a:solidFill>
                <a:effectLst/>
              </a:rPr>
              <a:t>Уплата алиментов в случае выезда лица, обязанного уплачивать алименты, в иностранное государство на постоянное жительство</a:t>
            </a:r>
            <a:r>
              <a:rPr lang="ru-RU" dirty="0" smtClean="0"/>
              <a:t/>
            </a:r>
            <a:br>
              <a:rPr lang="ru-RU" dirty="0" smtClean="0"/>
            </a:br>
            <a:endParaRPr lang="ru-RU" dirty="0"/>
          </a:p>
        </p:txBody>
      </p:sp>
      <p:sp>
        <p:nvSpPr>
          <p:cNvPr id="4" name="TextBox 3"/>
          <p:cNvSpPr txBox="1"/>
          <p:nvPr/>
        </p:nvSpPr>
        <p:spPr>
          <a:xfrm>
            <a:off x="251520" y="1412776"/>
            <a:ext cx="8424936" cy="646331"/>
          </a:xfrm>
          <a:prstGeom prst="rect">
            <a:avLst/>
          </a:prstGeom>
          <a:noFill/>
          <a:ln>
            <a:solidFill>
              <a:schemeClr val="bg1"/>
            </a:solidFill>
          </a:ln>
        </p:spPr>
        <p:txBody>
          <a:bodyPr wrap="square" rtlCol="0">
            <a:spAutoFit/>
          </a:bodyPr>
          <a:lstStyle/>
          <a:p>
            <a:pPr algn="ctr"/>
            <a:r>
              <a:rPr lang="ru-RU" dirty="0" smtClean="0">
                <a:solidFill>
                  <a:schemeClr val="bg1"/>
                </a:solidFill>
              </a:rPr>
              <a:t>Лицо, выезжающее на постоянное жительство в иностранное государство </a:t>
            </a:r>
          </a:p>
          <a:p>
            <a:pPr algn="ctr"/>
            <a:r>
              <a:rPr lang="ru-RU" dirty="0" smtClean="0">
                <a:solidFill>
                  <a:schemeClr val="bg1"/>
                </a:solidFill>
              </a:rPr>
              <a:t>(ст. 118 СК РФ)</a:t>
            </a:r>
            <a:endParaRPr lang="ru-RU" dirty="0">
              <a:solidFill>
                <a:schemeClr val="bg1"/>
              </a:solidFill>
            </a:endParaRPr>
          </a:p>
        </p:txBody>
      </p:sp>
      <p:sp>
        <p:nvSpPr>
          <p:cNvPr id="32" name="TextBox 31"/>
          <p:cNvSpPr txBox="1"/>
          <p:nvPr/>
        </p:nvSpPr>
        <p:spPr>
          <a:xfrm>
            <a:off x="251520" y="2276872"/>
            <a:ext cx="842493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dirty="0" smtClean="0">
                <a:solidFill>
                  <a:srgbClr val="FF0000"/>
                </a:solidFill>
              </a:rPr>
              <a:t>Вправе </a:t>
            </a:r>
            <a:r>
              <a:rPr lang="ru-RU" dirty="0">
                <a:solidFill>
                  <a:srgbClr val="FF0000"/>
                </a:solidFill>
              </a:rPr>
              <a:t>заключить с членами семьи, которым оно по закону обязано предоставлять содержание, соглашение об уплате </a:t>
            </a:r>
            <a:r>
              <a:rPr lang="ru-RU" dirty="0" smtClean="0">
                <a:solidFill>
                  <a:srgbClr val="FF0000"/>
                </a:solidFill>
              </a:rPr>
              <a:t>алиментов</a:t>
            </a:r>
            <a:endParaRPr lang="ru-RU" dirty="0">
              <a:solidFill>
                <a:srgbClr val="FF0000"/>
              </a:solidFill>
            </a:endParaRPr>
          </a:p>
        </p:txBody>
      </p:sp>
      <p:cxnSp>
        <p:nvCxnSpPr>
          <p:cNvPr id="36" name="Прямая соединительная линия 35"/>
          <p:cNvCxnSpPr>
            <a:stCxn id="32" idx="0"/>
            <a:endCxn id="4" idx="2"/>
          </p:cNvCxnSpPr>
          <p:nvPr/>
        </p:nvCxnSpPr>
        <p:spPr>
          <a:xfrm flipV="1">
            <a:off x="4463988" y="2059107"/>
            <a:ext cx="0" cy="21776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51520" y="3789040"/>
            <a:ext cx="842493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dirty="0">
                <a:solidFill>
                  <a:srgbClr val="FF0000"/>
                </a:solidFill>
              </a:rPr>
              <a:t>При </a:t>
            </a:r>
            <a:r>
              <a:rPr lang="ru-RU" dirty="0" err="1">
                <a:solidFill>
                  <a:srgbClr val="FF0000"/>
                </a:solidFill>
              </a:rPr>
              <a:t>недостижении</a:t>
            </a:r>
            <a:r>
              <a:rPr lang="ru-RU" dirty="0">
                <a:solidFill>
                  <a:srgbClr val="FF0000"/>
                </a:solidFill>
              </a:rPr>
              <a:t> соглашения заинтересованное лицо вправе обратиться в суд с требованием об определении размера </a:t>
            </a:r>
            <a:r>
              <a:rPr lang="ru-RU" dirty="0" smtClean="0">
                <a:solidFill>
                  <a:srgbClr val="FF0000"/>
                </a:solidFill>
              </a:rPr>
              <a:t>алиментов</a:t>
            </a:r>
            <a:endParaRPr lang="ru-RU" dirty="0">
              <a:solidFill>
                <a:srgbClr val="FF0000"/>
              </a:solidFill>
            </a:endParaRPr>
          </a:p>
        </p:txBody>
      </p:sp>
      <p:cxnSp>
        <p:nvCxnSpPr>
          <p:cNvPr id="39" name="Прямая со стрелкой 38"/>
          <p:cNvCxnSpPr>
            <a:stCxn id="32" idx="2"/>
            <a:endCxn id="37" idx="0"/>
          </p:cNvCxnSpPr>
          <p:nvPr/>
        </p:nvCxnSpPr>
        <p:spPr>
          <a:xfrm>
            <a:off x="4463988" y="2923203"/>
            <a:ext cx="0" cy="86583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83568" y="4797152"/>
            <a:ext cx="7992888" cy="1615827"/>
          </a:xfrm>
          <a:prstGeom prst="rect">
            <a:avLst/>
          </a:prstGeom>
          <a:noFill/>
          <a:ln>
            <a:noFill/>
          </a:ln>
        </p:spPr>
        <p:txBody>
          <a:bodyPr wrap="square" rtlCol="0">
            <a:spAutoFit/>
          </a:bodyPr>
          <a:lstStyle/>
          <a:p>
            <a:pPr>
              <a:lnSpc>
                <a:spcPct val="150000"/>
              </a:lnSpc>
            </a:pPr>
            <a:r>
              <a:rPr lang="ru-RU" dirty="0">
                <a:solidFill>
                  <a:schemeClr val="bg1"/>
                </a:solidFill>
              </a:rPr>
              <a:t>в твердой денежной сумме и о единовременной выплате </a:t>
            </a:r>
            <a:r>
              <a:rPr lang="ru-RU" dirty="0" smtClean="0">
                <a:solidFill>
                  <a:schemeClr val="bg1"/>
                </a:solidFill>
              </a:rPr>
              <a:t>алиментов; </a:t>
            </a:r>
          </a:p>
          <a:p>
            <a:pPr>
              <a:lnSpc>
                <a:spcPct val="150000"/>
              </a:lnSpc>
            </a:pPr>
            <a:r>
              <a:rPr lang="ru-RU" dirty="0" smtClean="0">
                <a:solidFill>
                  <a:schemeClr val="bg1"/>
                </a:solidFill>
              </a:rPr>
              <a:t>о </a:t>
            </a:r>
            <a:r>
              <a:rPr lang="ru-RU" dirty="0">
                <a:solidFill>
                  <a:schemeClr val="bg1"/>
                </a:solidFill>
              </a:rPr>
              <a:t>предоставлении определенного имущества в счет </a:t>
            </a:r>
            <a:r>
              <a:rPr lang="ru-RU" dirty="0" smtClean="0">
                <a:solidFill>
                  <a:schemeClr val="bg1"/>
                </a:solidFill>
              </a:rPr>
              <a:t>алиментов;</a:t>
            </a:r>
          </a:p>
          <a:p>
            <a:pPr>
              <a:lnSpc>
                <a:spcPct val="150000"/>
              </a:lnSpc>
            </a:pPr>
            <a:r>
              <a:rPr lang="ru-RU" dirty="0" smtClean="0">
                <a:solidFill>
                  <a:schemeClr val="bg1"/>
                </a:solidFill>
              </a:rPr>
              <a:t>об </a:t>
            </a:r>
            <a:r>
              <a:rPr lang="ru-RU" dirty="0">
                <a:solidFill>
                  <a:schemeClr val="bg1"/>
                </a:solidFill>
              </a:rPr>
              <a:t>уплате алиментов иным способом.</a:t>
            </a:r>
          </a:p>
          <a:p>
            <a:endParaRPr lang="ru-RU" dirty="0"/>
          </a:p>
        </p:txBody>
      </p:sp>
      <p:cxnSp>
        <p:nvCxnSpPr>
          <p:cNvPr id="44" name="Прямая соединительная линия 43"/>
          <p:cNvCxnSpPr/>
          <p:nvPr/>
        </p:nvCxnSpPr>
        <p:spPr>
          <a:xfrm>
            <a:off x="251520" y="4437112"/>
            <a:ext cx="0" cy="151216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251520" y="5085184"/>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251520" y="5517232"/>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251520" y="5949280"/>
            <a:ext cx="432048"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900" dirty="0" smtClean="0">
                <a:solidFill>
                  <a:schemeClr val="tx2">
                    <a:lumMod val="40000"/>
                    <a:lumOff val="60000"/>
                  </a:schemeClr>
                </a:solidFill>
                <a:effectLst>
                  <a:outerShdw blurRad="50800" dist="38100" dir="2700000" algn="tl" rotWithShape="0">
                    <a:prstClr val="black">
                      <a:alpha val="40000"/>
                    </a:prstClr>
                  </a:outerShdw>
                </a:effectLst>
              </a:rPr>
              <a:t>Изменение установленного судом размера алиментов и освобождение от уплаты алиментов</a:t>
            </a:r>
            <a:r>
              <a:rPr lang="ru-RU" dirty="0" smtClean="0"/>
              <a:t/>
            </a:r>
            <a:br>
              <a:rPr lang="ru-RU" dirty="0" smtClean="0"/>
            </a:br>
            <a:endParaRPr lang="ru-RU" dirty="0"/>
          </a:p>
        </p:txBody>
      </p:sp>
      <p:sp>
        <p:nvSpPr>
          <p:cNvPr id="3" name="Содержимое 2"/>
          <p:cNvSpPr>
            <a:spLocks noGrp="1"/>
          </p:cNvSpPr>
          <p:nvPr>
            <p:ph idx="1"/>
          </p:nvPr>
        </p:nvSpPr>
        <p:spPr>
          <a:xfrm>
            <a:off x="251520" y="1340768"/>
            <a:ext cx="8686800" cy="1802829"/>
          </a:xfrm>
        </p:spPr>
        <p:txBody>
          <a:bodyPr>
            <a:normAutofit fontScale="70000" lnSpcReduction="20000"/>
          </a:bodyPr>
          <a:lstStyle/>
          <a:p>
            <a:pPr algn="ctr">
              <a:buNone/>
            </a:pPr>
            <a:r>
              <a:rPr lang="ru-RU" dirty="0" smtClean="0">
                <a:solidFill>
                  <a:schemeClr val="bg1"/>
                </a:solidFill>
              </a:rPr>
              <a:t>Возможно при изменении материального или семейного положения одной из сторон или ином заслуживающим внимания интересе сторон по требованию любой из сторон. Изменить установленный размер алиментов или освобождения плательщика алиментов от их уплаты при наличии вышеуказанных условий – право суда, а не обязанность (ст. 119 СК РФ).</a:t>
            </a:r>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a:p>
        </p:txBody>
      </p:sp>
      <p:pic>
        <p:nvPicPr>
          <p:cNvPr id="4" name="Рисунок 3" descr="resheniya-sudov-ne-kommentiruyutsya.jpg"/>
          <p:cNvPicPr>
            <a:picLocks noChangeAspect="1"/>
          </p:cNvPicPr>
          <p:nvPr/>
        </p:nvPicPr>
        <p:blipFill>
          <a:blip r:embed="rId2" cstate="print"/>
          <a:stretch>
            <a:fillRect/>
          </a:stretch>
        </p:blipFill>
        <p:spPr>
          <a:xfrm>
            <a:off x="395536" y="3106677"/>
            <a:ext cx="3816424" cy="3562683"/>
          </a:xfrm>
          <a:prstGeom prst="rect">
            <a:avLst/>
          </a:prstGeom>
        </p:spPr>
      </p:pic>
      <p:sp>
        <p:nvSpPr>
          <p:cNvPr id="5" name="TextBox 4"/>
          <p:cNvSpPr txBox="1"/>
          <p:nvPr/>
        </p:nvSpPr>
        <p:spPr>
          <a:xfrm>
            <a:off x="4283968" y="2996952"/>
            <a:ext cx="4680520" cy="3447098"/>
          </a:xfrm>
          <a:prstGeom prst="rect">
            <a:avLst/>
          </a:prstGeom>
          <a:noFill/>
        </p:spPr>
        <p:txBody>
          <a:bodyPr wrap="square" rtlCol="0">
            <a:spAutoFit/>
          </a:bodyPr>
          <a:lstStyle/>
          <a:p>
            <a:pPr algn="r"/>
            <a:r>
              <a:rPr lang="ru-RU" sz="2000" dirty="0" smtClean="0">
                <a:solidFill>
                  <a:schemeClr val="bg1"/>
                </a:solidFill>
              </a:rPr>
              <a:t>На основании этой же статьи суд </a:t>
            </a:r>
            <a:r>
              <a:rPr lang="ru-RU" sz="2000" dirty="0">
                <a:solidFill>
                  <a:schemeClr val="bg1"/>
                </a:solidFill>
              </a:rPr>
              <a:t>вправе отказать во взыскании алиментов совершеннолетнему дееспособному лицу, если установлено, что оно совершило в отношении лица, обязанного уплачивать алименты, умышленное преступление или в случае недостойного поведения совершеннолетнего дееспособного лица в семье.</a:t>
            </a:r>
          </a:p>
          <a:p>
            <a:endParaRPr lang="ru-RU"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Содержание</a:t>
            </a:r>
            <a:endParaRPr lang="ru-RU" dirty="0"/>
          </a:p>
        </p:txBody>
      </p:sp>
      <p:sp>
        <p:nvSpPr>
          <p:cNvPr id="3" name="Объект 2"/>
          <p:cNvSpPr>
            <a:spLocks noGrp="1"/>
          </p:cNvSpPr>
          <p:nvPr>
            <p:ph idx="1"/>
          </p:nvPr>
        </p:nvSpPr>
        <p:spPr/>
        <p:txBody>
          <a:bodyPr/>
          <a:lstStyle/>
          <a:p>
            <a:r>
              <a:rPr lang="ru-RU" dirty="0" smtClean="0">
                <a:solidFill>
                  <a:srgbClr val="00B0F0"/>
                </a:solidFill>
                <a:hlinkClick r:id="rId2" action="ppaction://hlinksldjump"/>
              </a:rPr>
              <a:t>Ведение</a:t>
            </a:r>
            <a:endParaRPr lang="ru-RU" dirty="0" smtClean="0">
              <a:solidFill>
                <a:srgbClr val="00B0F0"/>
              </a:solidFill>
            </a:endParaRPr>
          </a:p>
          <a:p>
            <a:r>
              <a:rPr lang="ru-RU" dirty="0" smtClean="0">
                <a:solidFill>
                  <a:srgbClr val="00B0F0"/>
                </a:solidFill>
                <a:hlinkClick r:id="rId3" action="ppaction://hlinksldjump"/>
              </a:rPr>
              <a:t>Анализ действующего законодательства</a:t>
            </a:r>
            <a:endParaRPr lang="ru-RU" dirty="0" smtClean="0">
              <a:solidFill>
                <a:srgbClr val="00B0F0"/>
              </a:solidFill>
            </a:endParaRPr>
          </a:p>
          <a:p>
            <a:r>
              <a:rPr lang="ru-RU" dirty="0" smtClean="0">
                <a:solidFill>
                  <a:srgbClr val="00B0F0"/>
                </a:solidFill>
                <a:hlinkClick r:id="rId4" action="ppaction://hlinksldjump"/>
              </a:rPr>
              <a:t>Научная дискуссия</a:t>
            </a:r>
            <a:endParaRPr lang="ru-RU" dirty="0" smtClean="0">
              <a:solidFill>
                <a:srgbClr val="00B0F0"/>
              </a:solidFill>
            </a:endParaRPr>
          </a:p>
          <a:p>
            <a:r>
              <a:rPr lang="ru-RU" dirty="0" smtClean="0">
                <a:hlinkClick r:id="rId5" action="ppaction://hlinksldjump"/>
              </a:rPr>
              <a:t>Материалы правоприменительной практики</a:t>
            </a:r>
            <a:endParaRPr lang="ru-RU" dirty="0" smtClean="0"/>
          </a:p>
          <a:p>
            <a:r>
              <a:rPr lang="ru-RU" dirty="0" smtClean="0">
                <a:hlinkClick r:id="rId6" action="ppaction://hlinksldjump"/>
              </a:rPr>
              <a:t>Заключение</a:t>
            </a:r>
            <a:endParaRPr lang="ru-RU" dirty="0" smtClean="0"/>
          </a:p>
          <a:p>
            <a:r>
              <a:rPr lang="ru-RU" dirty="0" smtClean="0">
                <a:hlinkClick r:id="rId7" action="ppaction://hlinksldjump"/>
              </a:rPr>
              <a:t>Список использованной литературы</a:t>
            </a:r>
            <a:endParaRPr lang="ru-RU" dirty="0"/>
          </a:p>
        </p:txBody>
      </p:sp>
    </p:spTree>
    <p:extLst>
      <p:ext uri="{BB962C8B-B14F-4D97-AF65-F5344CB8AC3E}">
        <p14:creationId xmlns:p14="http://schemas.microsoft.com/office/powerpoint/2010/main" val="266052497"/>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tx2">
                    <a:lumMod val="40000"/>
                    <a:lumOff val="60000"/>
                  </a:schemeClr>
                </a:solidFill>
                <a:effectLst>
                  <a:reflection blurRad="6350" stA="55000" endA="300" endPos="45500" dir="5400000" sy="-100000" algn="bl" rotWithShape="0"/>
                </a:effectLst>
              </a:rPr>
              <a:t>Прекращение алиментных обязательств</a:t>
            </a:r>
            <a:r>
              <a:rPr lang="ru-RU" dirty="0" smtClean="0"/>
              <a:t/>
            </a:r>
            <a:br>
              <a:rPr lang="ru-RU" dirty="0" smtClean="0"/>
            </a:br>
            <a:endParaRPr lang="ru-RU" dirty="0"/>
          </a:p>
        </p:txBody>
      </p:sp>
      <p:graphicFrame>
        <p:nvGraphicFramePr>
          <p:cNvPr id="4" name="Таблица 3"/>
          <p:cNvGraphicFramePr>
            <a:graphicFrameLocks noGrp="1"/>
          </p:cNvGraphicFramePr>
          <p:nvPr/>
        </p:nvGraphicFramePr>
        <p:xfrm>
          <a:off x="323528" y="1268760"/>
          <a:ext cx="8496944" cy="5256584"/>
        </p:xfrm>
        <a:graphic>
          <a:graphicData uri="http://schemas.openxmlformats.org/drawingml/2006/table">
            <a:tbl>
              <a:tblPr firstRow="1" bandRow="1">
                <a:tableStyleId>{5C22544A-7EE6-4342-B048-85BDC9FD1C3A}</a:tableStyleId>
              </a:tblPr>
              <a:tblGrid>
                <a:gridCol w="3816424"/>
                <a:gridCol w="4680520"/>
              </a:tblGrid>
              <a:tr h="1128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800" b="0" kern="1200" dirty="0" smtClean="0">
                          <a:solidFill>
                            <a:schemeClr val="lt1"/>
                          </a:solidFill>
                          <a:latin typeface="+mn-lt"/>
                          <a:ea typeface="+mn-ea"/>
                          <a:cs typeface="+mn-cs"/>
                        </a:rPr>
                        <a:t>Алиментные обязательства, установленные соглашением об уплате алиментов:</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800" b="0" kern="1200" dirty="0" smtClean="0">
                          <a:solidFill>
                            <a:schemeClr val="lt1"/>
                          </a:solidFill>
                          <a:latin typeface="+mn-lt"/>
                          <a:ea typeface="+mn-ea"/>
                          <a:cs typeface="+mn-cs"/>
                        </a:rPr>
                        <a:t>Алиментные обязательства, взыскиваемых в судебном порядке:</a:t>
                      </a:r>
                    </a:p>
                    <a:p>
                      <a:endParaRPr lang="ru-RU" dirty="0"/>
                    </a:p>
                  </a:txBody>
                  <a:tcPr anchor="ctr"/>
                </a:tc>
              </a:tr>
              <a:tr h="4128264">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ru-RU" sz="1800" b="0" kern="1200" dirty="0" smtClean="0">
                          <a:solidFill>
                            <a:schemeClr val="dk1"/>
                          </a:solidFill>
                          <a:latin typeface="+mn-lt"/>
                          <a:ea typeface="+mn-ea"/>
                          <a:cs typeface="+mn-cs"/>
                        </a:rPr>
                        <a:t>смерть одной из сторон;</a:t>
                      </a:r>
                    </a:p>
                    <a:p>
                      <a:pPr marL="0" marR="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ru-RU" sz="1800" b="0" kern="1200" dirty="0" smtClean="0">
                          <a:solidFill>
                            <a:schemeClr val="dk1"/>
                          </a:solidFill>
                          <a:latin typeface="+mn-lt"/>
                          <a:ea typeface="+mn-ea"/>
                          <a:cs typeface="+mn-cs"/>
                        </a:rPr>
                        <a:t>истечение срока действия этого соглашения; </a:t>
                      </a:r>
                    </a:p>
                    <a:p>
                      <a:pPr marL="0" marR="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ru-RU" sz="1800" b="0" kern="1200" dirty="0" smtClean="0">
                          <a:solidFill>
                            <a:schemeClr val="dk1"/>
                          </a:solidFill>
                          <a:latin typeface="+mn-lt"/>
                          <a:ea typeface="+mn-ea"/>
                          <a:cs typeface="+mn-cs"/>
                        </a:rPr>
                        <a:t>по основаниям, предусмотренным этим соглашением.</a:t>
                      </a:r>
                    </a:p>
                    <a:p>
                      <a:endParaRPr lang="ru-RU" dirty="0"/>
                    </a:p>
                  </a:txBody>
                  <a:tcPr/>
                </a:tc>
                <a:tc>
                  <a:txBody>
                    <a:bodyPr/>
                    <a:lstStyle/>
                    <a:p>
                      <a:pPr>
                        <a:buFont typeface="Wingdings" pitchFamily="2" charset="2"/>
                        <a:buChar char="ü"/>
                      </a:pPr>
                      <a:r>
                        <a:rPr kumimoji="0" lang="ru-RU" sz="1700" b="0" kern="1200" dirty="0" smtClean="0">
                          <a:solidFill>
                            <a:schemeClr val="dk1"/>
                          </a:solidFill>
                          <a:latin typeface="+mn-lt"/>
                          <a:ea typeface="+mn-ea"/>
                          <a:cs typeface="+mn-cs"/>
                        </a:rPr>
                        <a:t>достижение ребенком совершеннолетия или в случае приобретения несовершеннолетними детьми полной дееспособности до достижения ими совершеннолетия;</a:t>
                      </a:r>
                    </a:p>
                    <a:p>
                      <a:pPr>
                        <a:buFont typeface="Wingdings" pitchFamily="2" charset="2"/>
                        <a:buChar char="ü"/>
                      </a:pPr>
                      <a:r>
                        <a:rPr kumimoji="0" lang="ru-RU" sz="1700" b="0" kern="1200" dirty="0" smtClean="0">
                          <a:solidFill>
                            <a:schemeClr val="dk1"/>
                          </a:solidFill>
                          <a:latin typeface="+mn-lt"/>
                          <a:ea typeface="+mn-ea"/>
                          <a:cs typeface="+mn-cs"/>
                        </a:rPr>
                        <a:t>усыновление (удочерение) ребенка, на содержание которого взыскивались алименты;</a:t>
                      </a:r>
                    </a:p>
                    <a:p>
                      <a:pPr>
                        <a:buFont typeface="Wingdings" pitchFamily="2" charset="2"/>
                        <a:buChar char="ü"/>
                      </a:pPr>
                      <a:r>
                        <a:rPr kumimoji="0" lang="ru-RU" sz="1700" b="0" kern="1200" dirty="0" smtClean="0">
                          <a:solidFill>
                            <a:schemeClr val="dk1"/>
                          </a:solidFill>
                          <a:latin typeface="+mn-lt"/>
                          <a:ea typeface="+mn-ea"/>
                          <a:cs typeface="+mn-cs"/>
                        </a:rPr>
                        <a:t>признание судом восстановления трудоспособности или прекращения нуждаемости в помощи получателя алиментов;</a:t>
                      </a:r>
                    </a:p>
                    <a:p>
                      <a:pPr>
                        <a:buFont typeface="Wingdings" pitchFamily="2" charset="2"/>
                        <a:buChar char="ü"/>
                      </a:pPr>
                      <a:r>
                        <a:rPr kumimoji="0" lang="ru-RU" sz="1700" b="0" kern="1200" dirty="0" smtClean="0">
                          <a:solidFill>
                            <a:schemeClr val="dk1"/>
                          </a:solidFill>
                          <a:latin typeface="+mn-lt"/>
                          <a:ea typeface="+mn-ea"/>
                          <a:cs typeface="+mn-cs"/>
                        </a:rPr>
                        <a:t>вступление нетрудоспособного нуждающегося в помощи бывшего супруга - получателя алиментов в новый брак;</a:t>
                      </a:r>
                    </a:p>
                    <a:p>
                      <a:pPr>
                        <a:buFont typeface="Wingdings" pitchFamily="2" charset="2"/>
                        <a:buChar char="ü"/>
                      </a:pPr>
                      <a:r>
                        <a:rPr kumimoji="0" lang="ru-RU" sz="1700" b="0" kern="1200" dirty="0" smtClean="0">
                          <a:solidFill>
                            <a:schemeClr val="dk1"/>
                          </a:solidFill>
                          <a:latin typeface="+mn-lt"/>
                          <a:ea typeface="+mn-ea"/>
                          <a:cs typeface="+mn-cs"/>
                        </a:rPr>
                        <a:t>смерть лица, получающего алименты, или лица, обязанного уплачивать алименты.</a:t>
                      </a:r>
                    </a:p>
                  </a:txBody>
                  <a:tcPr/>
                </a:tc>
              </a:tr>
            </a:tbl>
          </a:graphicData>
        </a:graphic>
      </p:graphicFrame>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effectLst/>
              </a:rPr>
              <a:t>Некоторые проблемы исполнительного производства при взыскании алиментов</a:t>
            </a:r>
            <a:endParaRPr lang="ru-RU" dirty="0">
              <a:effectLst/>
            </a:endParaRPr>
          </a:p>
        </p:txBody>
      </p:sp>
      <p:sp>
        <p:nvSpPr>
          <p:cNvPr id="3" name="Объект 2"/>
          <p:cNvSpPr>
            <a:spLocks noGrp="1"/>
          </p:cNvSpPr>
          <p:nvPr>
            <p:ph idx="1"/>
          </p:nvPr>
        </p:nvSpPr>
        <p:spPr>
          <a:xfrm>
            <a:off x="413792" y="1628800"/>
            <a:ext cx="8524528" cy="5229200"/>
          </a:xfrm>
        </p:spPr>
        <p:txBody>
          <a:bodyPr>
            <a:normAutofit fontScale="40000" lnSpcReduction="20000"/>
          </a:bodyPr>
          <a:lstStyle/>
          <a:p>
            <a:r>
              <a:rPr lang="ru-RU" sz="4500" dirty="0">
                <a:solidFill>
                  <a:schemeClr val="bg1"/>
                </a:solidFill>
              </a:rPr>
              <a:t>П. 1 ст. 5 ФЗ «Об исполнительном производстве» предусматривает, что принудительное исполнение судебных актов возлагается на Федеральную службу судебных приставов и ее территориальные органы. При этом Семейный кодекс говорит о том, исполнительный лист о взыскании алиментов, выданный на основании решения суда, может быть предъявлен к исполнению лицом, в пользу которого состоялось судебное решение, самостоятельно по месту работы лица, обязанного уплачивать алименты (ст. 109 СК РФ). Что свидетельствует о некой «приватизации» принудительного взыскания алиментов.</a:t>
            </a:r>
          </a:p>
          <a:p>
            <a:r>
              <a:rPr lang="ru-RU" sz="4500" dirty="0" smtClean="0">
                <a:solidFill>
                  <a:schemeClr val="bg1"/>
                </a:solidFill>
              </a:rPr>
              <a:t>Семейное законодательство и исполнительное законодательство не соответствуют друг другу в одной языковой неточности: п. 3 ст. 113 СК РФ вводит понятие «судебный исполнитель», не предусмотренное п. 2 ст. 5 ФЗ «Об исполнительном производстве». (Возможно, законодатель имел ввиду судебных приставов-исполнителей, однако, это указывает на несовершенство законодательства РФ). Отсюда вытекает следующая проблема</a:t>
            </a:r>
          </a:p>
          <a:p>
            <a:r>
              <a:rPr lang="ru-RU" sz="4500" dirty="0" smtClean="0">
                <a:solidFill>
                  <a:schemeClr val="bg1"/>
                </a:solidFill>
              </a:rPr>
              <a:t>Отсутствие в законодательстве о взыскании алиментов положений о допустимости участия в данном процессе </a:t>
            </a:r>
            <a:r>
              <a:rPr lang="ru-RU" sz="4500" dirty="0" err="1" smtClean="0">
                <a:solidFill>
                  <a:schemeClr val="bg1"/>
                </a:solidFill>
              </a:rPr>
              <a:t>коллекторских</a:t>
            </a:r>
            <a:r>
              <a:rPr lang="ru-RU" sz="4500" dirty="0" smtClean="0">
                <a:solidFill>
                  <a:schemeClr val="bg1"/>
                </a:solidFill>
              </a:rPr>
              <a:t> агентств (данная проблема, на мой взгляд важна, т.к. когда речь идёт о содержании несовершеннолетних детей, любые вопросы должны быть максимально урегулированы и отвечать идеям правового государства. Однако, деятельность  коллекторов и </a:t>
            </a:r>
            <a:r>
              <a:rPr lang="ru-RU" sz="4500" dirty="0" err="1" smtClean="0">
                <a:solidFill>
                  <a:schemeClr val="bg1"/>
                </a:solidFill>
              </a:rPr>
              <a:t>коллекторских</a:t>
            </a:r>
            <a:r>
              <a:rPr lang="ru-RU" sz="4500" dirty="0" smtClean="0">
                <a:solidFill>
                  <a:schemeClr val="bg1"/>
                </a:solidFill>
              </a:rPr>
              <a:t> агентств не урегулирована – пока – специальным Федеральным законом</a:t>
            </a:r>
            <a:r>
              <a:rPr lang="ru-RU" sz="3400" dirty="0" smtClean="0">
                <a:solidFill>
                  <a:schemeClr val="bg1"/>
                </a:solidFill>
              </a:rPr>
              <a:t>, </a:t>
            </a:r>
            <a:r>
              <a:rPr lang="ru-RU" sz="4500" dirty="0" smtClean="0">
                <a:solidFill>
                  <a:schemeClr val="bg1"/>
                </a:solidFill>
              </a:rPr>
              <a:t>поэтому их деятельность в данный момент следует ограничить в процессе взыскания алиментов)</a:t>
            </a:r>
          </a:p>
          <a:p>
            <a:endParaRPr lang="ru-RU" dirty="0">
              <a:solidFill>
                <a:schemeClr val="bg1"/>
              </a:solidFill>
            </a:endParaRPr>
          </a:p>
          <a:p>
            <a:endParaRPr lang="ru-RU" dirty="0" smtClean="0">
              <a:solidFill>
                <a:schemeClr val="bg1"/>
              </a:solidFill>
            </a:endParaRPr>
          </a:p>
          <a:p>
            <a:endParaRPr lang="ru-RU" dirty="0">
              <a:solidFill>
                <a:schemeClr val="bg1"/>
              </a:solidFill>
            </a:endParaRPr>
          </a:p>
        </p:txBody>
      </p:sp>
      <p:sp>
        <p:nvSpPr>
          <p:cNvPr id="4" name="Управляющая кнопка: домой 3">
            <a:hlinkClick r:id="rId2" action="ppaction://hlinksldjump" highlightClick="1"/>
          </p:cNvPr>
          <p:cNvSpPr/>
          <p:nvPr/>
        </p:nvSpPr>
        <p:spPr>
          <a:xfrm>
            <a:off x="0" y="6093296"/>
            <a:ext cx="827584" cy="7647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2256038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Научная дискуссия</a:t>
            </a:r>
            <a:endParaRPr lang="ru-RU" dirty="0"/>
          </a:p>
        </p:txBody>
      </p:sp>
      <p:sp>
        <p:nvSpPr>
          <p:cNvPr id="3" name="Содержимое 2"/>
          <p:cNvSpPr>
            <a:spLocks noGrp="1"/>
          </p:cNvSpPr>
          <p:nvPr>
            <p:ph idx="1"/>
          </p:nvPr>
        </p:nvSpPr>
        <p:spPr>
          <a:xfrm>
            <a:off x="304800" y="1554162"/>
            <a:ext cx="3979168" cy="4611142"/>
          </a:xfrm>
        </p:spPr>
        <p:txBody>
          <a:bodyPr>
            <a:normAutofit fontScale="62500" lnSpcReduction="20000"/>
          </a:bodyPr>
          <a:lstStyle/>
          <a:p>
            <a:pPr marL="0" indent="0">
              <a:buNone/>
            </a:pPr>
            <a:r>
              <a:rPr lang="ru-RU" dirty="0" smtClean="0">
                <a:solidFill>
                  <a:schemeClr val="bg1"/>
                </a:solidFill>
              </a:rPr>
              <a:t>В н</a:t>
            </a:r>
            <a:r>
              <a:rPr lang="ru-RU" dirty="0" smtClean="0">
                <a:solidFill>
                  <a:schemeClr val="bg1"/>
                </a:solidFill>
              </a:rPr>
              <a:t>аучной литературе не ведётся дискуссия о том, как не допустить недобросовестной выплаты алиментов и задолженности по ним, или же уклонение плательщиком алиментов от данных обязательств. Этот вопрос не рассматривается, т.к. невозможно продумать государственную политику или какую-либо программу, рождающую в сознании людей чувства ответственности и семейной привязанности к человеку, который нуждается в материальной помощи.</a:t>
            </a:r>
            <a:endParaRPr lang="ru-RU" dirty="0">
              <a:solidFill>
                <a:schemeClr val="bg1"/>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9944" y="2060848"/>
            <a:ext cx="4500500" cy="3600400"/>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204864"/>
            <a:ext cx="8686800" cy="4525963"/>
          </a:xfrm>
        </p:spPr>
        <p:txBody>
          <a:bodyPr>
            <a:normAutofit fontScale="85000" lnSpcReduction="20000"/>
          </a:bodyPr>
          <a:lstStyle/>
          <a:p>
            <a:pPr marL="0" indent="0" algn="ctr">
              <a:buNone/>
            </a:pPr>
            <a:r>
              <a:rPr lang="ru-RU" dirty="0" smtClean="0">
                <a:solidFill>
                  <a:schemeClr val="bg1"/>
                </a:solidFill>
              </a:rPr>
              <a:t>Ванюхин О. В. указывает, что динамика </a:t>
            </a:r>
            <a:r>
              <a:rPr lang="ru-RU" dirty="0">
                <a:solidFill>
                  <a:schemeClr val="bg1"/>
                </a:solidFill>
              </a:rPr>
              <a:t>изменений в принудительном взыскании средств на содержание детей</a:t>
            </a:r>
            <a:r>
              <a:rPr lang="ru-RU" dirty="0" smtClean="0">
                <a:solidFill>
                  <a:schemeClr val="bg1"/>
                </a:solidFill>
              </a:rPr>
              <a:t>, ФССП </a:t>
            </a:r>
            <a:r>
              <a:rPr lang="ru-RU" dirty="0">
                <a:solidFill>
                  <a:schemeClr val="bg1"/>
                </a:solidFill>
              </a:rPr>
              <a:t>России названа положительной</a:t>
            </a:r>
            <a:r>
              <a:rPr lang="ru-RU" dirty="0" smtClean="0">
                <a:solidFill>
                  <a:schemeClr val="bg1"/>
                </a:solidFill>
              </a:rPr>
              <a:t>. При этом проблемы по принудительному взысканию алиментов возникают в силу несовершенства законодательства об исполнительном производстве. </a:t>
            </a:r>
            <a:r>
              <a:rPr lang="ru-RU" dirty="0">
                <a:solidFill>
                  <a:schemeClr val="bg1"/>
                </a:solidFill>
              </a:rPr>
              <a:t>Так, есть отдельные категории плательщиков алиментов, в </a:t>
            </a:r>
            <a:r>
              <a:rPr lang="ru-RU" dirty="0" smtClean="0">
                <a:solidFill>
                  <a:schemeClr val="bg1"/>
                </a:solidFill>
              </a:rPr>
              <a:t>отношении </a:t>
            </a:r>
            <a:r>
              <a:rPr lang="ru-RU" dirty="0">
                <a:solidFill>
                  <a:schemeClr val="bg1"/>
                </a:solidFill>
              </a:rPr>
              <a:t>которых общий порядок принудительного взыскания, не позволяет обеспечить необходимый уровень эффективности. Интересно, с вынесением решения суда о взыскании </a:t>
            </a:r>
            <a:r>
              <a:rPr lang="ru-RU" dirty="0" smtClean="0">
                <a:solidFill>
                  <a:schemeClr val="bg1"/>
                </a:solidFill>
              </a:rPr>
              <a:t>алиментов </a:t>
            </a:r>
            <a:r>
              <a:rPr lang="ru-RU" dirty="0">
                <a:solidFill>
                  <a:schemeClr val="bg1"/>
                </a:solidFill>
              </a:rPr>
              <a:t>у индивидуальных предпринимателей резко снижаются доходы от производства.</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6877" y="0"/>
            <a:ext cx="5143500" cy="1905000"/>
          </a:xfrm>
          <a:prstGeom prst="rect">
            <a:avLst/>
          </a:prstGeom>
        </p:spPr>
      </p:pic>
    </p:spTree>
    <p:extLst>
      <p:ext uri="{BB962C8B-B14F-4D97-AF65-F5344CB8AC3E}">
        <p14:creationId xmlns:p14="http://schemas.microsoft.com/office/powerpoint/2010/main" val="223149085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268760"/>
            <a:ext cx="8686800" cy="4525963"/>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0" indent="0" algn="ctr">
              <a:buNone/>
            </a:pPr>
            <a:r>
              <a:rPr lang="ru-RU" dirty="0" smtClean="0">
                <a:solidFill>
                  <a:srgbClr val="FF0000"/>
                </a:solidFill>
              </a:rPr>
              <a:t>    А</a:t>
            </a:r>
            <a:r>
              <a:rPr lang="ru-RU" dirty="0">
                <a:solidFill>
                  <a:srgbClr val="FF0000"/>
                </a:solidFill>
              </a:rPr>
              <a:t>. </a:t>
            </a:r>
            <a:r>
              <a:rPr lang="ru-RU" dirty="0" err="1">
                <a:solidFill>
                  <a:srgbClr val="FF0000"/>
                </a:solidFill>
              </a:rPr>
              <a:t>Узелач</a:t>
            </a:r>
            <a:r>
              <a:rPr lang="ru-RU" dirty="0">
                <a:solidFill>
                  <a:srgbClr val="FF0000"/>
                </a:solidFill>
              </a:rPr>
              <a:t> в своей работе «Приватизация органов принудительного исполнения – шаг вперёд для стран с переходного периода</a:t>
            </a:r>
            <a:r>
              <a:rPr lang="ru-RU" dirty="0" smtClean="0">
                <a:solidFill>
                  <a:srgbClr val="FF0000"/>
                </a:solidFill>
              </a:rPr>
              <a:t>?», наоборот, говорит о том, что для стран Восточной Европы характерная черта неэффективности исполнительного производства – менталитет населения, выраженный в его отношении </a:t>
            </a:r>
            <a:r>
              <a:rPr lang="ru-RU" dirty="0">
                <a:solidFill>
                  <a:srgbClr val="FF0000"/>
                </a:solidFill>
              </a:rPr>
              <a:t>к решениям, которые необходимо было принудительно исполнять, как к пережиткам буржуазного государства, и рассмотрение принудительного исполнения как инструмент классовой эксплуатации в массовом сознании.</a:t>
            </a:r>
            <a:endParaRPr lang="ru-RU" dirty="0">
              <a:solidFill>
                <a:srgbClr val="FF0000"/>
              </a:solidFill>
            </a:endParaRPr>
          </a:p>
        </p:txBody>
      </p:sp>
    </p:spTree>
    <p:extLst>
      <p:ext uri="{BB962C8B-B14F-4D97-AF65-F5344CB8AC3E}">
        <p14:creationId xmlns:p14="http://schemas.microsoft.com/office/powerpoint/2010/main" val="9952154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353996" y="1484784"/>
            <a:ext cx="4779640" cy="5112568"/>
          </a:xfrm>
        </p:spPr>
        <p:txBody>
          <a:bodyPr>
            <a:normAutofit fontScale="70000" lnSpcReduction="20000"/>
          </a:bodyPr>
          <a:lstStyle/>
          <a:p>
            <a:pPr marL="0" indent="0" algn="ctr">
              <a:buNone/>
            </a:pPr>
            <a:r>
              <a:rPr lang="ru-RU" dirty="0" smtClean="0">
                <a:solidFill>
                  <a:schemeClr val="bg1"/>
                </a:solidFill>
              </a:rPr>
              <a:t>Чтобы исследовать проблематику порядка взыскания и уплаты алиментов необходимо обратить внимание на литературу, посвящённую исполнительному производству. </a:t>
            </a:r>
          </a:p>
          <a:p>
            <a:pPr marL="0" indent="0" algn="ctr">
              <a:buNone/>
            </a:pPr>
            <a:r>
              <a:rPr lang="ru-RU" dirty="0" smtClean="0">
                <a:solidFill>
                  <a:schemeClr val="bg1"/>
                </a:solidFill>
              </a:rPr>
              <a:t>Здесь особое внимание уделяется вопросу: как обеспечить интересы получателя алиментов, при этом не нарушая прав плательщика алиментов. Ведь взыскание алиментов  в принудительном порядке, к сожалению, осуществляется чаще, чем добровольное немедленное исполнение соглашения об уплате алиментов или решение суда.</a:t>
            </a:r>
            <a:endParaRPr lang="ru-RU" dirty="0">
              <a:solidFill>
                <a:schemeClr val="bg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916832"/>
            <a:ext cx="4032448" cy="3916660"/>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7"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1000"/>
                                        <p:tgtEl>
                                          <p:spTgt spid="3">
                                            <p:txEl>
                                              <p:pRg st="0" end="0"/>
                                            </p:txEl>
                                          </p:spTgt>
                                        </p:tgtEl>
                                      </p:cBhvr>
                                    </p:animEffect>
                                    <p:anim calcmode="lin" valueType="num">
                                      <p:cBhvr>
                                        <p:cTn id="1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2" presetID="47"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9" y="3805468"/>
            <a:ext cx="4607595" cy="3052532"/>
          </a:xfrm>
          <a:prstGeom prst="rect">
            <a:avLst/>
          </a:prstGeom>
        </p:spPr>
      </p:pic>
      <p:sp>
        <p:nvSpPr>
          <p:cNvPr id="3" name="Содержимое 2"/>
          <p:cNvSpPr>
            <a:spLocks noGrp="1"/>
          </p:cNvSpPr>
          <p:nvPr>
            <p:ph idx="1"/>
          </p:nvPr>
        </p:nvSpPr>
        <p:spPr>
          <a:xfrm>
            <a:off x="0" y="548680"/>
            <a:ext cx="6156176" cy="3805467"/>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marL="0" indent="0" algn="ctr">
              <a:buNone/>
            </a:pPr>
            <a:r>
              <a:rPr lang="ru-RU" dirty="0" err="1" smtClean="0">
                <a:solidFill>
                  <a:srgbClr val="FF0000"/>
                </a:solidFill>
              </a:rPr>
              <a:t>Исаенкова</a:t>
            </a:r>
            <a:r>
              <a:rPr lang="ru-RU" dirty="0" smtClean="0">
                <a:solidFill>
                  <a:srgbClr val="FF0000"/>
                </a:solidFill>
              </a:rPr>
              <a:t> </a:t>
            </a:r>
            <a:r>
              <a:rPr lang="ru-RU" dirty="0">
                <a:solidFill>
                  <a:srgbClr val="FF0000"/>
                </a:solidFill>
              </a:rPr>
              <a:t>О. В., </a:t>
            </a:r>
            <a:r>
              <a:rPr lang="ru-RU" dirty="0" smtClean="0">
                <a:solidFill>
                  <a:srgbClr val="FF0000"/>
                </a:solidFill>
              </a:rPr>
              <a:t>Афанасьева </a:t>
            </a:r>
            <a:r>
              <a:rPr lang="ru-RU" dirty="0">
                <a:solidFill>
                  <a:srgbClr val="FF0000"/>
                </a:solidFill>
              </a:rPr>
              <a:t>С. Ф</a:t>
            </a:r>
            <a:r>
              <a:rPr lang="ru-RU" dirty="0" smtClean="0">
                <a:solidFill>
                  <a:srgbClr val="FF0000"/>
                </a:solidFill>
              </a:rPr>
              <a:t>.  </a:t>
            </a:r>
            <a:r>
              <a:rPr lang="ru-RU" dirty="0">
                <a:solidFill>
                  <a:srgbClr val="FF0000"/>
                </a:solidFill>
              </a:rPr>
              <a:t>п</a:t>
            </a:r>
            <a:r>
              <a:rPr lang="ru-RU" dirty="0" smtClean="0">
                <a:solidFill>
                  <a:srgbClr val="FF0000"/>
                </a:solidFill>
              </a:rPr>
              <a:t>олагают, что первостепенное значение имеет защита прав граждан, нуждающихся в реальной помощи: «осуществление </a:t>
            </a:r>
            <a:r>
              <a:rPr lang="ru-RU" dirty="0">
                <a:solidFill>
                  <a:srgbClr val="FF0000"/>
                </a:solidFill>
              </a:rPr>
              <a:t>права на защиту не достигнет своей цели до тех пор, пока лицо, обратившееся за помощью к власти, фактически не реализует своё субъектное право</a:t>
            </a:r>
            <a:r>
              <a:rPr lang="ru-RU" dirty="0" smtClean="0">
                <a:solidFill>
                  <a:srgbClr val="FF0000"/>
                </a:solidFill>
              </a:rPr>
              <a:t>».</a:t>
            </a:r>
          </a:p>
          <a:p>
            <a:pPr marL="0" indent="0" algn="ctr">
              <a:buNone/>
            </a:pPr>
            <a:r>
              <a:rPr lang="ru-RU" dirty="0" smtClean="0">
                <a:solidFill>
                  <a:srgbClr val="FF0000"/>
                </a:solidFill>
              </a:rPr>
              <a:t>Это мнение согласовывается с </a:t>
            </a:r>
            <a:r>
              <a:rPr lang="ru-RU" dirty="0" smtClean="0">
                <a:solidFill>
                  <a:srgbClr val="FF0000"/>
                </a:solidFill>
              </a:rPr>
              <a:t>Концепцией </a:t>
            </a:r>
            <a:r>
              <a:rPr lang="ru-RU" dirty="0">
                <a:solidFill>
                  <a:srgbClr val="FF0000"/>
                </a:solidFill>
              </a:rPr>
              <a:t>государственной семейной политики в Российской Федерации на период до 2025 </a:t>
            </a:r>
            <a:r>
              <a:rPr lang="ru-RU" dirty="0" smtClean="0">
                <a:solidFill>
                  <a:srgbClr val="FF0000"/>
                </a:solidFill>
              </a:rPr>
              <a:t>года, в </a:t>
            </a:r>
            <a:r>
              <a:rPr lang="ru-RU" dirty="0">
                <a:solidFill>
                  <a:srgbClr val="FF0000"/>
                </a:solidFill>
              </a:rPr>
              <a:t>которой провозглашён приоритет семейного воспитания детей с заботой об их благополучии и развитии, защитой их прав и </a:t>
            </a:r>
            <a:r>
              <a:rPr lang="ru-RU" dirty="0" smtClean="0">
                <a:solidFill>
                  <a:srgbClr val="FF0000"/>
                </a:solidFill>
              </a:rPr>
              <a:t>интересов.</a:t>
            </a:r>
            <a:endParaRPr lang="ru-RU" dirty="0">
              <a:solidFill>
                <a:srgbClr val="FF0000"/>
              </a:solidFill>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979712" y="908720"/>
            <a:ext cx="5040560" cy="5112568"/>
          </a:xfrm>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pPr marL="0" indent="0" algn="ctr">
              <a:buNone/>
            </a:pPr>
            <a:r>
              <a:rPr lang="ru-RU" dirty="0" smtClean="0">
                <a:solidFill>
                  <a:srgbClr val="FF0000"/>
                </a:solidFill>
              </a:rPr>
              <a:t>Я считаю, что в исполнительном производстве необходимо учитывать законные интересы должника, т.к. </a:t>
            </a:r>
            <a:r>
              <a:rPr lang="ru-RU" dirty="0">
                <a:solidFill>
                  <a:srgbClr val="FF0000"/>
                </a:solidFill>
              </a:rPr>
              <a:t>л</a:t>
            </a:r>
            <a:r>
              <a:rPr lang="ru-RU" dirty="0" smtClean="0">
                <a:solidFill>
                  <a:srgbClr val="FF0000"/>
                </a:solidFill>
              </a:rPr>
              <a:t>юбое </a:t>
            </a:r>
            <a:r>
              <a:rPr lang="ru-RU" dirty="0">
                <a:solidFill>
                  <a:srgbClr val="FF0000"/>
                </a:solidFill>
              </a:rPr>
              <a:t>«покушение» на неотъемлемые права граждан в процессе принудительного исполнения в корне противоречит идее правового государства и любую возможность таких угроз необходимо исключить. </a:t>
            </a:r>
            <a:endParaRPr lang="ru-RU" dirty="0" smtClean="0">
              <a:solidFill>
                <a:srgbClr val="FF0000"/>
              </a:solidFill>
            </a:endParaRPr>
          </a:p>
          <a:p>
            <a:pPr marL="0" indent="0" algn="ctr">
              <a:buNone/>
            </a:pPr>
            <a:r>
              <a:rPr lang="ru-RU" dirty="0" smtClean="0">
                <a:solidFill>
                  <a:srgbClr val="FF0000"/>
                </a:solidFill>
              </a:rPr>
              <a:t>Однако, когда речь идёт о выплате алиментов на нуждающихся членов семьи, тем более несовершеннолетних детей, на первое место должно ставиться благополучие последних. Интересы плательщика алиментов не должны быть исходной точкой в разрешении дел об уплате или взыскании алиментов.</a:t>
            </a:r>
          </a:p>
          <a:p>
            <a:pPr marL="0" indent="0" algn="ctr">
              <a:buNone/>
            </a:pPr>
            <a:r>
              <a:rPr lang="ru-RU" dirty="0" smtClean="0">
                <a:solidFill>
                  <a:srgbClr val="FF0000"/>
                </a:solidFill>
              </a:rPr>
              <a:t>Чтобы ребёнок развивался полноценным гражданином, семья должна обеспечить его всем необходимым, показывать, что он не забыт. В противном случае в сознании сформировавшегося человека может не быть места для понимания, что же такое настоящая семья.</a:t>
            </a:r>
            <a:endParaRPr lang="ru-RU" dirty="0">
              <a:solidFill>
                <a:srgbClr val="FF0000"/>
              </a:solidFill>
            </a:endParaRPr>
          </a:p>
        </p:txBody>
      </p:sp>
      <p:sp>
        <p:nvSpPr>
          <p:cNvPr id="5" name="Управляющая кнопка: домой 4">
            <a:hlinkClick r:id="rId2" action="ppaction://hlinksldjump" highlightClick="1"/>
          </p:cNvPr>
          <p:cNvSpPr/>
          <p:nvPr/>
        </p:nvSpPr>
        <p:spPr>
          <a:xfrm>
            <a:off x="27624" y="6209928"/>
            <a:ext cx="792088"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76672"/>
            <a:ext cx="8686800" cy="838200"/>
          </a:xfrm>
        </p:spPr>
        <p:txBody>
          <a:bodyPr>
            <a:normAutofit/>
          </a:bodyPr>
          <a:lstStyle/>
          <a:p>
            <a:r>
              <a:rPr lang="ru-RU" dirty="0"/>
              <a:t>Конституционный суд</a:t>
            </a:r>
          </a:p>
        </p:txBody>
      </p:sp>
      <p:sp>
        <p:nvSpPr>
          <p:cNvPr id="3" name="Объект 2"/>
          <p:cNvSpPr>
            <a:spLocks noGrp="1"/>
          </p:cNvSpPr>
          <p:nvPr>
            <p:ph idx="1"/>
          </p:nvPr>
        </p:nvSpPr>
        <p:spPr>
          <a:xfrm>
            <a:off x="179512" y="1268761"/>
            <a:ext cx="8686800" cy="3240360"/>
          </a:xfrm>
        </p:spPr>
        <p:txBody>
          <a:bodyPr>
            <a:normAutofit fontScale="55000" lnSpcReduction="20000"/>
          </a:bodyPr>
          <a:lstStyle/>
          <a:p>
            <a:pPr marL="0" indent="0" algn="ctr">
              <a:buNone/>
            </a:pPr>
            <a:r>
              <a:rPr lang="ru-RU" dirty="0" smtClean="0">
                <a:solidFill>
                  <a:schemeClr val="bg1"/>
                </a:solidFill>
              </a:rPr>
              <a:t>Заметное влияние на правовое регулирование алиментных отношений оказали правовые позиции Конституционного Суда РФ в сфере определения видов доходов родителей, из которых производится удержание алиментов в пользу несовершеннолетних детей. </a:t>
            </a:r>
          </a:p>
          <a:p>
            <a:pPr marL="0" indent="0" algn="ctr">
              <a:buNone/>
            </a:pPr>
            <a:r>
              <a:rPr lang="ru-RU" dirty="0" smtClean="0">
                <a:solidFill>
                  <a:schemeClr val="bg1"/>
                </a:solidFill>
              </a:rPr>
              <a:t>Постановление </a:t>
            </a:r>
            <a:r>
              <a:rPr lang="ru-RU" dirty="0">
                <a:solidFill>
                  <a:schemeClr val="bg1"/>
                </a:solidFill>
              </a:rPr>
              <a:t>Конституционного Суда РФ от 20 июля 2010 г. N 17-П "По делу о проверке конституционности подп. "з" п. 2 Перечня видов заработной платы и иного дохода, из которых производится удержание алиментов на несовершеннолетних детей, в связи с жалобой гражданина Л.Р. </a:t>
            </a:r>
            <a:r>
              <a:rPr lang="ru-RU" dirty="0" err="1">
                <a:solidFill>
                  <a:schemeClr val="bg1"/>
                </a:solidFill>
              </a:rPr>
              <a:t>Амаякяна</a:t>
            </a:r>
            <a:r>
              <a:rPr lang="ru-RU" dirty="0">
                <a:solidFill>
                  <a:schemeClr val="bg1"/>
                </a:solidFill>
              </a:rPr>
              <a:t>" постановило, что при удержании алиментов с доходов, полученных индивидуальным предпринимателем от занятия предпринимательской деятельностью следует принимать во внимание лишь реальный доход лица от занятия предпринимательской деятельностью, а не потенциально возможный валовой доход плательщика (вмененный доход)</a:t>
            </a:r>
          </a:p>
          <a:p>
            <a:endParaRPr lang="ru-RU" dirty="0" smtClean="0">
              <a:solidFill>
                <a:schemeClr val="bg1"/>
              </a:solidFill>
            </a:endParaRPr>
          </a:p>
          <a:p>
            <a:endParaRPr lang="ru-RU" dirty="0">
              <a:solidFill>
                <a:schemeClr val="bg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4059314"/>
            <a:ext cx="4176761" cy="2790076"/>
          </a:xfrm>
          <a:prstGeom prst="rect">
            <a:avLst/>
          </a:prstGeom>
        </p:spPr>
      </p:pic>
    </p:spTree>
    <p:extLst>
      <p:ext uri="{BB962C8B-B14F-4D97-AF65-F5344CB8AC3E}">
        <p14:creationId xmlns:p14="http://schemas.microsoft.com/office/powerpoint/2010/main" val="139981883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Суд общей юрисдикции</a:t>
            </a:r>
            <a:endParaRPr lang="ru-RU" dirty="0"/>
          </a:p>
        </p:txBody>
      </p:sp>
      <p:sp>
        <p:nvSpPr>
          <p:cNvPr id="3" name="Объект 2"/>
          <p:cNvSpPr>
            <a:spLocks noGrp="1"/>
          </p:cNvSpPr>
          <p:nvPr>
            <p:ph idx="1"/>
          </p:nvPr>
        </p:nvSpPr>
        <p:spPr>
          <a:xfrm>
            <a:off x="304800" y="1554162"/>
            <a:ext cx="8686800" cy="4899174"/>
          </a:xfrm>
        </p:spPr>
        <p:txBody>
          <a:bodyPr>
            <a:normAutofit fontScale="55000" lnSpcReduction="20000"/>
          </a:bodyPr>
          <a:lstStyle/>
          <a:p>
            <a:pPr marL="0" indent="0">
              <a:buNone/>
            </a:pPr>
            <a:r>
              <a:rPr lang="ru-RU" dirty="0">
                <a:solidFill>
                  <a:schemeClr val="bg1"/>
                </a:solidFill>
              </a:rPr>
              <a:t>21 января 2016 г. </a:t>
            </a:r>
            <a:r>
              <a:rPr lang="ru-RU" dirty="0" smtClean="0">
                <a:solidFill>
                  <a:schemeClr val="bg1"/>
                </a:solidFill>
              </a:rPr>
              <a:t>Президиум </a:t>
            </a:r>
            <a:r>
              <a:rPr lang="ru-RU" dirty="0">
                <a:solidFill>
                  <a:schemeClr val="bg1"/>
                </a:solidFill>
              </a:rPr>
              <a:t>О</a:t>
            </a:r>
            <a:r>
              <a:rPr lang="ru-RU" dirty="0" smtClean="0">
                <a:solidFill>
                  <a:schemeClr val="bg1"/>
                </a:solidFill>
              </a:rPr>
              <a:t>рловского областного суда вынес Постановление по </a:t>
            </a:r>
            <a:r>
              <a:rPr lang="ru-RU" dirty="0">
                <a:solidFill>
                  <a:schemeClr val="bg1"/>
                </a:solidFill>
              </a:rPr>
              <a:t>делу N </a:t>
            </a:r>
            <a:r>
              <a:rPr lang="ru-RU" dirty="0" smtClean="0">
                <a:solidFill>
                  <a:schemeClr val="bg1"/>
                </a:solidFill>
              </a:rPr>
              <a:t>44-Г-15/2015 (гражданское </a:t>
            </a:r>
            <a:r>
              <a:rPr lang="ru-RU" dirty="0">
                <a:solidFill>
                  <a:schemeClr val="bg1"/>
                </a:solidFill>
              </a:rPr>
              <a:t>дело по иску У.З. к У.П. о взыскании неустойки за несвоевременную уплату </a:t>
            </a:r>
            <a:r>
              <a:rPr lang="ru-RU" dirty="0" smtClean="0">
                <a:solidFill>
                  <a:schemeClr val="bg1"/>
                </a:solidFill>
              </a:rPr>
              <a:t>алиментов). Данное дело заслуживает внимания по нескольким причинам:</a:t>
            </a:r>
          </a:p>
          <a:p>
            <a:r>
              <a:rPr lang="ru-RU" dirty="0">
                <a:solidFill>
                  <a:schemeClr val="bg1"/>
                </a:solidFill>
              </a:rPr>
              <a:t>удержания по алиментам с ответчика </a:t>
            </a:r>
            <a:r>
              <a:rPr lang="ru-RU" dirty="0" smtClean="0">
                <a:solidFill>
                  <a:schemeClr val="bg1"/>
                </a:solidFill>
              </a:rPr>
              <a:t>на пятерых несовершеннолетних детей были </a:t>
            </a:r>
            <a:r>
              <a:rPr lang="ru-RU" dirty="0">
                <a:solidFill>
                  <a:schemeClr val="bg1"/>
                </a:solidFill>
              </a:rPr>
              <a:t>прекращены, поскольку при пересылке исполнительного листа по территориальности из одного отдела службы судебных приставов в другое, исполнительный документ был </a:t>
            </a:r>
            <a:r>
              <a:rPr lang="ru-RU" dirty="0" smtClean="0">
                <a:solidFill>
                  <a:schemeClr val="bg1"/>
                </a:solidFill>
              </a:rPr>
              <a:t>утерян и восстановлен быть не может;</a:t>
            </a:r>
          </a:p>
          <a:p>
            <a:r>
              <a:rPr lang="ru-RU" dirty="0" smtClean="0">
                <a:solidFill>
                  <a:schemeClr val="bg1"/>
                </a:solidFill>
              </a:rPr>
              <a:t>возникла сложность в определении размера алиментов, т.к. плательщик алиментов постоянно менял место жительства, увольнялся с работы, не предоставлял информацию  о доходах: всевозможными способами уклонялся от выплаты алиментов;</a:t>
            </a:r>
          </a:p>
          <a:p>
            <a:r>
              <a:rPr lang="ru-RU" dirty="0" smtClean="0">
                <a:solidFill>
                  <a:schemeClr val="bg1"/>
                </a:solidFill>
              </a:rPr>
              <a:t>все дети к моменту возникновения спора достигли совершеннолетия.</a:t>
            </a:r>
          </a:p>
          <a:p>
            <a:pPr marL="0" indent="0">
              <a:buNone/>
            </a:pPr>
            <a:r>
              <a:rPr lang="ru-RU" dirty="0" smtClean="0">
                <a:solidFill>
                  <a:schemeClr val="bg1"/>
                </a:solidFill>
              </a:rPr>
              <a:t>   При этом:</a:t>
            </a:r>
          </a:p>
          <a:p>
            <a:r>
              <a:rPr lang="ru-RU" dirty="0" smtClean="0">
                <a:solidFill>
                  <a:schemeClr val="bg1"/>
                </a:solidFill>
              </a:rPr>
              <a:t>мировой судья отказал во </a:t>
            </a:r>
            <a:r>
              <a:rPr lang="ru-RU" dirty="0">
                <a:solidFill>
                  <a:schemeClr val="bg1"/>
                </a:solidFill>
              </a:rPr>
              <a:t>взыскании неустойки за несвоевременную уплату алиментов отказать в связи с пропуском срока исковой </a:t>
            </a:r>
            <a:r>
              <a:rPr lang="ru-RU" dirty="0" smtClean="0">
                <a:solidFill>
                  <a:schemeClr val="bg1"/>
                </a:solidFill>
              </a:rPr>
              <a:t>давности;</a:t>
            </a:r>
          </a:p>
          <a:p>
            <a:r>
              <a:rPr lang="ru-RU" dirty="0">
                <a:solidFill>
                  <a:schemeClr val="bg1"/>
                </a:solidFill>
              </a:rPr>
              <a:t>с</a:t>
            </a:r>
            <a:r>
              <a:rPr lang="ru-RU" dirty="0" smtClean="0">
                <a:solidFill>
                  <a:schemeClr val="bg1"/>
                </a:solidFill>
              </a:rPr>
              <a:t>уд апелляционной инстанции признал решение мирового судьи не нарушающим нормы материального права.</a:t>
            </a:r>
          </a:p>
        </p:txBody>
      </p:sp>
    </p:spTree>
    <p:extLst>
      <p:ext uri="{BB962C8B-B14F-4D97-AF65-F5344CB8AC3E}">
        <p14:creationId xmlns:p14="http://schemas.microsoft.com/office/powerpoint/2010/main" val="321281280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686800" cy="838200"/>
          </a:xfrm>
        </p:spPr>
        <p:txBody>
          <a:bodyPr/>
          <a:lstStyle/>
          <a:p>
            <a:r>
              <a:rPr lang="ru-RU" dirty="0" smtClean="0">
                <a:solidFill>
                  <a:schemeClr val="tx2">
                    <a:lumMod val="40000"/>
                    <a:lumOff val="60000"/>
                  </a:schemeClr>
                </a:solidFill>
                <a:effectLst>
                  <a:reflection blurRad="6350" stA="55000" endA="300" endPos="45500" dir="5400000" sy="-100000" algn="bl" rotWithShape="0"/>
                </a:effectLst>
              </a:rPr>
              <a:t>Введение</a:t>
            </a:r>
            <a:endParaRPr lang="ru-RU" dirty="0">
              <a:solidFill>
                <a:schemeClr val="tx2">
                  <a:lumMod val="40000"/>
                  <a:lumOff val="60000"/>
                </a:schemeClr>
              </a:solidFill>
              <a:effectLst>
                <a:reflection blurRad="6350" stA="55000" endA="300" endPos="45500" dir="5400000" sy="-100000" algn="bl" rotWithShape="0"/>
              </a:effectLst>
            </a:endParaRPr>
          </a:p>
        </p:txBody>
      </p:sp>
      <p:sp>
        <p:nvSpPr>
          <p:cNvPr id="3" name="Содержимое 2"/>
          <p:cNvSpPr>
            <a:spLocks noGrp="1"/>
          </p:cNvSpPr>
          <p:nvPr>
            <p:ph idx="1"/>
          </p:nvPr>
        </p:nvSpPr>
        <p:spPr>
          <a:xfrm>
            <a:off x="-108520" y="1801356"/>
            <a:ext cx="4775817" cy="4464496"/>
          </a:xfrm>
        </p:spPr>
        <p:txBody>
          <a:bodyPr>
            <a:normAutofit fontScale="70000" lnSpcReduction="20000"/>
          </a:bodyPr>
          <a:lstStyle/>
          <a:p>
            <a:pPr algn="ctr">
              <a:buNone/>
            </a:pPr>
            <a:r>
              <a:rPr lang="ru-RU" dirty="0" smtClean="0"/>
              <a:t>     </a:t>
            </a:r>
            <a:r>
              <a:rPr lang="ru-RU" dirty="0" smtClean="0">
                <a:solidFill>
                  <a:schemeClr val="bg1"/>
                </a:solidFill>
              </a:rPr>
              <a:t>  Порядок уплаты алиментов, уплачиваемых на основании соглашения, определяется сторонами в этом соглашении. При отсутствии соглашения члены семьи , указанные в статьях 80-99 СК РФ, вправе обратиться в суд с требованием о взыскании алиментов. </a:t>
            </a:r>
          </a:p>
          <a:p>
            <a:pPr algn="ctr">
              <a:buNone/>
            </a:pPr>
            <a:r>
              <a:rPr lang="ru-RU" dirty="0" smtClean="0">
                <a:solidFill>
                  <a:schemeClr val="bg1"/>
                </a:solidFill>
              </a:rPr>
              <a:t>        Цель моей работы – изучить проблематику уплаты и взыскания алиментов, выявить возможные пути совершенствования данных процессов. </a:t>
            </a:r>
            <a:endParaRPr lang="ru-RU" dirty="0">
              <a:solidFill>
                <a:schemeClr val="bg1"/>
              </a:solidFill>
            </a:endParaRPr>
          </a:p>
        </p:txBody>
      </p:sp>
      <p:sp>
        <p:nvSpPr>
          <p:cNvPr id="4" name="Управляющая кнопка: домой 3">
            <a:hlinkClick r:id="rId2" action="ppaction://hlinksldjump" highlightClick="1"/>
          </p:cNvPr>
          <p:cNvSpPr/>
          <p:nvPr/>
        </p:nvSpPr>
        <p:spPr>
          <a:xfrm>
            <a:off x="5142" y="6281936"/>
            <a:ext cx="720080" cy="57606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276872"/>
            <a:ext cx="4428492" cy="2952328"/>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47"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продолжение</a:t>
            </a:r>
            <a:endParaRPr lang="ru-RU" dirty="0"/>
          </a:p>
        </p:txBody>
      </p:sp>
      <p:sp>
        <p:nvSpPr>
          <p:cNvPr id="3" name="Объект 2"/>
          <p:cNvSpPr>
            <a:spLocks noGrp="1"/>
          </p:cNvSpPr>
          <p:nvPr>
            <p:ph idx="1"/>
          </p:nvPr>
        </p:nvSpPr>
        <p:spPr/>
        <p:txBody>
          <a:bodyPr>
            <a:normAutofit fontScale="85000" lnSpcReduction="20000"/>
          </a:bodyPr>
          <a:lstStyle/>
          <a:p>
            <a:pPr marL="0" indent="0">
              <a:buNone/>
            </a:pPr>
            <a:r>
              <a:rPr lang="ru-RU" dirty="0" smtClean="0">
                <a:solidFill>
                  <a:schemeClr val="bg1"/>
                </a:solidFill>
              </a:rPr>
              <a:t>В данном Постановлении суд принял решение б отмене апелляционного определения и направлении на </a:t>
            </a:r>
            <a:r>
              <a:rPr lang="ru-RU" dirty="0">
                <a:solidFill>
                  <a:schemeClr val="bg1"/>
                </a:solidFill>
              </a:rPr>
              <a:t>новое рассмотрение в апелляционную инстанцию</a:t>
            </a:r>
            <a:r>
              <a:rPr lang="ru-RU" dirty="0" smtClean="0">
                <a:solidFill>
                  <a:schemeClr val="bg1"/>
                </a:solidFill>
              </a:rPr>
              <a:t> дела </a:t>
            </a:r>
            <a:r>
              <a:rPr lang="ru-RU" dirty="0">
                <a:solidFill>
                  <a:schemeClr val="bg1"/>
                </a:solidFill>
              </a:rPr>
              <a:t>по иску У.З. к У.П</a:t>
            </a:r>
            <a:r>
              <a:rPr lang="ru-RU" dirty="0" smtClean="0">
                <a:solidFill>
                  <a:schemeClr val="bg1"/>
                </a:solidFill>
              </a:rPr>
              <a:t>. (ст</a:t>
            </a:r>
            <a:r>
              <a:rPr lang="ru-RU" dirty="0">
                <a:solidFill>
                  <a:schemeClr val="bg1"/>
                </a:solidFill>
              </a:rPr>
              <a:t>. 387 ГПК </a:t>
            </a:r>
            <a:r>
              <a:rPr lang="ru-RU" dirty="0" smtClean="0">
                <a:solidFill>
                  <a:schemeClr val="bg1"/>
                </a:solidFill>
              </a:rPr>
              <a:t>РФ), т.к. существенно нарушены нормы </a:t>
            </a:r>
            <a:r>
              <a:rPr lang="ru-RU" dirty="0">
                <a:solidFill>
                  <a:schemeClr val="bg1"/>
                </a:solidFill>
              </a:rPr>
              <a:t>материального </a:t>
            </a:r>
            <a:r>
              <a:rPr lang="ru-RU" dirty="0" smtClean="0">
                <a:solidFill>
                  <a:schemeClr val="bg1"/>
                </a:solidFill>
              </a:rPr>
              <a:t>права: согласно семейному законодательству </a:t>
            </a:r>
            <a:r>
              <a:rPr lang="ru-RU" dirty="0">
                <a:solidFill>
                  <a:schemeClr val="bg1"/>
                </a:solidFill>
              </a:rPr>
              <a:t>на указанные требования исковая давность не распространяется.</a:t>
            </a:r>
            <a:endParaRPr lang="ru-RU" dirty="0" smtClean="0">
              <a:solidFill>
                <a:schemeClr val="bg1"/>
              </a:solidFill>
            </a:endParaRPr>
          </a:p>
          <a:p>
            <a:pPr marL="0" indent="0">
              <a:buNone/>
            </a:pPr>
            <a:r>
              <a:rPr lang="ru-RU" dirty="0" smtClean="0">
                <a:solidFill>
                  <a:schemeClr val="bg1"/>
                </a:solidFill>
              </a:rPr>
              <a:t>На мой взгляд, анализируемое Постановление имеет существенное значение: оно демонстрирует, что судьи зачастую принимают трёхлетний срок, предусмотренный п. 2 ст. 107 СК РФ, за срок исковой давности обращения в суд со спорами, связанными со взысканием алиментов.</a:t>
            </a:r>
            <a:endParaRPr lang="ru-RU" dirty="0">
              <a:solidFill>
                <a:schemeClr val="bg1"/>
              </a:solidFill>
            </a:endParaRPr>
          </a:p>
        </p:txBody>
      </p:sp>
    </p:spTree>
    <p:extLst>
      <p:ext uri="{BB962C8B-B14F-4D97-AF65-F5344CB8AC3E}">
        <p14:creationId xmlns:p14="http://schemas.microsoft.com/office/powerpoint/2010/main" val="296954132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673" y="260648"/>
            <a:ext cx="8686800" cy="838200"/>
          </a:xfrm>
        </p:spPr>
        <p:txBody>
          <a:bodyPr>
            <a:normAutofit/>
          </a:bodyPr>
          <a:lstStyle/>
          <a:p>
            <a:r>
              <a:rPr lang="ru-RU" dirty="0" smtClean="0"/>
              <a:t>Заключение</a:t>
            </a:r>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2700" y="980729"/>
            <a:ext cx="3463886" cy="3773296"/>
          </a:xfrm>
        </p:spPr>
      </p:pic>
      <p:sp>
        <p:nvSpPr>
          <p:cNvPr id="4" name="Управляющая кнопка: домой 3">
            <a:hlinkClick r:id="rId3" action="ppaction://hlinksldjump" highlightClick="1"/>
          </p:cNvPr>
          <p:cNvSpPr/>
          <p:nvPr/>
        </p:nvSpPr>
        <p:spPr>
          <a:xfrm>
            <a:off x="21625" y="6209928"/>
            <a:ext cx="720080"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44146" y="4754024"/>
            <a:ext cx="9099854" cy="1477328"/>
          </a:xfrm>
          <a:prstGeom prst="rect">
            <a:avLst/>
          </a:prstGeom>
          <a:noFill/>
        </p:spPr>
        <p:txBody>
          <a:bodyPr wrap="square" rtlCol="0">
            <a:spAutoFit/>
          </a:bodyPr>
          <a:lstStyle/>
          <a:p>
            <a:pPr algn="ctr"/>
            <a:r>
              <a:rPr lang="ru-RU" dirty="0" smtClean="0">
                <a:solidFill>
                  <a:schemeClr val="bg1"/>
                </a:solidFill>
              </a:rPr>
              <a:t>В заключение хотелось бы отметить, что злоупотребление правами получателей алиментов распоряжаться данным содержанием искоренить крайне проблематично. К сожалению, в нашей стране люди очень часто не хотят помогать своим членам семьи в материальном плане. Особенно аморально это по отношению к собственным детям. По-моему мнению таким способом люди уничтожают себя, а именно – своё будущее.  </a:t>
            </a:r>
            <a:endParaRPr lang="ru-RU" dirty="0">
              <a:solidFill>
                <a:schemeClr val="bg1"/>
              </a:solidFill>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2924944"/>
            <a:ext cx="8686800" cy="1961059"/>
          </a:xfrm>
        </p:spPr>
        <p:txBody>
          <a:bodyPr>
            <a:normAutofit/>
          </a:bodyPr>
          <a:lstStyle/>
          <a:p>
            <a:pPr algn="ctr">
              <a:buNone/>
            </a:pPr>
            <a:r>
              <a:rPr lang="ru-RU" sz="6000" dirty="0" smtClean="0">
                <a:solidFill>
                  <a:schemeClr val="accent1">
                    <a:lumMod val="75000"/>
                  </a:schemeClr>
                </a:solidFill>
              </a:rPr>
              <a:t>Спасибо за внимание!!!</a:t>
            </a:r>
            <a:endParaRPr lang="ru-RU" sz="6000" dirty="0">
              <a:solidFill>
                <a:schemeClr val="accent1">
                  <a:lumMod val="75000"/>
                </a:schemeClr>
              </a:solidFill>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Список Использованной литературы</a:t>
            </a:r>
            <a:endParaRPr lang="ru-RU" dirty="0"/>
          </a:p>
        </p:txBody>
      </p:sp>
      <p:sp>
        <p:nvSpPr>
          <p:cNvPr id="3" name="Содержимое 2"/>
          <p:cNvSpPr>
            <a:spLocks noGrp="1"/>
          </p:cNvSpPr>
          <p:nvPr>
            <p:ph idx="1"/>
          </p:nvPr>
        </p:nvSpPr>
        <p:spPr>
          <a:xfrm>
            <a:off x="179512" y="1196752"/>
            <a:ext cx="8964488" cy="5661248"/>
          </a:xfrm>
        </p:spPr>
        <p:txBody>
          <a:bodyPr>
            <a:normAutofit fontScale="70000" lnSpcReduction="20000"/>
          </a:bodyPr>
          <a:lstStyle/>
          <a:p>
            <a:r>
              <a:rPr lang="ru-RU" dirty="0" smtClean="0"/>
              <a:t>Нормативно-правовая база</a:t>
            </a:r>
            <a:r>
              <a:rPr lang="ru-RU" dirty="0" smtClean="0"/>
              <a:t>.</a:t>
            </a:r>
          </a:p>
          <a:p>
            <a:pPr>
              <a:buNone/>
            </a:pPr>
            <a:r>
              <a:rPr lang="ru-RU" sz="2200" dirty="0" smtClean="0">
                <a:solidFill>
                  <a:schemeClr val="bg1"/>
                </a:solidFill>
              </a:rPr>
              <a:t>«</a:t>
            </a:r>
            <a:r>
              <a:rPr lang="ru-RU" sz="2200" dirty="0" smtClean="0">
                <a:solidFill>
                  <a:schemeClr val="bg1"/>
                </a:solidFill>
              </a:rPr>
              <a:t>Гражданский процессуальный кодекс Российской Федерации» от 14.11.2002 N 138-ФЗ;</a:t>
            </a:r>
          </a:p>
          <a:p>
            <a:pPr>
              <a:buNone/>
            </a:pPr>
            <a:r>
              <a:rPr lang="ru-RU" sz="2200" dirty="0" smtClean="0">
                <a:solidFill>
                  <a:schemeClr val="bg1"/>
                </a:solidFill>
              </a:rPr>
              <a:t>«Семейный кодекс Российской Федерации» от 29.12.1995 N 223-ФЗ</a:t>
            </a:r>
            <a:r>
              <a:rPr lang="ru-RU" sz="2200" dirty="0" smtClean="0">
                <a:solidFill>
                  <a:schemeClr val="bg1"/>
                </a:solidFill>
              </a:rPr>
              <a:t>.</a:t>
            </a:r>
          </a:p>
          <a:p>
            <a:pPr lvl="0">
              <a:buNone/>
            </a:pPr>
            <a:r>
              <a:rPr lang="ru-RU" sz="1800" dirty="0">
                <a:solidFill>
                  <a:schemeClr val="bg1"/>
                </a:solidFill>
              </a:rPr>
              <a:t>Федеральный закон от 2.10.2007 года № 229 №-ФЗ «Об исполнительном производстве» // СЗ РФ. </a:t>
            </a:r>
            <a:r>
              <a:rPr lang="ru-RU" sz="1800" dirty="0" smtClean="0">
                <a:solidFill>
                  <a:schemeClr val="bg1"/>
                </a:solidFill>
              </a:rPr>
              <a:t>8 октября 2007</a:t>
            </a:r>
            <a:r>
              <a:rPr lang="ru-RU" sz="1800" dirty="0">
                <a:solidFill>
                  <a:schemeClr val="bg1"/>
                </a:solidFill>
              </a:rPr>
              <a:t>. № 41, Ст. 4849.</a:t>
            </a:r>
            <a:endParaRPr lang="ru-RU" sz="1800" b="1" dirty="0">
              <a:solidFill>
                <a:schemeClr val="bg1"/>
              </a:solidFill>
            </a:endParaRPr>
          </a:p>
          <a:p>
            <a:pPr>
              <a:buNone/>
            </a:pPr>
            <a:r>
              <a:rPr lang="ru-RU" sz="2200" dirty="0">
                <a:solidFill>
                  <a:schemeClr val="bg1"/>
                </a:solidFill>
              </a:rPr>
              <a:t>Об утверждении Концепции государственной семейной политики в Российской Федерации на период до 2025 года: распоряжение Правительства Российской Федерации от 25.08.2014 №1618-р.</a:t>
            </a:r>
            <a:r>
              <a:rPr lang="en-US" sz="2200" dirty="0">
                <a:solidFill>
                  <a:schemeClr val="bg1"/>
                </a:solidFill>
              </a:rPr>
              <a:t>URL</a:t>
            </a:r>
            <a:r>
              <a:rPr lang="ru-RU" sz="2200" dirty="0">
                <a:solidFill>
                  <a:schemeClr val="bg1"/>
                </a:solidFill>
              </a:rPr>
              <a:t>: </a:t>
            </a:r>
            <a:r>
              <a:rPr lang="en-US" sz="2000" dirty="0">
                <a:solidFill>
                  <a:schemeClr val="bg1"/>
                </a:solidFill>
              </a:rPr>
              <a:t>http://government.ru/docs/14494</a:t>
            </a:r>
            <a:r>
              <a:rPr lang="en-US" sz="2000" dirty="0" smtClean="0">
                <a:solidFill>
                  <a:schemeClr val="bg1"/>
                </a:solidFill>
              </a:rPr>
              <a:t>/</a:t>
            </a:r>
            <a:endParaRPr lang="ru-RU" sz="2000" dirty="0" smtClean="0">
              <a:solidFill>
                <a:schemeClr val="bg1"/>
              </a:solidFill>
            </a:endParaRPr>
          </a:p>
          <a:p>
            <a:pPr>
              <a:buNone/>
            </a:pPr>
            <a:r>
              <a:rPr lang="ru-RU" sz="1800" dirty="0">
                <a:solidFill>
                  <a:schemeClr val="bg1"/>
                </a:solidFill>
              </a:rPr>
              <a:t>Постановление Конституционного Суда РФ от 20 июля 2010 г. N 17-П "По делу о проверке конституционности подпункта "з" пункта 2 Перечня видов заработной платы и иного дохода, из которых производится удержание алиментов на несовершеннолетних детей, в связи с жалобой гражданина Л.Р. </a:t>
            </a:r>
            <a:r>
              <a:rPr lang="ru-RU" sz="1800" dirty="0" err="1">
                <a:solidFill>
                  <a:schemeClr val="bg1"/>
                </a:solidFill>
              </a:rPr>
              <a:t>Амаякяна</a:t>
            </a:r>
            <a:r>
              <a:rPr lang="ru-RU" sz="1800" dirty="0">
                <a:solidFill>
                  <a:schemeClr val="bg1"/>
                </a:solidFill>
              </a:rPr>
              <a:t>" // СЗ РФ. 2010. N 31. Ст. 4297</a:t>
            </a:r>
            <a:r>
              <a:rPr lang="ru-RU" sz="1800" dirty="0" smtClean="0">
                <a:solidFill>
                  <a:schemeClr val="bg1"/>
                </a:solidFill>
              </a:rPr>
              <a:t>.</a:t>
            </a:r>
          </a:p>
          <a:p>
            <a:pPr>
              <a:buNone/>
            </a:pPr>
            <a:r>
              <a:rPr lang="ru-RU" sz="1800" dirty="0" smtClean="0">
                <a:solidFill>
                  <a:schemeClr val="bg1"/>
                </a:solidFill>
              </a:rPr>
              <a:t>Постановление Президиума </a:t>
            </a:r>
            <a:r>
              <a:rPr lang="ru-RU" sz="1800" dirty="0">
                <a:solidFill>
                  <a:schemeClr val="bg1"/>
                </a:solidFill>
              </a:rPr>
              <a:t>Орловского областного суда </a:t>
            </a:r>
            <a:r>
              <a:rPr lang="ru-RU" sz="1800" dirty="0" smtClean="0">
                <a:solidFill>
                  <a:schemeClr val="bg1"/>
                </a:solidFill>
              </a:rPr>
              <a:t>от 21 </a:t>
            </a:r>
            <a:r>
              <a:rPr lang="ru-RU" sz="1800" dirty="0">
                <a:solidFill>
                  <a:schemeClr val="bg1"/>
                </a:solidFill>
              </a:rPr>
              <a:t>января 2016 г. </a:t>
            </a:r>
            <a:r>
              <a:rPr lang="ru-RU" sz="1800" dirty="0" smtClean="0">
                <a:solidFill>
                  <a:schemeClr val="bg1"/>
                </a:solidFill>
              </a:rPr>
              <a:t>по делу N 44-Г-15/2015 // СПС «</a:t>
            </a:r>
            <a:r>
              <a:rPr lang="ru-RU" sz="1800" dirty="0" err="1" smtClean="0">
                <a:solidFill>
                  <a:schemeClr val="bg1"/>
                </a:solidFill>
              </a:rPr>
              <a:t>КонсультантПлюс</a:t>
            </a:r>
            <a:r>
              <a:rPr lang="ru-RU" sz="1800" dirty="0" smtClean="0">
                <a:solidFill>
                  <a:schemeClr val="bg1"/>
                </a:solidFill>
              </a:rPr>
              <a:t>»</a:t>
            </a:r>
            <a:endParaRPr lang="ru-RU" sz="2200" dirty="0">
              <a:solidFill>
                <a:schemeClr val="bg1"/>
              </a:solidFill>
            </a:endParaRPr>
          </a:p>
          <a:p>
            <a:pPr>
              <a:buNone/>
            </a:pPr>
            <a:endParaRPr lang="ru-RU" sz="2200" dirty="0" smtClean="0"/>
          </a:p>
          <a:p>
            <a:r>
              <a:rPr lang="ru-RU" dirty="0" smtClean="0"/>
              <a:t>Специальная литература.</a:t>
            </a:r>
          </a:p>
          <a:p>
            <a:pPr>
              <a:buNone/>
            </a:pPr>
            <a:r>
              <a:rPr lang="ru-RU" sz="2200" dirty="0" smtClean="0">
                <a:solidFill>
                  <a:schemeClr val="bg1"/>
                </a:solidFill>
              </a:rPr>
              <a:t>Ванюхин О. В.</a:t>
            </a:r>
            <a:r>
              <a:rPr lang="en-US" sz="1800" dirty="0"/>
              <a:t> </a:t>
            </a:r>
            <a:r>
              <a:rPr lang="ru-RU" sz="2400" dirty="0" smtClean="0">
                <a:solidFill>
                  <a:schemeClr val="bg1"/>
                </a:solidFill>
              </a:rPr>
              <a:t>Принудительное взыскание алиментов и вопросы его совершенствования // Апробация, № 7(34), 2015 г. – 102 с.</a:t>
            </a:r>
          </a:p>
          <a:p>
            <a:pPr>
              <a:buNone/>
            </a:pPr>
            <a:r>
              <a:rPr lang="ru-RU" sz="2200" dirty="0" smtClean="0">
                <a:solidFill>
                  <a:schemeClr val="bg1"/>
                </a:solidFill>
              </a:rPr>
              <a:t>Практикум </a:t>
            </a:r>
            <a:r>
              <a:rPr lang="ru-RU" sz="2200" dirty="0" smtClean="0">
                <a:solidFill>
                  <a:schemeClr val="bg1"/>
                </a:solidFill>
              </a:rPr>
              <a:t>по гражданскому процессу, под ред. </a:t>
            </a:r>
            <a:r>
              <a:rPr lang="ru-RU" sz="2200" dirty="0" err="1" smtClean="0">
                <a:solidFill>
                  <a:schemeClr val="bg1"/>
                </a:solidFill>
              </a:rPr>
              <a:t>Треушникова</a:t>
            </a:r>
            <a:r>
              <a:rPr lang="ru-RU" sz="2200" dirty="0" smtClean="0">
                <a:solidFill>
                  <a:schemeClr val="bg1"/>
                </a:solidFill>
              </a:rPr>
              <a:t> М. К. - М.: 2007. – 320 с.;</a:t>
            </a:r>
          </a:p>
          <a:p>
            <a:pPr>
              <a:buNone/>
            </a:pPr>
            <a:r>
              <a:rPr lang="ru-RU" sz="2200" dirty="0" smtClean="0">
                <a:solidFill>
                  <a:schemeClr val="bg1"/>
                </a:solidFill>
              </a:rPr>
              <a:t>Семейное право, под ред. Беспаловой Ю. Ф., Егоровой О. А., Ильиной О. Ю. – М.: 2009. – 367 с.;</a:t>
            </a:r>
          </a:p>
          <a:p>
            <a:pPr>
              <a:buNone/>
            </a:pPr>
            <a:r>
              <a:rPr lang="ru-RU" sz="2200" dirty="0" smtClean="0">
                <a:solidFill>
                  <a:schemeClr val="bg1"/>
                </a:solidFill>
              </a:rPr>
              <a:t>Муратов С. А., Семейное право в схемах. – М.: 2011. – 176 с</a:t>
            </a:r>
            <a:r>
              <a:rPr lang="ru-RU" sz="2200" dirty="0" smtClean="0">
                <a:solidFill>
                  <a:schemeClr val="bg1"/>
                </a:solidFill>
              </a:rPr>
              <a:t>.</a:t>
            </a:r>
          </a:p>
          <a:p>
            <a:pPr>
              <a:buNone/>
            </a:pPr>
            <a:r>
              <a:rPr lang="ru-RU" sz="2200" dirty="0">
                <a:solidFill>
                  <a:schemeClr val="bg1"/>
                </a:solidFill>
              </a:rPr>
              <a:t>Исполнительное производство. Под ред. </a:t>
            </a:r>
            <a:r>
              <a:rPr lang="ru-RU" sz="2200" dirty="0" err="1">
                <a:solidFill>
                  <a:schemeClr val="bg1"/>
                </a:solidFill>
              </a:rPr>
              <a:t>Исаенковой</a:t>
            </a:r>
            <a:r>
              <a:rPr lang="ru-RU" sz="2200" dirty="0">
                <a:solidFill>
                  <a:schemeClr val="bg1"/>
                </a:solidFill>
              </a:rPr>
              <a:t> О. В</a:t>
            </a:r>
            <a:r>
              <a:rPr lang="ru-RU" sz="2200" dirty="0" smtClean="0">
                <a:solidFill>
                  <a:schemeClr val="bg1"/>
                </a:solidFill>
              </a:rPr>
              <a:t>., Афанасьевой </a:t>
            </a:r>
            <a:r>
              <a:rPr lang="ru-RU" sz="2200" dirty="0">
                <a:solidFill>
                  <a:schemeClr val="bg1"/>
                </a:solidFill>
              </a:rPr>
              <a:t>С. Ф., М.: ЮРАЙТ. 2007. </a:t>
            </a:r>
            <a:r>
              <a:rPr lang="ru-RU" sz="2200" dirty="0" smtClean="0">
                <a:solidFill>
                  <a:schemeClr val="bg1"/>
                </a:solidFill>
              </a:rPr>
              <a:t>– 154 с.</a:t>
            </a:r>
          </a:p>
          <a:p>
            <a:pPr>
              <a:buNone/>
            </a:pPr>
            <a:r>
              <a:rPr lang="ru-RU" sz="2300" dirty="0" err="1">
                <a:solidFill>
                  <a:schemeClr val="bg1"/>
                </a:solidFill>
              </a:rPr>
              <a:t>Узелач</a:t>
            </a:r>
            <a:r>
              <a:rPr lang="ru-RU" sz="2300" dirty="0">
                <a:solidFill>
                  <a:schemeClr val="bg1"/>
                </a:solidFill>
              </a:rPr>
              <a:t> А. «Приватизация органов принудительного исполнения – шаг вперёд для стран с переходного периода?» // Исполнительное производство: традиции и реформы. </a:t>
            </a:r>
            <a:r>
              <a:rPr lang="en-US" sz="2300" dirty="0">
                <a:solidFill>
                  <a:schemeClr val="bg1"/>
                </a:solidFill>
              </a:rPr>
              <a:t>Enforcement and Enforceability. Tradition and Reform / </a:t>
            </a:r>
            <a:r>
              <a:rPr lang="ru-RU" sz="2300" dirty="0">
                <a:solidFill>
                  <a:schemeClr val="bg1"/>
                </a:solidFill>
              </a:rPr>
              <a:t>Пер</a:t>
            </a:r>
            <a:r>
              <a:rPr lang="en-US" sz="2300" dirty="0">
                <a:solidFill>
                  <a:schemeClr val="bg1"/>
                </a:solidFill>
              </a:rPr>
              <a:t>. </a:t>
            </a:r>
            <a:r>
              <a:rPr lang="ru-RU" sz="2300" dirty="0">
                <a:solidFill>
                  <a:schemeClr val="bg1"/>
                </a:solidFill>
              </a:rPr>
              <a:t>с </a:t>
            </a:r>
            <a:r>
              <a:rPr lang="ru-RU" sz="2300" dirty="0" err="1">
                <a:solidFill>
                  <a:schemeClr val="bg1"/>
                </a:solidFill>
              </a:rPr>
              <a:t>англ</a:t>
            </a:r>
            <a:r>
              <a:rPr lang="en-US" sz="2300" dirty="0">
                <a:solidFill>
                  <a:schemeClr val="bg1"/>
                </a:solidFill>
              </a:rPr>
              <a:t>.; </a:t>
            </a:r>
            <a:r>
              <a:rPr lang="ru-RU" sz="2300" dirty="0">
                <a:solidFill>
                  <a:schemeClr val="bg1"/>
                </a:solidFill>
              </a:rPr>
              <a:t>под </a:t>
            </a:r>
            <a:r>
              <a:rPr lang="ru-RU" sz="2300" dirty="0" err="1">
                <a:solidFill>
                  <a:schemeClr val="bg1"/>
                </a:solidFill>
              </a:rPr>
              <a:t>ред</a:t>
            </a:r>
            <a:r>
              <a:rPr lang="en-US" sz="2300" dirty="0">
                <a:solidFill>
                  <a:schemeClr val="bg1"/>
                </a:solidFill>
              </a:rPr>
              <a:t>. </a:t>
            </a:r>
            <a:r>
              <a:rPr lang="ru-RU" sz="2300" dirty="0">
                <a:solidFill>
                  <a:schemeClr val="bg1"/>
                </a:solidFill>
              </a:rPr>
              <a:t>Р. Ван Рее. М., 2011, С. 106.</a:t>
            </a:r>
          </a:p>
          <a:p>
            <a:pPr>
              <a:buNone/>
            </a:pPr>
            <a:endParaRPr lang="ru-RU" sz="2200" dirty="0" smtClean="0">
              <a:solidFill>
                <a:schemeClr val="bg1"/>
              </a:solidFill>
            </a:endParaRPr>
          </a:p>
        </p:txBody>
      </p:sp>
      <p:sp>
        <p:nvSpPr>
          <p:cNvPr id="4" name="Управляющая кнопка: домой 3">
            <a:hlinkClick r:id="rId2" action="ppaction://hlinksldjump" highlightClick="1"/>
          </p:cNvPr>
          <p:cNvSpPr/>
          <p:nvPr/>
        </p:nvSpPr>
        <p:spPr>
          <a:xfrm>
            <a:off x="3408" y="6381328"/>
            <a:ext cx="680160" cy="4766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686800" cy="838200"/>
          </a:xfrm>
        </p:spPr>
        <p:txBody>
          <a:bodyPr>
            <a:normAutofit fontScale="90000"/>
          </a:bodyPr>
          <a:lstStyle/>
          <a:p>
            <a:r>
              <a:rPr lang="ru-RU" dirty="0" smtClean="0">
                <a:solidFill>
                  <a:schemeClr val="tx2">
                    <a:lumMod val="40000"/>
                    <a:lumOff val="60000"/>
                  </a:schemeClr>
                </a:solidFill>
                <a:effectLst/>
              </a:rPr>
              <a:t>Основания для обращения в суд с  требованием о взыскании алиментов</a:t>
            </a:r>
            <a:endParaRPr lang="ru-RU" dirty="0">
              <a:solidFill>
                <a:schemeClr val="tx2">
                  <a:lumMod val="40000"/>
                  <a:lumOff val="60000"/>
                </a:schemeClr>
              </a:solidFill>
              <a:effectLst/>
            </a:endParaRPr>
          </a:p>
        </p:txBody>
      </p:sp>
      <p:sp>
        <p:nvSpPr>
          <p:cNvPr id="3" name="Содержимое 2"/>
          <p:cNvSpPr>
            <a:spLocks noGrp="1"/>
          </p:cNvSpPr>
          <p:nvPr>
            <p:ph idx="1"/>
          </p:nvPr>
        </p:nvSpPr>
        <p:spPr>
          <a:xfrm>
            <a:off x="4283968" y="1910295"/>
            <a:ext cx="4860032" cy="4941168"/>
          </a:xfrm>
        </p:spPr>
        <p:txBody>
          <a:bodyPr>
            <a:normAutofit fontScale="70000" lnSpcReduction="20000"/>
          </a:bodyPr>
          <a:lstStyle/>
          <a:p>
            <a:pPr algn="r">
              <a:buNone/>
            </a:pPr>
            <a:endParaRPr lang="ru-RU" dirty="0" smtClean="0">
              <a:solidFill>
                <a:schemeClr val="bg1"/>
              </a:solidFill>
            </a:endParaRPr>
          </a:p>
          <a:p>
            <a:pPr algn="r">
              <a:buNone/>
            </a:pPr>
            <a:endParaRPr lang="ru-RU" dirty="0" smtClean="0">
              <a:solidFill>
                <a:schemeClr val="bg1"/>
              </a:solidFill>
            </a:endParaRPr>
          </a:p>
          <a:p>
            <a:pPr algn="r">
              <a:buNone/>
            </a:pPr>
            <a:r>
              <a:rPr lang="ru-RU" dirty="0" smtClean="0">
                <a:solidFill>
                  <a:schemeClr val="bg1"/>
                </a:solidFill>
              </a:rPr>
              <a:t>Данные основания прямо законодателем в СК И ГПК РФ не предусмотрены. Исходя из теории содержания иска его основанием являются конкретные юридические факты, на которые истец основывает своё материальное требование к ответчику. Применительно к требованиям о взыскании алиментов – это факт уклонения Плательщика алиментов от своих прямых обязанностей, или ненадлежащее их исполнения (нарушение порядка выплат, сроков и размеров)</a:t>
            </a:r>
            <a:endParaRPr lang="ru-RU" dirty="0" smtClean="0"/>
          </a:p>
          <a:p>
            <a:pPr algn="r">
              <a:buNone/>
            </a:pPr>
            <a:endParaRPr lang="ru-RU" dirty="0"/>
          </a:p>
        </p:txBody>
      </p:sp>
      <p:pic>
        <p:nvPicPr>
          <p:cNvPr id="6" name="Рисунок 5" descr="57959_2.jpg"/>
          <p:cNvPicPr>
            <a:picLocks noChangeAspect="1"/>
          </p:cNvPicPr>
          <p:nvPr/>
        </p:nvPicPr>
        <p:blipFill>
          <a:blip r:embed="rId3" cstate="print"/>
          <a:stretch>
            <a:fillRect/>
          </a:stretch>
        </p:blipFill>
        <p:spPr>
          <a:xfrm>
            <a:off x="251520" y="1412776"/>
            <a:ext cx="4211960" cy="3911106"/>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1000"/>
                                        <p:tgtEl>
                                          <p:spTgt spid="3">
                                            <p:txEl>
                                              <p:pRg st="2" end="2"/>
                                            </p:txEl>
                                          </p:spTgt>
                                        </p:tgtEl>
                                      </p:cBhvr>
                                    </p:animEffect>
                                    <p:anim calcmode="lin" valueType="num">
                                      <p:cBhvr>
                                        <p:cTn id="1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686800" cy="838200"/>
          </a:xfrm>
        </p:spPr>
        <p:txBody>
          <a:bodyPr>
            <a:normAutofit fontScale="90000"/>
          </a:bodyPr>
          <a:lstStyle/>
          <a:p>
            <a:r>
              <a:rPr lang="ru-RU" dirty="0" smtClean="0">
                <a:solidFill>
                  <a:schemeClr val="tx2">
                    <a:lumMod val="40000"/>
                    <a:lumOff val="60000"/>
                  </a:schemeClr>
                </a:solidFill>
                <a:effectLst/>
              </a:rPr>
              <a:t>Лица, имеющие право обращаться в суд с требованием о взыскании Алиментов</a:t>
            </a:r>
            <a:endParaRPr lang="ru-RU" dirty="0">
              <a:solidFill>
                <a:schemeClr val="tx2">
                  <a:lumMod val="40000"/>
                  <a:lumOff val="60000"/>
                </a:schemeClr>
              </a:solidFill>
              <a:effectLst/>
            </a:endParaRPr>
          </a:p>
        </p:txBody>
      </p:sp>
      <p:sp>
        <p:nvSpPr>
          <p:cNvPr id="3" name="Содержимое 2"/>
          <p:cNvSpPr>
            <a:spLocks noGrp="1"/>
          </p:cNvSpPr>
          <p:nvPr>
            <p:ph idx="1"/>
          </p:nvPr>
        </p:nvSpPr>
        <p:spPr>
          <a:xfrm>
            <a:off x="0" y="1340768"/>
            <a:ext cx="9144000" cy="5517232"/>
          </a:xfrm>
        </p:spPr>
        <p:txBody>
          <a:bodyPr>
            <a:normAutofit fontScale="40000" lnSpcReduction="20000"/>
          </a:bodyPr>
          <a:lstStyle/>
          <a:p>
            <a:pPr lvl="0">
              <a:buNone/>
            </a:pPr>
            <a:r>
              <a:rPr lang="ru-RU" sz="5000" dirty="0" smtClean="0">
                <a:solidFill>
                  <a:schemeClr val="bg1"/>
                </a:solidFill>
              </a:rPr>
              <a:t>     Порядок уплаты и взыскания алиментов регулируется главой 17 СК РФ. Однако, она не определяет исчерпывающий перечень лиц, обладающих правом обращаться в суд с требованием о взыскании алиментов. Содержание ст. 106 СК РФ указывает, что данным правом обладает получатель алиментов, обладая следующим статусом члена семьи по отношению к плательщику алиментов: </a:t>
            </a:r>
          </a:p>
          <a:p>
            <a:r>
              <a:rPr lang="ru-RU" sz="5000" dirty="0" smtClean="0">
                <a:solidFill>
                  <a:schemeClr val="bg1"/>
                </a:solidFill>
              </a:rPr>
              <a:t>родителями или детьми, </a:t>
            </a:r>
          </a:p>
          <a:p>
            <a:r>
              <a:rPr lang="ru-RU" sz="5000" dirty="0" smtClean="0">
                <a:solidFill>
                  <a:schemeClr val="bg1"/>
                </a:solidFill>
              </a:rPr>
              <a:t>супругами, </a:t>
            </a:r>
          </a:p>
          <a:p>
            <a:r>
              <a:rPr lang="ru-RU" sz="5000" dirty="0" smtClean="0">
                <a:solidFill>
                  <a:schemeClr val="bg1"/>
                </a:solidFill>
              </a:rPr>
              <a:t>бывшими супругами, </a:t>
            </a:r>
          </a:p>
          <a:p>
            <a:r>
              <a:rPr lang="ru-RU" sz="5000" dirty="0" smtClean="0">
                <a:solidFill>
                  <a:schemeClr val="bg1"/>
                </a:solidFill>
              </a:rPr>
              <a:t>братьями или сёстрами, </a:t>
            </a:r>
          </a:p>
          <a:p>
            <a:r>
              <a:rPr lang="ru-RU" sz="5000" dirty="0" smtClean="0">
                <a:solidFill>
                  <a:schemeClr val="bg1"/>
                </a:solidFill>
              </a:rPr>
              <a:t>дедушкой/бабушкой или внуком, </a:t>
            </a:r>
          </a:p>
          <a:p>
            <a:r>
              <a:rPr lang="ru-RU" sz="5000" dirty="0" smtClean="0">
                <a:solidFill>
                  <a:schemeClr val="bg1"/>
                </a:solidFill>
              </a:rPr>
              <a:t>воспитателем или воспитанником,</a:t>
            </a:r>
          </a:p>
          <a:p>
            <a:r>
              <a:rPr lang="ru-RU" sz="5000" dirty="0" smtClean="0">
                <a:solidFill>
                  <a:schemeClr val="bg1"/>
                </a:solidFill>
              </a:rPr>
              <a:t>пасынком/падчерицей или отчимом/мачехой,</a:t>
            </a:r>
          </a:p>
          <a:p>
            <a:r>
              <a:rPr lang="ru-RU" sz="5000" dirty="0" smtClean="0">
                <a:solidFill>
                  <a:schemeClr val="bg1"/>
                </a:solidFill>
              </a:rPr>
              <a:t>иными членами семьи.</a:t>
            </a:r>
            <a:br>
              <a:rPr lang="ru-RU" sz="5000" dirty="0" smtClean="0">
                <a:solidFill>
                  <a:schemeClr val="bg1"/>
                </a:solidFill>
              </a:rPr>
            </a:br>
            <a:endParaRPr lang="ru-RU" sz="5000" dirty="0" smtClean="0">
              <a:solidFill>
                <a:schemeClr val="bg1"/>
              </a:solidFill>
            </a:endParaRPr>
          </a:p>
          <a:p>
            <a:pPr algn="ctr">
              <a:buNone/>
            </a:pPr>
            <a:r>
              <a:rPr lang="ru-RU" sz="5000" dirty="0" smtClean="0">
                <a:solidFill>
                  <a:schemeClr val="bg1"/>
                </a:solidFill>
              </a:rPr>
              <a:t>Исходя из смысла ст. 102 СК РФ данным правом также обладают законный представитель несовершеннолетнего ребенка или совершеннолетнего недееспособного члена семьи (подробнее в п. 1, ст. 52 ГПК РФ), а также орган опеки и попечительства и прокурор.</a:t>
            </a:r>
          </a:p>
          <a:p>
            <a:endParaRPr lang="ru-RU"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1000"/>
                                        <p:tgtEl>
                                          <p:spTgt spid="3">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3" dur="1000"/>
                                        <p:tgtEl>
                                          <p:spTgt spid="3">
                                            <p:txEl>
                                              <p:pRg st="1" end="1"/>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6" dur="1000"/>
                                        <p:tgtEl>
                                          <p:spTgt spid="3">
                                            <p:txEl>
                                              <p:pRg st="2" end="2"/>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1000"/>
                                        <p:tgtEl>
                                          <p:spTgt spid="3">
                                            <p:txEl>
                                              <p:pRg st="3" end="3"/>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1000"/>
                                        <p:tgtEl>
                                          <p:spTgt spid="3">
                                            <p:txEl>
                                              <p:pRg st="4" end="4"/>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5" dur="1000"/>
                                        <p:tgtEl>
                                          <p:spTgt spid="3">
                                            <p:txEl>
                                              <p:pRg st="5" end="5"/>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8" dur="1000"/>
                                        <p:tgtEl>
                                          <p:spTgt spid="3">
                                            <p:txEl>
                                              <p:pRg st="6" end="6"/>
                                            </p:tx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1" dur="1000"/>
                                        <p:tgtEl>
                                          <p:spTgt spid="3">
                                            <p:txEl>
                                              <p:pRg st="7" end="7"/>
                                            </p:tx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4" dur="1000"/>
                                        <p:tgtEl>
                                          <p:spTgt spid="3">
                                            <p:txEl>
                                              <p:pRg st="8" end="8"/>
                                            </p:txEl>
                                          </p:spTgt>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7"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686800" cy="838200"/>
          </a:xfrm>
        </p:spPr>
        <p:txBody>
          <a:bodyPr>
            <a:normAutofit fontScale="90000"/>
          </a:bodyPr>
          <a:lstStyle/>
          <a:p>
            <a:r>
              <a:rPr lang="ru-RU" dirty="0" smtClean="0">
                <a:solidFill>
                  <a:schemeClr val="tx2">
                    <a:lumMod val="40000"/>
                    <a:lumOff val="60000"/>
                  </a:schemeClr>
                </a:solidFill>
                <a:effectLst/>
              </a:rPr>
              <a:t>Процессуальные особенности взыскания алиментов</a:t>
            </a:r>
            <a:endParaRPr lang="ru-RU" dirty="0">
              <a:solidFill>
                <a:schemeClr val="tx2">
                  <a:lumMod val="40000"/>
                  <a:lumOff val="60000"/>
                </a:schemeClr>
              </a:solidFill>
              <a:effectLst/>
            </a:endParaRPr>
          </a:p>
        </p:txBody>
      </p:sp>
      <p:sp>
        <p:nvSpPr>
          <p:cNvPr id="3" name="Содержимое 2"/>
          <p:cNvSpPr>
            <a:spLocks noGrp="1"/>
          </p:cNvSpPr>
          <p:nvPr>
            <p:ph idx="1"/>
          </p:nvPr>
        </p:nvSpPr>
        <p:spPr>
          <a:xfrm>
            <a:off x="304800" y="1554162"/>
            <a:ext cx="8686800" cy="4755158"/>
          </a:xfrm>
        </p:spPr>
        <p:txBody>
          <a:bodyPr>
            <a:normAutofit fontScale="70000" lnSpcReduction="20000"/>
          </a:bodyPr>
          <a:lstStyle/>
          <a:p>
            <a:r>
              <a:rPr lang="ru-RU" dirty="0" smtClean="0">
                <a:solidFill>
                  <a:schemeClr val="bg1"/>
                </a:solidFill>
              </a:rPr>
              <a:t>Иск о взыскании алиментов может быть предъявлен истцом в суд по месту его жительства (ч. 3, ст. 29 ГПК РФ);</a:t>
            </a:r>
          </a:p>
          <a:p>
            <a:r>
              <a:rPr lang="ru-RU" dirty="0" smtClean="0">
                <a:solidFill>
                  <a:schemeClr val="bg1"/>
                </a:solidFill>
              </a:rPr>
              <a:t>При неизвестности места пребывания ответчика по требованиям о взыскании алиментов судья обязан вынести определение об объявлении розыска ответчика (ч. 1 ст. 120 СК РФ); </a:t>
            </a:r>
          </a:p>
          <a:p>
            <a:r>
              <a:rPr lang="ru-RU" dirty="0" smtClean="0">
                <a:solidFill>
                  <a:schemeClr val="bg1"/>
                </a:solidFill>
              </a:rPr>
              <a:t>Дела о взыскании алиментов рассматриваются и разрешаются до истечения месяца (ч. 2 ст. 154 ГПК РФ);</a:t>
            </a:r>
          </a:p>
          <a:p>
            <a:r>
              <a:rPr lang="ru-RU" dirty="0" smtClean="0">
                <a:solidFill>
                  <a:schemeClr val="bg1"/>
                </a:solidFill>
              </a:rPr>
              <a:t>Судебный приказ или решение суда о взыскании алиментов подлежит немедленному исполнению (ст. 211 ГПК РФ);</a:t>
            </a:r>
          </a:p>
          <a:p>
            <a:r>
              <a:rPr lang="ru-RU" dirty="0" smtClean="0">
                <a:solidFill>
                  <a:schemeClr val="bg1"/>
                </a:solidFill>
              </a:rPr>
              <a:t>В случае отмены в суде апелляционной инстанции, а также в кассационном или надзорном порядке, решения суда по делу о взыскании алиментов поворот исполнения решения суда допускается только в тех случаях, если отмененное решение суда было основано на сообщенных истцом ложных сведениях или представленных им подложных документах. (ст. 445 ГПК РФ).</a:t>
            </a:r>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solidFill>
                <a:schemeClr val="bg1"/>
              </a:solidFill>
            </a:endParaRPr>
          </a:p>
          <a:p>
            <a:endParaRPr lang="ru-RU"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0528" y="2681536"/>
            <a:ext cx="7776864" cy="4176464"/>
          </a:xfrm>
        </p:spPr>
        <p:txBody>
          <a:bodyPr>
            <a:normAutofit fontScale="62500" lnSpcReduction="20000"/>
          </a:bodyPr>
          <a:lstStyle/>
          <a:p>
            <a:pPr>
              <a:buNone/>
            </a:pPr>
            <a:r>
              <a:rPr lang="ru-RU" dirty="0" smtClean="0">
                <a:solidFill>
                  <a:schemeClr val="bg1"/>
                </a:solidFill>
              </a:rPr>
              <a:t>          Отдельно хотелось бы отметить, что порядок выплаты алиментов при отсутствии нотариально удостоверенного соглашения определяется решением суда либо в судебном приказе. В соответствии со ст. 122 ГПК РФ судебный приказ может быть выдан по требованию о взыскании алиментов на несовершеннолетних детей, не связанное с установлением отцовства, оспариванием отцовства (материнства) или необходимостью привлечения других заинтересованных лиц.</a:t>
            </a:r>
          </a:p>
          <a:p>
            <a:pPr>
              <a:buNone/>
            </a:pPr>
            <a:r>
              <a:rPr lang="ru-RU" dirty="0" smtClean="0">
                <a:solidFill>
                  <a:schemeClr val="bg1"/>
                </a:solidFill>
              </a:rPr>
              <a:t>         Судебный приказ выносится без судебного разбирательства и вызова сторон для заслушивания их объяснений. Судебный приказ по существу заявленного требования выносится в течение пяти дней со дня поступления заявления о вынесении судебного приказа в суд (ст. 126 ГПК РФ).</a:t>
            </a:r>
          </a:p>
          <a:p>
            <a:pPr algn="ctr">
              <a:buNone/>
            </a:pPr>
            <a:endParaRPr lang="ru-RU" dirty="0" smtClean="0">
              <a:solidFill>
                <a:schemeClr val="bg1"/>
              </a:solidFill>
            </a:endParaRPr>
          </a:p>
          <a:p>
            <a:pPr algn="ctr"/>
            <a:r>
              <a:rPr lang="ru-RU" dirty="0" smtClean="0">
                <a:solidFill>
                  <a:schemeClr val="bg1"/>
                </a:solidFill>
              </a:rPr>
              <a:t>Далее речь пойдёт об исковом порядке взыскания алиментов.</a:t>
            </a:r>
          </a:p>
          <a:p>
            <a:pPr>
              <a:buNone/>
            </a:pPr>
            <a:endParaRPr lang="ru-RU" dirty="0" smtClean="0"/>
          </a:p>
          <a:p>
            <a:pPr>
              <a:buNone/>
            </a:pPr>
            <a:endParaRPr lang="ru-RU" dirty="0"/>
          </a:p>
        </p:txBody>
      </p:sp>
      <p:pic>
        <p:nvPicPr>
          <p:cNvPr id="5" name="Рисунок 4" descr="lishenie_prav.jpg"/>
          <p:cNvPicPr>
            <a:picLocks noChangeAspect="1"/>
          </p:cNvPicPr>
          <p:nvPr/>
        </p:nvPicPr>
        <p:blipFill>
          <a:blip r:embed="rId2" cstate="print"/>
          <a:stretch>
            <a:fillRect/>
          </a:stretch>
        </p:blipFill>
        <p:spPr>
          <a:xfrm>
            <a:off x="2267744" y="260648"/>
            <a:ext cx="6876256" cy="2348880"/>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1" presetClass="entr" presetSubtype="0" fill="hold" nodeType="withEffect">
                                  <p:stCondLst>
                                    <p:cond delay="0"/>
                                  </p:stCondLst>
                                  <p:childTnLst>
                                    <p:set>
                                      <p:cBhvr>
                                        <p:cTn id="21"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istekaet_srok_uplati_naloga_na_dohodi_fizicheskih_lic_za_2014_god.jpg"/>
          <p:cNvPicPr>
            <a:picLocks noChangeAspect="1"/>
          </p:cNvPicPr>
          <p:nvPr/>
        </p:nvPicPr>
        <p:blipFill>
          <a:blip r:embed="rId2" cstate="print"/>
          <a:stretch>
            <a:fillRect/>
          </a:stretch>
        </p:blipFill>
        <p:spPr>
          <a:xfrm>
            <a:off x="3563888" y="3053378"/>
            <a:ext cx="5580112" cy="3804621"/>
          </a:xfrm>
          <a:prstGeom prst="rect">
            <a:avLst/>
          </a:prstGeom>
          <a:ln>
            <a:noFill/>
          </a:ln>
          <a:effectLst>
            <a:softEdge rad="112500"/>
          </a:effectLst>
        </p:spPr>
      </p:pic>
      <p:sp>
        <p:nvSpPr>
          <p:cNvPr id="2" name="Заголовок 1"/>
          <p:cNvSpPr>
            <a:spLocks noGrp="1"/>
          </p:cNvSpPr>
          <p:nvPr>
            <p:ph type="title"/>
          </p:nvPr>
        </p:nvSpPr>
        <p:spPr/>
        <p:txBody>
          <a:bodyPr>
            <a:normAutofit fontScale="90000"/>
          </a:bodyPr>
          <a:lstStyle/>
          <a:p>
            <a:r>
              <a:rPr lang="ru-RU" dirty="0" smtClean="0">
                <a:solidFill>
                  <a:schemeClr val="tx2">
                    <a:lumMod val="40000"/>
                    <a:lumOff val="60000"/>
                  </a:schemeClr>
                </a:solidFill>
                <a:effectLst>
                  <a:reflection blurRad="6350" stA="55000" endA="300" endPos="45500" dir="5400000" sy="-100000" algn="bl" rotWithShape="0"/>
                </a:effectLst>
              </a:rPr>
              <a:t>Сроки обращения за алиментами </a:t>
            </a:r>
            <a:r>
              <a:rPr lang="ru-RU" dirty="0" smtClean="0"/>
              <a:t/>
            </a:r>
            <a:br>
              <a:rPr lang="ru-RU" dirty="0" smtClean="0"/>
            </a:br>
            <a:endParaRPr lang="ru-RU" dirty="0"/>
          </a:p>
        </p:txBody>
      </p:sp>
      <p:sp>
        <p:nvSpPr>
          <p:cNvPr id="3" name="Содержимое 2"/>
          <p:cNvSpPr>
            <a:spLocks noGrp="1"/>
          </p:cNvSpPr>
          <p:nvPr>
            <p:ph idx="1"/>
          </p:nvPr>
        </p:nvSpPr>
        <p:spPr>
          <a:xfrm>
            <a:off x="0" y="1268760"/>
            <a:ext cx="5832648" cy="3888432"/>
          </a:xfrm>
        </p:spPr>
        <p:txBody>
          <a:bodyPr>
            <a:normAutofit fontScale="62500" lnSpcReduction="20000"/>
          </a:bodyPr>
          <a:lstStyle/>
          <a:p>
            <a:pPr>
              <a:buNone/>
            </a:pPr>
            <a:r>
              <a:rPr lang="ru-RU" dirty="0" smtClean="0">
                <a:solidFill>
                  <a:schemeClr val="bg1"/>
                </a:solidFill>
              </a:rPr>
              <a:t>        </a:t>
            </a:r>
            <a:r>
              <a:rPr lang="ru-RU" sz="3800" dirty="0" smtClean="0">
                <a:solidFill>
                  <a:schemeClr val="bg1"/>
                </a:solidFill>
              </a:rPr>
              <a:t>Лицо, имеющее право на получение алиментов, вправе в любое время обратиться в суд с заявлением о взыскании алиментов,</a:t>
            </a:r>
            <a:r>
              <a:rPr lang="ru-RU" sz="3800" dirty="0" smtClean="0"/>
              <a:t> </a:t>
            </a:r>
            <a:r>
              <a:rPr lang="ru-RU" sz="3800" dirty="0" smtClean="0">
                <a:solidFill>
                  <a:schemeClr val="bg1"/>
                </a:solidFill>
              </a:rPr>
              <a:t>если алименты не выплачивались ранее по соглашению об уплате алиментов. Присуждаются алименты либо с момента обращения в суд, либо в пределах трёхлетнего срока до предъявления иска в суд </a:t>
            </a:r>
          </a:p>
          <a:p>
            <a:pPr>
              <a:buNone/>
            </a:pPr>
            <a:r>
              <a:rPr lang="ru-RU" sz="3800" dirty="0" smtClean="0">
                <a:solidFill>
                  <a:schemeClr val="bg1"/>
                </a:solidFill>
              </a:rPr>
              <a:t>     (ст. 107 СК РФ) </a:t>
            </a:r>
            <a:endParaRPr lang="ru-RU" sz="3800" dirty="0">
              <a:solidFill>
                <a:schemeClr val="bg1"/>
              </a:solidFill>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499"/>
                                          </p:stCondLst>
                                        </p:cTn>
                                        <p:tgtEl>
                                          <p:spTgt spid="5"/>
                                        </p:tgtEl>
                                        <p:attrNameLst>
                                          <p:attrName>style.visibility</p:attrName>
                                        </p:attrNameLst>
                                      </p:cBhvr>
                                      <p:to>
                                        <p:strVal val="visible"/>
                                      </p:to>
                                    </p:set>
                                  </p:childTnLst>
                                </p:cTn>
                              </p:par>
                              <p:par>
                                <p:cTn id="10" presetID="47"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tx2">
                    <a:lumMod val="40000"/>
                    <a:lumOff val="60000"/>
                  </a:schemeClr>
                </a:solidFill>
                <a:effectLst/>
              </a:rPr>
              <a:t>Взыскание алиментов до разрешения спора судом (ст. 108 СК </a:t>
            </a:r>
            <a:r>
              <a:rPr lang="ru-RU" dirty="0" err="1" smtClean="0">
                <a:solidFill>
                  <a:schemeClr val="tx2">
                    <a:lumMod val="40000"/>
                    <a:lumOff val="60000"/>
                  </a:schemeClr>
                </a:solidFill>
                <a:effectLst/>
              </a:rPr>
              <a:t>рф</a:t>
            </a:r>
            <a:r>
              <a:rPr lang="ru-RU" dirty="0" smtClean="0">
                <a:solidFill>
                  <a:schemeClr val="tx2">
                    <a:lumMod val="40000"/>
                    <a:lumOff val="60000"/>
                  </a:schemeClr>
                </a:solidFill>
                <a:effectLst/>
              </a:rPr>
              <a:t>)</a:t>
            </a:r>
            <a:r>
              <a:rPr lang="ru-RU" dirty="0" smtClean="0"/>
              <a:t/>
            </a:r>
            <a:br>
              <a:rPr lang="ru-RU" dirty="0" smtClean="0"/>
            </a:br>
            <a:endParaRPr lang="ru-RU" dirty="0"/>
          </a:p>
        </p:txBody>
      </p:sp>
      <p:sp>
        <p:nvSpPr>
          <p:cNvPr id="6" name="TextBox 5"/>
          <p:cNvSpPr txBox="1"/>
          <p:nvPr/>
        </p:nvSpPr>
        <p:spPr>
          <a:xfrm>
            <a:off x="611560" y="1916832"/>
            <a:ext cx="3240360" cy="369332"/>
          </a:xfrm>
          <a:prstGeom prst="rect">
            <a:avLst/>
          </a:prstGeom>
          <a:noFill/>
        </p:spPr>
        <p:txBody>
          <a:bodyPr wrap="square" rtlCol="0">
            <a:spAutoFit/>
          </a:bodyPr>
          <a:lstStyle/>
          <a:p>
            <a:endParaRPr lang="ru-RU" dirty="0"/>
          </a:p>
        </p:txBody>
      </p:sp>
      <p:sp>
        <p:nvSpPr>
          <p:cNvPr id="7" name="TextBox 6"/>
          <p:cNvSpPr txBox="1"/>
          <p:nvPr/>
        </p:nvSpPr>
        <p:spPr>
          <a:xfrm>
            <a:off x="1331640" y="1700808"/>
            <a:ext cx="2520280" cy="203132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dirty="0" smtClean="0">
                <a:solidFill>
                  <a:srgbClr val="FF0000"/>
                </a:solidFill>
              </a:rPr>
              <a:t>Суд вправе вынести постановление о взыскании алиментов до вступления решения суда о взыскании алиментов в законную силу</a:t>
            </a:r>
            <a:endParaRPr lang="ru-RU" dirty="0">
              <a:solidFill>
                <a:srgbClr val="FF0000"/>
              </a:solidFill>
            </a:endParaRPr>
          </a:p>
        </p:txBody>
      </p:sp>
      <p:sp>
        <p:nvSpPr>
          <p:cNvPr id="8" name="TextBox 7"/>
          <p:cNvSpPr txBox="1"/>
          <p:nvPr/>
        </p:nvSpPr>
        <p:spPr>
          <a:xfrm>
            <a:off x="5292080" y="1700808"/>
            <a:ext cx="3024336"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dirty="0" smtClean="0">
                <a:solidFill>
                  <a:srgbClr val="FF0000"/>
                </a:solidFill>
              </a:rPr>
              <a:t>При взыскании алиментов на несовершеннолетних детей суд вправе вынести постановление о взыскании алиментов до вынесения судом решения о взыскании алиментов</a:t>
            </a:r>
            <a:endParaRPr lang="ru-RU" dirty="0">
              <a:solidFill>
                <a:srgbClr val="FF0000"/>
              </a:solidFill>
            </a:endParaRPr>
          </a:p>
        </p:txBody>
      </p:sp>
      <p:sp>
        <p:nvSpPr>
          <p:cNvPr id="9" name="TextBox 8"/>
          <p:cNvSpPr txBox="1"/>
          <p:nvPr/>
        </p:nvSpPr>
        <p:spPr>
          <a:xfrm>
            <a:off x="1331640" y="4509120"/>
            <a:ext cx="2520280"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dirty="0" smtClean="0">
                <a:solidFill>
                  <a:srgbClr val="FF0000"/>
                </a:solidFill>
              </a:rPr>
              <a:t>Размер взыскиваемых алиментов определяется судом исходя из материального и семейного положения сторон</a:t>
            </a:r>
            <a:endParaRPr lang="ru-RU" dirty="0">
              <a:solidFill>
                <a:srgbClr val="FF0000"/>
              </a:solidFill>
            </a:endParaRPr>
          </a:p>
        </p:txBody>
      </p:sp>
      <p:sp>
        <p:nvSpPr>
          <p:cNvPr id="10" name="TextBox 9"/>
          <p:cNvSpPr txBox="1"/>
          <p:nvPr/>
        </p:nvSpPr>
        <p:spPr>
          <a:xfrm>
            <a:off x="5364088" y="4549676"/>
            <a:ext cx="3024336"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dirty="0" smtClean="0">
                <a:solidFill>
                  <a:srgbClr val="FF0000"/>
                </a:solidFill>
              </a:rPr>
              <a:t>Размер взыскиваемых алиментов на несовершеннолетних детей:</a:t>
            </a:r>
          </a:p>
          <a:p>
            <a:r>
              <a:rPr lang="ru-RU" dirty="0" smtClean="0">
                <a:solidFill>
                  <a:srgbClr val="FF0000"/>
                </a:solidFill>
              </a:rPr>
              <a:t>1/4 часть дохода (на одного ребёнка)</a:t>
            </a:r>
          </a:p>
          <a:p>
            <a:r>
              <a:rPr lang="ru-RU" dirty="0" smtClean="0">
                <a:solidFill>
                  <a:srgbClr val="FF0000"/>
                </a:solidFill>
              </a:rPr>
              <a:t>1/3 часть (на двоих детей)</a:t>
            </a:r>
          </a:p>
          <a:p>
            <a:r>
              <a:rPr lang="ru-RU" dirty="0" smtClean="0">
                <a:solidFill>
                  <a:srgbClr val="FF0000"/>
                </a:solidFill>
              </a:rPr>
              <a:t>1/2 часть (на троих и более – ст. 81 СК РФ)</a:t>
            </a:r>
          </a:p>
        </p:txBody>
      </p:sp>
      <p:cxnSp>
        <p:nvCxnSpPr>
          <p:cNvPr id="12" name="Прямая соединительная линия 11"/>
          <p:cNvCxnSpPr/>
          <p:nvPr/>
        </p:nvCxnSpPr>
        <p:spPr>
          <a:xfrm>
            <a:off x="10980712" y="1844824"/>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2483768" y="1412776"/>
            <a:ext cx="44644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flipV="1">
            <a:off x="4644008" y="1052736"/>
            <a:ext cx="0" cy="360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a:stCxn id="9" idx="0"/>
            <a:endCxn id="7" idx="2"/>
          </p:cNvCxnSpPr>
          <p:nvPr/>
        </p:nvCxnSpPr>
        <p:spPr>
          <a:xfrm flipV="1">
            <a:off x="2591780" y="3732133"/>
            <a:ext cx="0" cy="7769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a:stCxn id="10" idx="0"/>
          </p:cNvCxnSpPr>
          <p:nvPr/>
        </p:nvCxnSpPr>
        <p:spPr>
          <a:xfrm flipV="1">
            <a:off x="6876256" y="3789040"/>
            <a:ext cx="0" cy="76063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flipV="1">
            <a:off x="2483768" y="1484784"/>
            <a:ext cx="0"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6948264" y="1412776"/>
            <a:ext cx="0" cy="360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8812" y="1527096"/>
            <a:ext cx="738664" cy="4968552"/>
          </a:xfrm>
          <a:prstGeom prst="rect">
            <a:avLst/>
          </a:prstGeom>
          <a:noFill/>
        </p:spPr>
        <p:txBody>
          <a:bodyPr vert="vert270" wrap="square" rtlCol="0">
            <a:spAutoFit/>
          </a:bodyPr>
          <a:lstStyle/>
          <a:p>
            <a:pPr algn="ctr"/>
            <a:r>
              <a:rPr lang="ru-RU" sz="3600" dirty="0" smtClean="0">
                <a:solidFill>
                  <a:schemeClr val="bg1"/>
                </a:solidFill>
              </a:rPr>
              <a:t>*Право суда</a:t>
            </a:r>
            <a:endParaRPr lang="ru-RU" sz="3600" dirty="0">
              <a:solidFill>
                <a:schemeClr val="bg1"/>
              </a:solidFill>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7" presetClass="emph" presetSubtype="0" repeatCount="indefinite" fill="remove" nodeType="afterEffect">
                                  <p:stCondLst>
                                    <p:cond delay="0"/>
                                  </p:stCondLst>
                                  <p:childTnLst>
                                    <p:animClr clrSpc="rgb" dir="cw">
                                      <p:cBhvr override="childStyle">
                                        <p:cTn id="10" dur="250" autoRev="1" fill="remove"/>
                                        <p:tgtEl>
                                          <p:spTgt spid="34">
                                            <p:txEl>
                                              <p:pRg st="0" end="0"/>
                                            </p:txEl>
                                          </p:spTgt>
                                        </p:tgtEl>
                                        <p:attrNameLst>
                                          <p:attrName>style.color</p:attrName>
                                        </p:attrNameLst>
                                      </p:cBhvr>
                                      <p:to>
                                        <a:schemeClr val="accent1"/>
                                      </p:to>
                                    </p:animClr>
                                    <p:animClr clrSpc="rgb" dir="cw">
                                      <p:cBhvr>
                                        <p:cTn id="11" dur="250" autoRev="1" fill="remove"/>
                                        <p:tgtEl>
                                          <p:spTgt spid="34">
                                            <p:txEl>
                                              <p:pRg st="0" end="0"/>
                                            </p:txEl>
                                          </p:spTgt>
                                        </p:tgtEl>
                                        <p:attrNameLst>
                                          <p:attrName>fillcolor</p:attrName>
                                        </p:attrNameLst>
                                      </p:cBhvr>
                                      <p:to>
                                        <a:schemeClr val="accent1"/>
                                      </p:to>
                                    </p:animClr>
                                    <p:set>
                                      <p:cBhvr>
                                        <p:cTn id="12" dur="250" autoRev="1" fill="remove"/>
                                        <p:tgtEl>
                                          <p:spTgt spid="34">
                                            <p:txEl>
                                              <p:pRg st="0" end="0"/>
                                            </p:txEl>
                                          </p:spTgt>
                                        </p:tgtEl>
                                        <p:attrNameLst>
                                          <p:attrName>fill.type</p:attrName>
                                        </p:attrNameLst>
                                      </p:cBhvr>
                                      <p:to>
                                        <p:strVal val="solid"/>
                                      </p:to>
                                    </p:set>
                                    <p:set>
                                      <p:cBhvr>
                                        <p:cTn id="13" dur="250" autoRev="1" fill="remove"/>
                                        <p:tgtEl>
                                          <p:spTgt spid="34">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5374</TotalTime>
  <Words>3355</Words>
  <Application>Microsoft Office PowerPoint</Application>
  <PresentationFormat>Экран (4:3)</PresentationFormat>
  <Paragraphs>171</Paragraphs>
  <Slides>33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Трек</vt:lpstr>
      <vt:lpstr>ПОРЯДОК УПЛАТЫ И ВЗЫСКАНИЯ АЛИМЕНТОВ </vt:lpstr>
      <vt:lpstr>Содержание</vt:lpstr>
      <vt:lpstr>Введение</vt:lpstr>
      <vt:lpstr>Основания для обращения в суд с  требованием о взыскании алиментов</vt:lpstr>
      <vt:lpstr>Лица, имеющие право обращаться в суд с требованием о взыскании Алиментов</vt:lpstr>
      <vt:lpstr>Процессуальные особенности взыскания алиментов</vt:lpstr>
      <vt:lpstr>Презентация PowerPoint</vt:lpstr>
      <vt:lpstr>Сроки обращения за алиментами  </vt:lpstr>
      <vt:lpstr>Взыскание алиментов до разрешения спора судом (ст. 108 СК рф) </vt:lpstr>
      <vt:lpstr>Обязанность администрации организации удерживать алименты   </vt:lpstr>
      <vt:lpstr>Обязанность сообщать о перемене места работы лица, обязанного уплачивать алименты </vt:lpstr>
      <vt:lpstr>Обращение взыскания на имущество лица, обязанного уплачивать алименты </vt:lpstr>
      <vt:lpstr>Определение задолженности по алиментам </vt:lpstr>
      <vt:lpstr>Освобождение от уплаты задолженности по алиментам </vt:lpstr>
      <vt:lpstr>Ответственность за несвоевременную уплату алиментов </vt:lpstr>
      <vt:lpstr>Недопустимость зачета и обратного взыскания алиментов </vt:lpstr>
      <vt:lpstr>Индексация алиментов </vt:lpstr>
      <vt:lpstr>Уплата алиментов в случае выезда лица, обязанного уплачивать алименты, в иностранное государство на постоянное жительство </vt:lpstr>
      <vt:lpstr>Изменение установленного судом размера алиментов и освобождение от уплаты алиментов </vt:lpstr>
      <vt:lpstr>Прекращение алиментных обязательств </vt:lpstr>
      <vt:lpstr>Некоторые проблемы исполнительного производства при взыскании алиментов</vt:lpstr>
      <vt:lpstr>Научная дискуссия</vt:lpstr>
      <vt:lpstr>Презентация PowerPoint</vt:lpstr>
      <vt:lpstr>Презентация PowerPoint</vt:lpstr>
      <vt:lpstr>Презентация PowerPoint</vt:lpstr>
      <vt:lpstr>Презентация PowerPoint</vt:lpstr>
      <vt:lpstr>Презентация PowerPoint</vt:lpstr>
      <vt:lpstr>Конституционный суд</vt:lpstr>
      <vt:lpstr>Суд общей юрисдикции</vt:lpstr>
      <vt:lpstr>продолжение</vt:lpstr>
      <vt:lpstr>Заключение</vt:lpstr>
      <vt:lpstr>Презентация PowerPoint</vt:lpstr>
      <vt:lpstr>Список Использованной литературы</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1</cp:lastModifiedBy>
  <cp:revision>85</cp:revision>
  <dcterms:created xsi:type="dcterms:W3CDTF">2016-05-02T16:03:26Z</dcterms:created>
  <dcterms:modified xsi:type="dcterms:W3CDTF">2016-05-10T11:04:23Z</dcterms:modified>
</cp:coreProperties>
</file>