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0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-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RAMIDA-NOTE\Desktop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2015</c:v>
          </c:tx>
          <c:invertIfNegative val="0"/>
          <c:cat>
            <c:strRef>
              <c:f>Лист1!$A$1:$D$1</c:f>
              <c:strCache>
                <c:ptCount val="4"/>
                <c:pt idx="0">
                  <c:v>Внеоборотные активы</c:v>
                </c:pt>
                <c:pt idx="1">
                  <c:v>Оборотные активы</c:v>
                </c:pt>
                <c:pt idx="2">
                  <c:v>Капитал и резервы</c:v>
                </c:pt>
                <c:pt idx="3">
                  <c:v>Краткосрочные пассивы</c:v>
                </c:pt>
              </c:strCache>
            </c:strRef>
          </c:cat>
          <c:val>
            <c:numRef>
              <c:f>Лист1!$A$2:$D$2</c:f>
              <c:numCache>
                <c:formatCode>General</c:formatCode>
                <c:ptCount val="4"/>
                <c:pt idx="0">
                  <c:v>211556</c:v>
                </c:pt>
                <c:pt idx="1">
                  <c:v>89453</c:v>
                </c:pt>
                <c:pt idx="2">
                  <c:v>245245</c:v>
                </c:pt>
                <c:pt idx="3">
                  <c:v>28072</c:v>
                </c:pt>
              </c:numCache>
            </c:numRef>
          </c:val>
        </c:ser>
        <c:ser>
          <c:idx val="1"/>
          <c:order val="1"/>
          <c:tx>
            <c:v>2016</c:v>
          </c:tx>
          <c:invertIfNegative val="0"/>
          <c:cat>
            <c:strRef>
              <c:f>Лист1!$A$1:$D$1</c:f>
              <c:strCache>
                <c:ptCount val="4"/>
                <c:pt idx="0">
                  <c:v>Внеоборотные активы</c:v>
                </c:pt>
                <c:pt idx="1">
                  <c:v>Оборотные активы</c:v>
                </c:pt>
                <c:pt idx="2">
                  <c:v>Капитал и резервы</c:v>
                </c:pt>
                <c:pt idx="3">
                  <c:v>Краткосрочные пассивы</c:v>
                </c:pt>
              </c:strCache>
            </c:strRef>
          </c:cat>
          <c:val>
            <c:numRef>
              <c:f>Лист1!$A$3:$D$3</c:f>
              <c:numCache>
                <c:formatCode>General</c:formatCode>
                <c:ptCount val="4"/>
                <c:pt idx="0">
                  <c:v>252770</c:v>
                </c:pt>
                <c:pt idx="1">
                  <c:v>456636</c:v>
                </c:pt>
                <c:pt idx="2">
                  <c:v>200301</c:v>
                </c:pt>
                <c:pt idx="3">
                  <c:v>512369</c:v>
                </c:pt>
              </c:numCache>
            </c:numRef>
          </c:val>
        </c:ser>
        <c:ser>
          <c:idx val="2"/>
          <c:order val="2"/>
          <c:tx>
            <c:v>2017</c:v>
          </c:tx>
          <c:invertIfNegative val="0"/>
          <c:cat>
            <c:strRef>
              <c:f>Лист1!$A$1:$D$1</c:f>
              <c:strCache>
                <c:ptCount val="4"/>
                <c:pt idx="0">
                  <c:v>Внеоборотные активы</c:v>
                </c:pt>
                <c:pt idx="1">
                  <c:v>Оборотные активы</c:v>
                </c:pt>
                <c:pt idx="2">
                  <c:v>Капитал и резервы</c:v>
                </c:pt>
                <c:pt idx="3">
                  <c:v>Краткосрочные пассивы</c:v>
                </c:pt>
              </c:strCache>
            </c:strRef>
          </c:cat>
          <c:val>
            <c:numRef>
              <c:f>Лист1!$A$4:$D$4</c:f>
              <c:numCache>
                <c:formatCode>General</c:formatCode>
                <c:ptCount val="4"/>
                <c:pt idx="0">
                  <c:v>245839</c:v>
                </c:pt>
                <c:pt idx="1">
                  <c:v>569785</c:v>
                </c:pt>
                <c:pt idx="2">
                  <c:v>283492</c:v>
                </c:pt>
                <c:pt idx="3">
                  <c:v>542398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814656"/>
        <c:axId val="85828736"/>
        <c:axId val="0"/>
      </c:bar3DChart>
      <c:catAx>
        <c:axId val="85814656"/>
        <c:scaling>
          <c:orientation val="minMax"/>
        </c:scaling>
        <c:delete val="0"/>
        <c:axPos val="b"/>
        <c:majorTickMark val="out"/>
        <c:minorTickMark val="none"/>
        <c:tickLblPos val="nextTo"/>
        <c:crossAx val="85828736"/>
        <c:crosses val="autoZero"/>
        <c:auto val="1"/>
        <c:lblAlgn val="ctr"/>
        <c:lblOffset val="100"/>
        <c:noMultiLvlLbl val="0"/>
      </c:catAx>
      <c:valAx>
        <c:axId val="85828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814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183621710207595"/>
          <c:y val="0.18670823038615791"/>
          <c:w val="0.10174323715153592"/>
          <c:h val="0.309867996705690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A8D8E-4D0B-45A1-A435-F9210870DE42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BE099-3A07-46A5-B674-E25446D70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94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BE099-3A07-46A5-B674-E25446D7094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12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399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4653136"/>
            <a:ext cx="9001000" cy="2016224"/>
          </a:xfrm>
        </p:spPr>
        <p:txBody>
          <a:bodyPr>
            <a:normAutofit fontScale="90000"/>
          </a:bodyPr>
          <a:lstStyle/>
          <a:p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студенты 304 группы 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Николаева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АнастасиЯ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Комарова Наталья 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Медунова Екатерина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ЗАКАЗЧИК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Директор «Клиника Доктора фомина», акушер-гинеколог Фомин Д.В.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НАУЧНЫЙ </a:t>
            </a:r>
            <a:r>
              <a:rPr lang="ru-RU" sz="16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К.Э.Н. ЩЕРБАКОВ АЛЕКСЕЙ ВЛАДИМИРОВИЧ</a:t>
            </a:r>
            <a:r>
              <a:rPr lang="ru-RU" b="0" dirty="0">
                <a:solidFill>
                  <a:srgbClr val="002060"/>
                </a:solidFill>
              </a:rPr>
              <a:t/>
            </a:r>
            <a:br>
              <a:rPr lang="ru-RU" b="0" dirty="0">
                <a:solidFill>
                  <a:srgbClr val="002060"/>
                </a:solidFill>
              </a:rPr>
            </a:br>
            <a:endParaRPr lang="ru-RU" b="0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1520" y="908720"/>
            <a:ext cx="8640960" cy="129614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КОНЦЕПТ БИЗНЕС-ПЛАН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внедрению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кольпоскопа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DYSIS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области диагностики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патологических изменений шейки матки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базе «Клиника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октора Фомина»(г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Тверь)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121076"/>
            <a:ext cx="683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ФГБОУ ВО Тверской государственный университет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87" y="0"/>
            <a:ext cx="112712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3"/>
            <a:ext cx="2877616" cy="22322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276873"/>
            <a:ext cx="1728192" cy="22196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544993"/>
            <a:ext cx="3616468" cy="241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268760"/>
            <a:ext cx="69847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Основные средства: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собственное помещение (кабинет в отделении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клинике многофункционального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назначения); аппарат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Dysis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кресло для пациента.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Расходные материалы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3% раствор уксусной кислоты; ватные шарики, пинцеты; раствор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Люголя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этиловый спирт 70 º; стерильные перчатки;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элекроэнергия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на технологические цели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Сметная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калькуляция себестоимости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услуг планируется по следующей схеме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З/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основного медперсонала + З/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вспомогательного персонала + Отчисления ФОТ + Амортизация аппарата + расходные материалы + расходы на рекламу.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Целевая себестоимость 1 услуги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 при плановом числе услуг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месяц-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сроке эксплуатации аппарата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Dysis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): 2400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руб./услуга.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2656"/>
            <a:ext cx="6124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4. Производственный план</a:t>
            </a:r>
          </a:p>
        </p:txBody>
      </p:sp>
    </p:spTree>
    <p:extLst>
      <p:ext uri="{BB962C8B-B14F-4D97-AF65-F5344CB8AC3E}">
        <p14:creationId xmlns:p14="http://schemas.microsoft.com/office/powerpoint/2010/main" val="317663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116632"/>
            <a:ext cx="5102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5. Организационный план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Наименование организации внедрения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бизнес-проекта: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«Клиника Доктора Фомина»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г. Тверь,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ул.Л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Базановой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д.5.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Дата основания: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сентабря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2011 года.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директор клиники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Фомин Дмитрий Владимирович, врач высшей категории, акушер-гинеколог.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Организационная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структура управления: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линейная.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20" y="922412"/>
            <a:ext cx="4212976" cy="538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1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260648"/>
            <a:ext cx="7249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Организационный план: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персонал и клиники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19135"/>
            <a:ext cx="878497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сегодняшний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день: 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штате клиник,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считая среднего и младшего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медперсонала, 73 высоко-квалифицированных специалистов;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Этапы развития сети клиник: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декабря 2011 года — открытие клиники на ул. Л.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Базановой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д.5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-28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января 2014 года — открытие центра на ул. Спартака, д.42а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-21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января 2016 года — открытие клиники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Вагжановском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пер., д.14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-10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апреля 2017 года — открытие центра для жителей Заволжья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ул.Горького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107А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-этой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осенью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вышли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федеральный уровень и открыли свою пятую клинику в г. Калуга.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74" y="3861048"/>
            <a:ext cx="471601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75788" y="348978"/>
            <a:ext cx="4392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6. Страхование рисков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05342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целях оценки устойчивости и эффективности проекта в условиях неопределенности и риска нами применена укрупненная оценка устойчивости.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Размер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поправки на риск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недополучения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предусмотренных проектом доходов принят равным 13%, что соответствует цели проекта – производство и продвижение на рынок новой продукции (13-15 %, проф. Л.Н. Усенко, «Бизнес-анализ»).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Данная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ставка процента (13%) использована нами при расчете показателей эффективности бизнес-плана (см. п. 7 настоящего концепт бизнес- плана «Финансовый план»).</a:t>
            </a:r>
          </a:p>
        </p:txBody>
      </p:sp>
    </p:spTree>
    <p:extLst>
      <p:ext uri="{BB962C8B-B14F-4D97-AF65-F5344CB8AC3E}">
        <p14:creationId xmlns:p14="http://schemas.microsoft.com/office/powerpoint/2010/main" val="3679304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305342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состоянию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1.02.2018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«Клиника Доктора Фомина» имеет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устойчивое финансовое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положение.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Руководством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принято решение инвестирование данного проекта осуществлять за счет собственных средств в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шесть этапов.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качестве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показателей эффективности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бизнес-плана приняты следующие: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чистая приведенная стоимость;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чистая приведенная стоимость с учетом поправки на риск;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срок окупаемости проекта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рассчитанный статическим и динамическим методами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404664"/>
            <a:ext cx="4365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7. Финансовый план</a:t>
            </a:r>
          </a:p>
        </p:txBody>
      </p:sp>
    </p:spTree>
    <p:extLst>
      <p:ext uri="{BB962C8B-B14F-4D97-AF65-F5344CB8AC3E}">
        <p14:creationId xmlns:p14="http://schemas.microsoft.com/office/powerpoint/2010/main" val="2169652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6638" y="188640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Финансовое состояние организации на момент внедрения проекта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3528" y="1484785"/>
          <a:ext cx="770485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59632" y="4725144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20000"/>
              </a:lnSpc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Коэффициент абсолютной ликвидности =0,2 </a:t>
            </a:r>
          </a:p>
          <a:p>
            <a:pPr indent="358775">
              <a:lnSpc>
                <a:spcPct val="120000"/>
              </a:lnSpc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Коэффициент срочной ликвидности = 1,2</a:t>
            </a:r>
          </a:p>
          <a:p>
            <a:pPr indent="358775">
              <a:lnSpc>
                <a:spcPct val="120000"/>
              </a:lnSpc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Коэффициент покрытия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= 1,5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979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9612" y="188640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Движение денежных потоков. Эффективность бизнес-плана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497" y="980725"/>
          <a:ext cx="8856998" cy="568864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13959"/>
                <a:gridCol w="1819695"/>
                <a:gridCol w="413959"/>
                <a:gridCol w="413959"/>
                <a:gridCol w="413959"/>
                <a:gridCol w="413959"/>
                <a:gridCol w="413959"/>
                <a:gridCol w="413959"/>
                <a:gridCol w="413959"/>
                <a:gridCol w="413959"/>
                <a:gridCol w="413959"/>
                <a:gridCol w="413959"/>
                <a:gridCol w="413959"/>
                <a:gridCol w="413959"/>
                <a:gridCol w="413959"/>
                <a:gridCol w="413959"/>
                <a:gridCol w="413959"/>
                <a:gridCol w="413959"/>
              </a:tblGrid>
              <a:tr h="359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№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Показатель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Номер шага (= 1 год)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</a:tr>
              <a:tr h="359813"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Денежные потоки от операционной деятельности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Чистый доход (тыс. руб.)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490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540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600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620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590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570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420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400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400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380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</a:tr>
              <a:tr h="359813"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Инвестиционная деятельность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Приток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</a:tr>
              <a:tr h="359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Отток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-2000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-40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</a:tr>
              <a:tr h="359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Сальдо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-2000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</a:tr>
              <a:tr h="359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Сальдо суммарного потока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-2000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490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580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620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420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400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400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</a:tr>
              <a:tr h="359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Сальдо накопленного потока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-2000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-1660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-1170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-630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570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1160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1720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2250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2800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3220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3620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3980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4370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4730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5130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</a:tr>
              <a:tr h="359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Коэффициент дисконтирования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0,91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0,83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0,68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0,62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0,51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0,47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0,42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0,39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0,35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0,32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0,29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0,24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</a:tr>
              <a:tr h="6512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Дисконтирование сальдо суммарного потока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-2000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309,09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404,96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405,71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396,15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384,97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333,04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287,37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247,25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233,25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161,93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140,20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114,71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112,97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94,80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95,76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</a:tr>
              <a:tr h="359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NPV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1722,15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Дисконтированные инвестиции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-2000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-13,66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-18,66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-12,75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-5,27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9,58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</a:tr>
              <a:tr h="359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Сумма дисконтированных инвестиций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2040,76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955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886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Расчет окупаемости проекта (статический метод)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33" y="692696"/>
          <a:ext cx="8352921" cy="309634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72486"/>
                <a:gridCol w="427059"/>
                <a:gridCol w="440836"/>
                <a:gridCol w="440836"/>
                <a:gridCol w="440836"/>
                <a:gridCol w="440836"/>
                <a:gridCol w="440836"/>
                <a:gridCol w="440836"/>
                <a:gridCol w="440836"/>
                <a:gridCol w="440836"/>
                <a:gridCol w="440836"/>
                <a:gridCol w="440836"/>
                <a:gridCol w="440836"/>
                <a:gridCol w="440836"/>
                <a:gridCol w="440836"/>
                <a:gridCol w="440836"/>
                <a:gridCol w="440836"/>
                <a:gridCol w="440836"/>
              </a:tblGrid>
              <a:tr h="208032">
                <a:tc gridSpan="18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Расчет окупаемости проекта (статистический метод)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032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/>
                        <a:t>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</a:tr>
              <a:tr h="208032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</a:tr>
              <a:tr h="4269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/>
                        <a:t>Инвестиции (тыс. руб.)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-2000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-20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-40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-40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-20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-2080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</a:tr>
              <a:tr h="41741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/>
                        <a:t>Чистый доход (тыс. руб.)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340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490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540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600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620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590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560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570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550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420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400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400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390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380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360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7210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</a:tr>
              <a:tr h="81396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/>
                        <a:t>Ряд платежей и поступлений (тыс. руб.)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-2000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340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490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540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580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620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590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560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530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550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420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400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360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390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360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400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5130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</a:tr>
              <a:tr h="81396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/>
                        <a:t>То же с нарастающим итогом (тыс. руб.)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-2000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-1660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-1170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-630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-50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570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1160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1720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2250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2800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3220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3620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3980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4370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4730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5130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10260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</a:tr>
            </a:tbl>
          </a:graphicData>
        </a:graphic>
      </p:graphicFrame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39552" y="3746210"/>
            <a:ext cx="73803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Момент окупаемости проекта находится между годами 4 и 5, так как в конце шага 5 сальдо накопленного потока больше нуля, а аналогичное сальдо в шаге 4 отрицательно. Для уточнения окупаемости рассчитаем расстояние Х от начала шага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16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момента окупаемости по формуле: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5013176"/>
            <a:ext cx="3148330" cy="5631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11560" y="5661248"/>
            <a:ext cx="55446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6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׀</a:t>
            </a:r>
            <a:r>
              <a:rPr kumimoji="0" lang="en-US" sz="16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160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he-IL" sz="16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׀</a:t>
            </a:r>
            <a:r>
              <a:rPr kumimoji="0" lang="ru-RU" sz="160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160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абсолютное значение тогда срок окупаемости от начала операционной деятельности составит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PP</a:t>
            </a:r>
            <a:r>
              <a:rPr kumimoji="0" lang="ru-RU" sz="16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4 + 0,8 = 4,08 года</a:t>
            </a:r>
            <a:endParaRPr kumimoji="0" lang="ru-RU" sz="160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806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88640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Расчет окупаемости проекта (динамический метод)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9512" y="4213437"/>
            <a:ext cx="871296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расчета показывают, что вложенные средства будут возмещены только в течение шага 5(в нашем случае года) эксплуатации объекта и, следовательно, срок окупаемости будет между шагами 4 и 5. Более точно рассчитаем по приведенной выше формуле: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085184"/>
            <a:ext cx="3168353" cy="5308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07504" y="5652890"/>
            <a:ext cx="83529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Тогда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DPP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4+0,13=4,13 года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Сопоставление двух методов расчета срока окупаемости(статическим и динамическим) показывает, что расчет по второму методу дает больший срок возмещения затрат- до 4,13 года вместо 4,08.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3" y="1020370"/>
          <a:ext cx="8856988" cy="320071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37644"/>
                <a:gridCol w="837644"/>
                <a:gridCol w="410004"/>
                <a:gridCol w="423231"/>
                <a:gridCol w="423231"/>
                <a:gridCol w="423231"/>
                <a:gridCol w="423231"/>
                <a:gridCol w="423231"/>
                <a:gridCol w="423231"/>
                <a:gridCol w="423231"/>
                <a:gridCol w="423231"/>
                <a:gridCol w="423231"/>
                <a:gridCol w="423231"/>
                <a:gridCol w="423231"/>
                <a:gridCol w="423231"/>
                <a:gridCol w="423231"/>
                <a:gridCol w="423231"/>
                <a:gridCol w="423231"/>
                <a:gridCol w="423231"/>
              </a:tblGrid>
              <a:tr h="21267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 gridSpan="18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Расчет окупаемости проекта (динамический метод 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67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</a:tr>
              <a:tr h="21267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</a:tr>
              <a:tr h="728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Ряд платежей и поступлений (тыс. руб.)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-2000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590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560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530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390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5130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</a:tr>
              <a:tr h="39344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Ставка дисконта 10 %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Коэфициент дисконта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0,91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0,83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0,75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0,68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0,62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0,56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0,51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0,42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0,39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0,29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0,26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0,24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</a:tr>
              <a:tr h="711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Дисконтированная сумма (тыс. руб.)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309,09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490,83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540,75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580,68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620,62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590,56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560,51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530,47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550,42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420,39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400,35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360,32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390,29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360,26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400,24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</a:tr>
              <a:tr h="728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То же с нарастающим итогом (тыс. руб.)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-2000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-1690,91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-1200,08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-659,33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-78,65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541,97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1132,54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1693,05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2223,52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2773,94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3194,33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3594,68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3955,00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4345,29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4705,55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5105,79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27636,67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754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52"/>
            <a:ext cx="9144000" cy="686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16632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Расчет чистой приведенной стоимости проекта с учетом риска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908720"/>
          <a:ext cx="8568953" cy="487612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15096"/>
                <a:gridCol w="1341667"/>
                <a:gridCol w="1651771"/>
                <a:gridCol w="1417610"/>
                <a:gridCol w="1727713"/>
                <a:gridCol w="1215096"/>
              </a:tblGrid>
              <a:tr h="17532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Расчет приведенной стоимости проекта с учетом риска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6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Период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Денежный поток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Коэффициент дисконтирования при </a:t>
                      </a:r>
                      <a:r>
                        <a:rPr lang="en-US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r1=0.10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Дисконтированный доход </a:t>
                      </a:r>
                      <a:r>
                        <a:rPr lang="en-US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r1=0.10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Коэффициент дисконтирования при </a:t>
                      </a:r>
                      <a:r>
                        <a:rPr lang="en-US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rp=0.2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Дисконтированный доход </a:t>
                      </a:r>
                      <a:r>
                        <a:rPr lang="en-US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rp=0.2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ctr"/>
                </a:tc>
              </a:tr>
              <a:tr h="17532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-2000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-2000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-2000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</a:tr>
              <a:tr h="17532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0,91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309,09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0,83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283,33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</a:tr>
              <a:tr h="17532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490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0,83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404,96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0,69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340,28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</a:tr>
              <a:tr h="17532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405,71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0,58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312,50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</a:tr>
              <a:tr h="17532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580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0,68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396,15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0,48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279,71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</a:tr>
              <a:tr h="17532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620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0,62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384,97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249,16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</a:tr>
              <a:tr h="17532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590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0,56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333,04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0,33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197,59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</a:tr>
              <a:tr h="17532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560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0,51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287,37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156,29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</a:tr>
              <a:tr h="17532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530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0,47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247,25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123,26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</a:tr>
              <a:tr h="17532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0,42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233,25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106,59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</a:tr>
              <a:tr h="17532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0,39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161,93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67,83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</a:tr>
              <a:tr h="17532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140,20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53,84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</a:tr>
              <a:tr h="17532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114,71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40,38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</a:tr>
              <a:tr h="17532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390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0,29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112,97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36,45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</a:tr>
              <a:tr h="17532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0,26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94,80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28,04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</a:tr>
              <a:tr h="17532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0,24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95,76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25,96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</a:tr>
              <a:tr h="17532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NPV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1722,15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301,2085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5965249"/>
            <a:ext cx="75243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при без рисковой ставки дисконта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NPV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положительный, то и при введении поправки на риск 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en-US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=0.2) она также положительна, следовательно проект устойчив при учете рисков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375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94" y="692697"/>
            <a:ext cx="7845822" cy="478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0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2" name="Прямоугольник 1"/>
          <p:cNvSpPr/>
          <p:nvPr/>
        </p:nvSpPr>
        <p:spPr>
          <a:xfrm>
            <a:off x="107504" y="1268760"/>
            <a:ext cx="8908548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94644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76673"/>
            <a:ext cx="82809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1. Резюме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Место реализации проекта: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г. Тверь, РФ.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Расчетный срок реализации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15 лет.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Срок окупаемости проекта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рассчитанный статическим методом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4,08года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Срок окупаемости проекта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рассчитанный динамическим методом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4,13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года.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Наименование услуги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(цель 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):диагностика патологических изменений шейки матки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Целевая аудитория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женщины от 14 до 65 лет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Стратегическая цена 1 услуги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3500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руб.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Целевая себестоимость 1 услуги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2400 руб.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Чистый дисконтированный доход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1722150 тыс.руб.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Чистый дисконтированный доход с учетом поправки на риск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301208 тыс.руб.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03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1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822821"/>
            <a:ext cx="45365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Настоящий прорыв: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высокоточная диагностика патологических изменений шейки матки.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Для оказания услуги необходима закупка аппарата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кольпоскоп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DYSIS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Стоимость 1 аппарата – 2млн.рублей. Страна производитель: Южная Корея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клиническим исследования в 85%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обнаруживает все имеющиеся патологии!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новейшем приборе используется технология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спектрометрии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332656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 Описание услуги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082" y="2575992"/>
            <a:ext cx="4603699" cy="4248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14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овый кольпоскоп Dysis в Клинике Доктора Фомина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5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5" y="188640"/>
            <a:ext cx="47590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3. План маркетинга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320" y="77341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Изюминка» бизнес плана состоит в следующем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-методика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является безоперационной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-кроме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того, в отличие от стандартного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кольпоскопа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Dysis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усовершенствован цифровым монитором, на который выводится картинка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-изображение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можно приблизить, сохранить в формате фото или сделать видеозапись.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-наглядные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результаты обследования сохраняются в базу данных для сравнения показателей до и после лечения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Стратегическая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цена услуги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3500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руб. (средняя рыночная цена услуг заменителей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2000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руб., частота применения – минимум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раза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592" y="1628800"/>
            <a:ext cx="4434001" cy="4710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10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"/>
            <a:ext cx="9147922" cy="686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188640"/>
            <a:ext cx="4041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План маркетинга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8"/>
            <a:ext cx="568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Цифровой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кольпоскоп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DYSIS обладает более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повышенной чувствительностью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чем обычная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кольпоскопия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являются надежными, исходя из множества проделанных анализов на чувствительность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11944"/>
            <a:ext cx="547260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Целевая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аудитория услуги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кольпоскопии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учетом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десегментации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рынка</a:t>
            </a:r>
            <a:r>
              <a:rPr lang="ru-RU" dirty="0"/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женщины от 14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65 лет.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480" y="3791289"/>
            <a:ext cx="4248472" cy="2832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62" y="3791289"/>
            <a:ext cx="4245099" cy="283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1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32" y="0"/>
            <a:ext cx="9157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47241" y="0"/>
            <a:ext cx="6435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маркетинга – стратегическая канва</a:t>
            </a:r>
          </a:p>
        </p:txBody>
      </p:sp>
      <p:pic>
        <p:nvPicPr>
          <p:cNvPr id="6" name="Рисунок 5" descr="C:\Users\admin\Pictures\Безымянный2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4"/>
          <a:stretch/>
        </p:blipFill>
        <p:spPr bwMode="auto">
          <a:xfrm>
            <a:off x="899592" y="903040"/>
            <a:ext cx="7128791" cy="5760640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646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9" y="116632"/>
            <a:ext cx="5433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маркетинга –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таргет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костинг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4" y="764704"/>
            <a:ext cx="6164263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1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1492</Words>
  <Application>Microsoft Office PowerPoint</Application>
  <PresentationFormat>Экран (4:3)</PresentationFormat>
  <Paragraphs>548</Paragraphs>
  <Slides>20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ПОДГОТОВИЛИ: студенты 304 группы                                     Николаева АнастасиЯ                                    Комарова Наталья                                     Медунова Екатерина  ЗАКАЗЧИК: Директор «Клиника Доктора фомина», акушер-гинеколог Фомин Д.В.  НАУЧНЫЙ РУКОВОДИТЕЛЬ: К.Э.Н. ЩЕРБАКОВ АЛЕКСЕЙ ВЛАДИМИРОВИЧ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44</cp:revision>
  <dcterms:created xsi:type="dcterms:W3CDTF">2018-02-02T10:03:20Z</dcterms:created>
  <dcterms:modified xsi:type="dcterms:W3CDTF">2018-05-17T12:31:02Z</dcterms:modified>
</cp:coreProperties>
</file>