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9" r:id="rId3"/>
    <p:sldId id="257" r:id="rId4"/>
    <p:sldId id="258" r:id="rId5"/>
    <p:sldId id="259" r:id="rId6"/>
    <p:sldId id="261" r:id="rId7"/>
    <p:sldId id="274" r:id="rId8"/>
    <p:sldId id="262" r:id="rId9"/>
    <p:sldId id="268" r:id="rId10"/>
    <p:sldId id="263" r:id="rId11"/>
    <p:sldId id="264" r:id="rId12"/>
    <p:sldId id="260" r:id="rId13"/>
    <p:sldId id="265" r:id="rId14"/>
    <p:sldId id="270" r:id="rId15"/>
    <p:sldId id="266" r:id="rId16"/>
    <p:sldId id="267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29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02" y="-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Documents%20and%20Settings\Admin\&#1056;&#1072;&#1073;&#1086;&#1095;&#1080;&#1081;%20&#1089;&#1090;&#1086;&#1083;\strategy-canvas-templat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511198698769844"/>
          <c:y val="0.11727896733606337"/>
          <c:w val="0.62152294873733827"/>
          <c:h val="0.47596141492933658"/>
        </c:manualLayout>
      </c:layout>
      <c:lineChart>
        <c:grouping val="standard"/>
        <c:ser>
          <c:idx val="0"/>
          <c:order val="0"/>
          <c:tx>
            <c:v>АПТЕКА ДИА ФАРМА</c:v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Шаблон!$A$3:$A$14</c:f>
              <c:strCache>
                <c:ptCount val="9"/>
                <c:pt idx="0">
                  <c:v>ЦЕНА</c:v>
                </c:pt>
                <c:pt idx="1">
                  <c:v>ПРОДВИЖЕНИЕ В ИНТЕРНЕТЕ</c:v>
                </c:pt>
                <c:pt idx="2">
                  <c:v>ИЗВЕСТНОСТЬ</c:v>
                </c:pt>
                <c:pt idx="3">
                  <c:v>КОМПЛЕКСНОСТЬ УСЛУГ</c:v>
                </c:pt>
                <c:pt idx="4">
                  <c:v>ДОВЕРИЕ КЛИЕНТОВ</c:v>
                </c:pt>
                <c:pt idx="5">
                  <c:v>МЕСТО РАСПОЛОЖЕНИЯ</c:v>
                </c:pt>
                <c:pt idx="6">
                  <c:v>КОМПЕТЕНТНОСТЬ УСЛУГ</c:v>
                </c:pt>
                <c:pt idx="7">
                  <c:v>ОРИЕНТАЦИЯ НА ПОКУПАТЕЛЯ</c:v>
                </c:pt>
                <c:pt idx="8">
                  <c:v>РАЗНООБРАЗИЕ АССОРТИМЕНТА</c:v>
                </c:pt>
              </c:strCache>
            </c:strRef>
          </c:cat>
          <c:val>
            <c:numRef>
              <c:f>Шаблон!$B$3:$B$14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10</c:v>
                </c:pt>
              </c:numCache>
            </c:numRef>
          </c:val>
        </c:ser>
        <c:ser>
          <c:idx val="1"/>
          <c:order val="1"/>
          <c:tx>
            <c:v>СТАНДАРТНАЯ АПТЕКА</c:v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Шаблон!$A$3:$A$14</c:f>
              <c:strCache>
                <c:ptCount val="9"/>
                <c:pt idx="0">
                  <c:v>ЦЕНА</c:v>
                </c:pt>
                <c:pt idx="1">
                  <c:v>ПРОДВИЖЕНИЕ В ИНТЕРНЕТЕ</c:v>
                </c:pt>
                <c:pt idx="2">
                  <c:v>ИЗВЕСТНОСТЬ</c:v>
                </c:pt>
                <c:pt idx="3">
                  <c:v>КОМПЛЕКСНОСТЬ УСЛУГ</c:v>
                </c:pt>
                <c:pt idx="4">
                  <c:v>ДОВЕРИЕ КЛИЕНТОВ</c:v>
                </c:pt>
                <c:pt idx="5">
                  <c:v>МЕСТО РАСПОЛОЖЕНИЯ</c:v>
                </c:pt>
                <c:pt idx="6">
                  <c:v>КОМПЕТЕНТНОСТЬ УСЛУГ</c:v>
                </c:pt>
                <c:pt idx="7">
                  <c:v>ОРИЕНТАЦИЯ НА ПОКУПАТЕЛЯ</c:v>
                </c:pt>
                <c:pt idx="8">
                  <c:v>РАЗНООБРАЗИЕ АССОРТИМЕНТА</c:v>
                </c:pt>
              </c:strCache>
            </c:strRef>
          </c:cat>
          <c:val>
            <c:numRef>
              <c:f>Шаблон!$C$3:$C$14</c:f>
              <c:numCache>
                <c:formatCode>General</c:formatCode>
                <c:ptCount val="9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</c:ser>
        <c:ser>
          <c:idx val="2"/>
          <c:order val="2"/>
          <c:tx>
            <c:v>СПЕЦИАЛИЗИРОВАННЫЙ МАГАЗИН "ГЛЮКОЗКА"</c:v>
          </c:tx>
          <c:spPr>
            <a:ln w="25400">
              <a:solidFill>
                <a:srgbClr val="FFFF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Шаблон!$A$3:$A$14</c:f>
              <c:strCache>
                <c:ptCount val="9"/>
                <c:pt idx="0">
                  <c:v>ЦЕНА</c:v>
                </c:pt>
                <c:pt idx="1">
                  <c:v>ПРОДВИЖЕНИЕ В ИНТЕРНЕТЕ</c:v>
                </c:pt>
                <c:pt idx="2">
                  <c:v>ИЗВЕСТНОСТЬ</c:v>
                </c:pt>
                <c:pt idx="3">
                  <c:v>КОМПЛЕКСНОСТЬ УСЛУГ</c:v>
                </c:pt>
                <c:pt idx="4">
                  <c:v>ДОВЕРИЕ КЛИЕНТОВ</c:v>
                </c:pt>
                <c:pt idx="5">
                  <c:v>МЕСТО РАСПОЛОЖЕНИЯ</c:v>
                </c:pt>
                <c:pt idx="6">
                  <c:v>КОМПЕТЕНТНОСТЬ УСЛУГ</c:v>
                </c:pt>
                <c:pt idx="7">
                  <c:v>ОРИЕНТАЦИЯ НА ПОКУПАТЕЛЯ</c:v>
                </c:pt>
                <c:pt idx="8">
                  <c:v>РАЗНООБРАЗИЕ АССОРТИМЕНТА</c:v>
                </c:pt>
              </c:strCache>
            </c:strRef>
          </c:cat>
          <c:val>
            <c:numRef>
              <c:f>Шаблон!$D$3:$D$14</c:f>
              <c:numCache>
                <c:formatCode>General</c:formatCode>
                <c:ptCount val="9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1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</c:ser>
        <c:ser>
          <c:idx val="3"/>
          <c:order val="3"/>
          <c:tx>
            <c:strRef>
              <c:f>Шаблон!$E$1</c:f>
              <c:strCache>
                <c:ptCount val="1"/>
              </c:strCache>
            </c:strRef>
          </c:tx>
          <c:spPr>
            <a:ln w="25400">
              <a:solidFill>
                <a:srgbClr val="00FFFF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strRef>
              <c:f>Шаблон!$A$3:$A$14</c:f>
              <c:strCache>
                <c:ptCount val="9"/>
                <c:pt idx="0">
                  <c:v>ЦЕНА</c:v>
                </c:pt>
                <c:pt idx="1">
                  <c:v>ПРОДВИЖЕНИЕ В ИНТЕРНЕТЕ</c:v>
                </c:pt>
                <c:pt idx="2">
                  <c:v>ИЗВЕСТНОСТЬ</c:v>
                </c:pt>
                <c:pt idx="3">
                  <c:v>КОМПЛЕКСНОСТЬ УСЛУГ</c:v>
                </c:pt>
                <c:pt idx="4">
                  <c:v>ДОВЕРИЕ КЛИЕНТОВ</c:v>
                </c:pt>
                <c:pt idx="5">
                  <c:v>МЕСТО РАСПОЛОЖЕНИЯ</c:v>
                </c:pt>
                <c:pt idx="6">
                  <c:v>КОМПЕТЕНТНОСТЬ УСЛУГ</c:v>
                </c:pt>
                <c:pt idx="7">
                  <c:v>ОРИЕНТАЦИЯ НА ПОКУПАТЕЛЯ</c:v>
                </c:pt>
                <c:pt idx="8">
                  <c:v>РАЗНООБРАЗИЕ АССОРТИМЕНТА</c:v>
                </c:pt>
              </c:strCache>
            </c:strRef>
          </c:cat>
          <c:val>
            <c:numRef>
              <c:f>Шаблон!$E$3:$E$14</c:f>
              <c:numCache>
                <c:formatCode>General</c:formatCode>
                <c:ptCount val="9"/>
              </c:numCache>
            </c:numRef>
          </c:val>
        </c:ser>
        <c:marker val="1"/>
        <c:axId val="83142144"/>
        <c:axId val="83144064"/>
      </c:lineChart>
      <c:catAx>
        <c:axId val="831421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3144064"/>
        <c:crosses val="autoZero"/>
        <c:auto val="1"/>
        <c:lblAlgn val="ctr"/>
        <c:lblOffset val="100"/>
        <c:tickLblSkip val="1"/>
        <c:tickMarkSkip val="1"/>
      </c:catAx>
      <c:valAx>
        <c:axId val="83144064"/>
        <c:scaling>
          <c:orientation val="minMax"/>
          <c:max val="11"/>
          <c:min val="0"/>
        </c:scaling>
        <c:delete val="1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 </a:t>
                </a:r>
              </a:p>
            </c:rich>
          </c:tx>
          <c:layout>
            <c:manualLayout>
              <c:xMode val="edge"/>
              <c:yMode val="edge"/>
              <c:x val="1.9095560074858201E-2"/>
              <c:y val="0.3035151081321448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one"/>
        <c:crossAx val="83142144"/>
        <c:crosses val="autoZero"/>
        <c:crossBetween val="between"/>
        <c:majorUnit val="2"/>
        <c:minorUnit val="1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3514302434050138"/>
          <c:y val="0.70110214528969006"/>
          <c:w val="0.26141280353200913"/>
          <c:h val="0.2610195006615907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0.03863</cdr:x>
      <cdr:y>0.11364</cdr:y>
    </cdr:from>
    <cdr:to>
      <cdr:x>0.15121</cdr:x>
      <cdr:y>0.17562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3376" y="523876"/>
          <a:ext cx="9715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0.04415</cdr:x>
      <cdr:y>0.1157</cdr:y>
    </cdr:from>
    <cdr:to>
      <cdr:x>0.15011</cdr:x>
      <cdr:y>0.19835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1000" y="5334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/>
            <a:t>ВЫСОКИЙ</a:t>
          </a:r>
        </a:p>
      </cdr:txBody>
    </cdr:sp>
  </cdr:relSizeAnchor>
  <cdr:relSizeAnchor xmlns:cdr="http://schemas.openxmlformats.org/drawingml/2006/chartDrawing">
    <cdr:from>
      <cdr:x>0.06071</cdr:x>
      <cdr:y>0.56612</cdr:y>
    </cdr:from>
    <cdr:to>
      <cdr:x>0.16667</cdr:x>
      <cdr:y>0.6343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3875" y="2609850"/>
          <a:ext cx="9144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/>
            <a:t>НИЗКИЙ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543050" y="1344613"/>
            <a:ext cx="85725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599B24-B2E3-4795-B0E0-91C28BB4384A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61AE01-F4B0-4ACC-BBC7-FD5574477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C3CD-E809-403D-B49D-BC20B84DD384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0D761-66DB-424E-99D4-D763ED171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39"/>
            <a:ext cx="24384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0"/>
            <a:ext cx="7416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2DFF4-4553-4C2D-AB50-C2EDECFEC5FB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FA064-D935-450E-8BBF-581E02373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984E-EDA1-43AA-B8B8-009C683E2CC0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37DB4-02C8-4800-A952-6AB68F8EC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3043238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3211513" y="2746375"/>
            <a:ext cx="8413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10901A-21CE-4718-ACF0-FE65BBA5C812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75D496-D88A-4166-A28E-287EE5021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B3B4-D2FC-443E-B2FE-0ED134094940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23398-DED0-46EC-BFB4-3302BD865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098FF6-1AE2-4AB9-8011-BC44CF4A0AD6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2181B0-A3AE-4151-A536-89D8D6321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BFC0-2916-42CB-86EE-2C845FDE8EE4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F586D-2C71-40C0-8CFB-C6B546B2A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352550" y="0"/>
            <a:ext cx="1083945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352550" y="0"/>
            <a:ext cx="984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1F0EB-75B8-4737-B6CA-AF044D949B2E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C07621-F396-45BE-9DE0-50E21928C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31FAA2-A2FF-4CC7-8123-452DF02DEB65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27B7E5-08EE-4337-86E3-B381587FA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528638" y="954088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6672263" y="936625"/>
            <a:ext cx="86518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3EBA5A-6B67-4601-BB76-52E4A44AB7B1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1CD3C6-5EAD-4C0E-842F-60CBE8DC2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438" y="-815975"/>
            <a:ext cx="2184401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225425" y="20638"/>
            <a:ext cx="226853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963" y="0"/>
            <a:ext cx="1084103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525" y="274638"/>
            <a:ext cx="999648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914525" y="1447800"/>
            <a:ext cx="99964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35BB7C8-FA99-4322-B078-37902D229F10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076A437-8925-481C-87C2-E449AD66D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2550" y="0"/>
            <a:ext cx="984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34" r:id="rId5"/>
    <p:sldLayoutId id="2147483729" r:id="rId6"/>
    <p:sldLayoutId id="2147483735" r:id="rId7"/>
    <p:sldLayoutId id="2147483736" r:id="rId8"/>
    <p:sldLayoutId id="2147483737" r:id="rId9"/>
    <p:sldLayoutId id="2147483728" r:id="rId10"/>
    <p:sldLayoutId id="214748372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006B8D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0BD0D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10CF9B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6288" y="0"/>
            <a:ext cx="11098212" cy="10144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ФГБОУ ВО Тверской государственный университет</a:t>
            </a:r>
            <a:endParaRPr lang="ru-RU" sz="20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8150" y="1027113"/>
            <a:ext cx="11510963" cy="1654175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5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  <a:t>КОНЦЕПТ БИЗНЕС – ПЛАН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открытию аптеки для  снабжения лекарствами и медицинскими приборами больных сахарным диабетом</a:t>
            </a:r>
            <a:endParaRPr lang="ru-RU" sz="30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0" y="5048250"/>
            <a:ext cx="1164907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ПОДГОТОВИЛИ: 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РАЗРАБОТЧИКИ ПРОЕКТА: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Волостных С.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Ю. , Жидяева Н.В.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                                             Рябинина А.В.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ЗАКАЗЧИК ПРОЕКТА: СОКОЛОВ А.В.: основной акционер и президент компании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НАУЧНЫЙ РУКОВОДИТЕЛЬ: К.Э.Н. ЩЕРБАКОВ АЛЕКСЕЙ ВЛАДИМИРОВИЧ</a:t>
            </a:r>
          </a:p>
        </p:txBody>
      </p:sp>
      <p:sp>
        <p:nvSpPr>
          <p:cNvPr id="13316" name="AutoShape 2" descr="https://s16.stc.all.kpcdn.net/share/i/4/630984/wx1080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3317" name="AutoShape 4" descr="https://s16.stc.all.kpcdn.net/share/i/4/630984/wx1080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3318" name="AutoShape 6" descr="https://tverweek.com/media/k2/items/cache/1c16c516e210dd8881751624cc1315d7_XL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13319" name="Picture 2" descr="http://www.almada.ru/common/users/1_pictures/orig/zd7ya-panorama2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7788" y="2730500"/>
            <a:ext cx="521017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4" descr="http://penza-n.ru/wp-content/uploads/2016/04/f274e7e2a43ab493b72f20971a35a07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25" y="2743200"/>
            <a:ext cx="37465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AutoShape 6" descr="https://muzhskiedela.ru/upload/medialibrary/f5c/f5cd9bd8377e8e877aa2e49be22617a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3322" name="AutoShape 8" descr="https://muzhskiedela.ru/upload/medialibrary/f5c/f5cd9bd8377e8e877aa2e49be22617a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13323" name="Picture 10" descr="http://user.vse42.ru/files/P_S655x873q80/Wnone/ui-5a0547e04f7c34.7708124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1913" y="3244850"/>
            <a:ext cx="4510087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AutoShape 2" descr="https://s16.stc.all.kpcdn.net/share/i/4/630984/wx10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3325" name="AutoShape 4" descr="https://s16.stc.all.kpcdn.net/share/i/4/630984/wx10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13326" name="Picture 6" descr="https://sovet.geraldika.ru/images/tveruna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4938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23825"/>
            <a:ext cx="10515600" cy="904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5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ОРГАНИЗАЦИОННЫЙ ПЛАН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175" y="871538"/>
            <a:ext cx="11137900" cy="5549900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Наименование организации внедрения бизнес-проекта: ООО АПТЕКА «ДИА-ФАРМА»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Адрес: г. Тверь, ул.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Новоторжская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д.19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Владимирович Соколов: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основной акционер и президент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компании.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Сергей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Петрович Медведев: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акционер и вице-президент компании.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Павлович Кузнецов: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акционер и главный эндокринолог компании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Организационная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управления - линейно-функциональная.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5. ОРГАНИЗАЦИОННЫЙ 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6825" y="1447800"/>
            <a:ext cx="10644188" cy="4800600"/>
          </a:xfrm>
        </p:spPr>
        <p:txBody>
          <a:bodyPr>
            <a:normAutofit fontScale="92500"/>
          </a:bodyPr>
          <a:lstStyle/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 компании предусмотрены два подразделения: административный отдел (кадры и бухгалтерия) и отдел продаж. Штат компании будет состоять из </a:t>
            </a:r>
            <a:r>
              <a:rPr lang="ru-RU" b="1" u="sng" dirty="0"/>
              <a:t>10 постоянных сотрудников: директора аптеки, главного фармацевта, консультанта-эндокринолога, трех провизоров, трех консультантов справочной службы и бухгалтера. </a:t>
            </a:r>
            <a:r>
              <a:rPr lang="ru-RU" dirty="0"/>
              <a:t>Директором аптеки </a:t>
            </a:r>
            <a:r>
              <a:rPr lang="ru-RU" dirty="0" smtClean="0"/>
              <a:t>- Андрей Владимирович Соколов, главный фармацевт- </a:t>
            </a:r>
            <a:r>
              <a:rPr lang="ru-RU" dirty="0"/>
              <a:t>Сергей </a:t>
            </a:r>
            <a:r>
              <a:rPr lang="ru-RU" dirty="0" smtClean="0"/>
              <a:t>Петрович Медведев, </a:t>
            </a:r>
            <a:r>
              <a:rPr lang="ru-RU" dirty="0"/>
              <a:t>а </a:t>
            </a:r>
            <a:r>
              <a:rPr lang="ru-RU" dirty="0" smtClean="0"/>
              <a:t>консультант–эндокринолог— </a:t>
            </a:r>
            <a:r>
              <a:rPr lang="ru-RU" dirty="0"/>
              <a:t>Петр </a:t>
            </a:r>
            <a:r>
              <a:rPr lang="ru-RU" dirty="0" smtClean="0"/>
              <a:t>Павлович Кузнецов.</a:t>
            </a: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Специалисты регулярно повышают свою квалификацию.</a:t>
            </a:r>
            <a:endParaRPr lang="ru-RU" dirty="0"/>
          </a:p>
          <a:p>
            <a:pPr marL="365760" indent="45000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СТРАТЕГИЧЕСКАЯ КАНВА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5"/>
          <p:cNvGraphicFramePr>
            <a:graphicFrameLocks noGrp="1"/>
          </p:cNvGraphicFramePr>
          <p:nvPr>
            <p:ph idx="1"/>
          </p:nvPr>
        </p:nvGraphicFramePr>
        <p:xfrm>
          <a:off x="1358537" y="1227909"/>
          <a:ext cx="10552476" cy="5020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150" y="249238"/>
            <a:ext cx="999648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6.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СТРАХОВАНИЕ РИСКОВ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550" y="1603375"/>
            <a:ext cx="11236325" cy="4573588"/>
          </a:xfrm>
        </p:spPr>
        <p:txBody>
          <a:bodyPr>
            <a:normAutofit fontScale="85000" lnSpcReduction="20000"/>
          </a:bodyPr>
          <a:lstStyle/>
          <a:p>
            <a:pPr marL="0" indent="2286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целях оценки устойчивости и эффективности проекта в условиях неопределенности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нами применена укрупненная оценка устойчивости.</a:t>
            </a:r>
          </a:p>
          <a:p>
            <a:pPr marL="0" indent="2286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Размер поправки на риск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недополучения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предусмотренных проектом доходов принят равным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соответствует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проекта - снабжение лекарствами и медицинскими приборами больных сахарным диабетом , увеличение объемов продаж; получение прибыли и её максимизация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(13-15%, проф. Л. Н. Усенко , «Бизнес-анализ»).</a:t>
            </a:r>
          </a:p>
          <a:p>
            <a:pPr marL="0" indent="2286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Данная ставка процента (13%) использована нами при расчете показателей эффективности бизнес-плана (см. п. 7 настоящего концепт бизнес-плана «Финансовый план»)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00" y="169863"/>
            <a:ext cx="115824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ФИНАНСОВЫЙ ПЛАН</a:t>
            </a:r>
            <a:endParaRPr lang="ru-RU" sz="36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6488113" y="989013"/>
            <a:ext cx="5340350" cy="4999037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Финансовое состояние организации на момент внедрения проекта:</a:t>
            </a: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Коэффициент абсолютной                                                                                             ликвидности = 0,27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Коэффициент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срочной                 ликвидности = 0,80</a:t>
            </a: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Коэффициент покрытия = 1,30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27" name="Диаграмма 3"/>
          <p:cNvGraphicFramePr>
            <a:graphicFrameLocks/>
          </p:cNvGraphicFramePr>
          <p:nvPr/>
        </p:nvGraphicFramePr>
        <p:xfrm>
          <a:off x="-50800" y="1846263"/>
          <a:ext cx="12126913" cy="5062537"/>
        </p:xfrm>
        <a:graphic>
          <a:graphicData uri="http://schemas.openxmlformats.org/presentationml/2006/ole">
            <p:oleObj spid="_x0000_s26627" r:id="rId3" imgW="12125995" imgH="506011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13" y="-163513"/>
            <a:ext cx="10020300" cy="8905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7.ФИНАНСОВЫЙ ПЛАН</a:t>
            </a:r>
            <a:endParaRPr lang="ru-RU" sz="36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Содержимое 4"/>
          <p:cNvSpPr>
            <a:spLocks noGrp="1"/>
          </p:cNvSpPr>
          <p:nvPr>
            <p:ph idx="1"/>
          </p:nvPr>
        </p:nvSpPr>
        <p:spPr>
          <a:xfrm>
            <a:off x="0" y="538163"/>
            <a:ext cx="11572875" cy="5159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Движение денежных потоков. Эффективность бизнес- плана</a:t>
            </a:r>
            <a:r>
              <a:rPr lang="ru-RU" smtClean="0"/>
              <a:t>.</a:t>
            </a:r>
          </a:p>
        </p:txBody>
      </p:sp>
      <p:graphicFrame>
        <p:nvGraphicFramePr>
          <p:cNvPr id="27786" name="Group 138"/>
          <p:cNvGraphicFramePr>
            <a:graphicFrameLocks noGrp="1"/>
          </p:cNvGraphicFramePr>
          <p:nvPr/>
        </p:nvGraphicFramePr>
        <p:xfrm>
          <a:off x="174625" y="1077913"/>
          <a:ext cx="11812588" cy="5319396"/>
        </p:xfrm>
        <a:graphic>
          <a:graphicData uri="http://schemas.openxmlformats.org/drawingml/2006/table">
            <a:tbl>
              <a:tblPr/>
              <a:tblGrid>
                <a:gridCol w="369888"/>
                <a:gridCol w="3109912"/>
                <a:gridCol w="1209675"/>
                <a:gridCol w="1427163"/>
                <a:gridCol w="1155700"/>
                <a:gridCol w="1454150"/>
                <a:gridCol w="1454150"/>
                <a:gridCol w="1631950"/>
              </a:tblGrid>
              <a:tr h="2555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шага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Денежный поток от операционной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Чистый доход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Инвестиционная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Приток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Отток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Сальдо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Сальдо суммарного потока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Сальдо накопленного дохода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дисконтирования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Дисконтированное сальдо суммарного потока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-839,0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3930,42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NPV=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8410,82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Дисконтирование инвестиций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-262,8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-109,41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дисконтированных инвестиций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2188,81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10972800" cy="1168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ФИНАНСОВЫЙ </a:t>
            </a:r>
            <a:r>
              <a:rPr lang="ru-RU" sz="36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82563" y="-550863"/>
          <a:ext cx="11854630" cy="49830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4726"/>
                <a:gridCol w="3308566"/>
                <a:gridCol w="2388808"/>
                <a:gridCol w="2235518"/>
                <a:gridCol w="2887012"/>
              </a:tblGrid>
              <a:tr h="1845180">
                <a:tc gridSpan="5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2800" b="1" dirty="0" smtClean="0"/>
                        <a:t>Расчет окупаемости проекта(статический метод)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31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инвестиций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Чистый доход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Ряд платежей и поступлений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То же с нарастающим итогом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8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8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-297,0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1245,0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-948,0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2648,0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8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-1087,0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8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3632,0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3632,0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2545,0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8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-197,0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5737,0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540,0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8085,0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8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544,0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7544,0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5629,0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83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1650,0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191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5629,0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732" name="Rectangle 2"/>
          <p:cNvSpPr>
            <a:spLocks noChangeArrowheads="1"/>
          </p:cNvSpPr>
          <p:nvPr/>
        </p:nvSpPr>
        <p:spPr bwMode="auto">
          <a:xfrm>
            <a:off x="163513" y="4446588"/>
            <a:ext cx="11234737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Момент окупаемости проекта находится между годами 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 как в конце шага 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сальдо накопительного потока больше нуля, а аналогичное сальдо на шаге 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отрицательно. Для уточнения положения момента окупаемости рассчитаем  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начала шага 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до момента окупаемости по формуле</a:t>
            </a:r>
            <a:r>
              <a:rPr lang="ru-RU" sz="20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0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lt2l / lt2l + t3=1087/1087+2545=0,3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(года).</a:t>
            </a:r>
          </a:p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окупаемости от начала операционной деятельности составит </a:t>
            </a:r>
            <a:r>
              <a:rPr lang="en-US" sz="20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PP =2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+0.3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(года)</a:t>
            </a:r>
            <a:endParaRPr 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000" i="1">
              <a:latin typeface="Corbel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3" y="457200"/>
            <a:ext cx="12034837" cy="587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7.ФИНАНСОВЫЙ ПЛАН</a:t>
            </a:r>
            <a:br>
              <a:rPr lang="ru-RU" sz="3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8775" y="879475"/>
          <a:ext cx="11135768" cy="3083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9802"/>
                <a:gridCol w="2586446"/>
                <a:gridCol w="2455817"/>
                <a:gridCol w="2638698"/>
                <a:gridCol w="2495005"/>
              </a:tblGrid>
              <a:tr h="85829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Год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Ряд платежей и поступлений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Коэффициент дисконтирования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Дисконтированная сумма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То же с нарастающим итогом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-948,0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0,885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-838,98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2538,98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1561,0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0,781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1219,14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-1319,84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3632,0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0,694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2520,6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1200,76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540,0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0,592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279,68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4480,44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544,0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0,521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3930,42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8410,86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48" name="Прямоугольник 4"/>
          <p:cNvSpPr>
            <a:spLocks noChangeArrowheads="1"/>
          </p:cNvSpPr>
          <p:nvPr/>
        </p:nvSpPr>
        <p:spPr bwMode="auto">
          <a:xfrm rot="10800000" flipV="1">
            <a:off x="195263" y="-923925"/>
            <a:ext cx="88963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rbel" pitchFamily="34" charset="0"/>
            </a:endParaRPr>
          </a:p>
          <a:p>
            <a:endParaRPr lang="ru-RU">
              <a:latin typeface="Corbel" pitchFamily="34" charset="0"/>
            </a:endParaRPr>
          </a:p>
          <a:p>
            <a:endParaRPr lang="ru-RU">
              <a:latin typeface="Corbel" pitchFamily="34" charset="0"/>
            </a:endParaRPr>
          </a:p>
          <a:p>
            <a:endParaRPr lang="ru-RU">
              <a:latin typeface="Corbel" pitchFamily="34" charset="0"/>
            </a:endParaRPr>
          </a:p>
          <a:p>
            <a:endParaRPr lang="ru-RU">
              <a:latin typeface="Corbel" pitchFamily="34" charset="0"/>
            </a:endParaRP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Расчет окупаемости проекта(динамический метод)</a:t>
            </a:r>
          </a:p>
        </p:txBody>
      </p:sp>
      <p:sp>
        <p:nvSpPr>
          <p:cNvPr id="29749" name="Прямоугольник 5"/>
          <p:cNvSpPr>
            <a:spLocks noChangeArrowheads="1"/>
          </p:cNvSpPr>
          <p:nvPr/>
        </p:nvSpPr>
        <p:spPr bwMode="auto">
          <a:xfrm>
            <a:off x="327025" y="4219575"/>
            <a:ext cx="10998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Результаты расчета показывают, что вложенные средства будут возмещены уже в течение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шага (года) работы проекта, следовательно срок окупаемости будет между шагами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 Более точно рссчитаем по формуле:</a:t>
            </a:r>
          </a:p>
          <a:p>
            <a:pPr algn="just"/>
            <a:r>
              <a:rPr lang="en-US" sz="2000" b="1">
                <a:latin typeface="Times New Roman" pitchFamily="18" charset="0"/>
                <a:cs typeface="Times New Roman" pitchFamily="18" charset="0"/>
              </a:rPr>
              <a:t>1319,84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1319,84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1200,76=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тогда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DPP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= 2+0.5 =2.5(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года)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Сопоставление двух методов расчета сроков окупаемости (статический и динамический) показывает, что второй дает меньший срок возмещения затрат: 2,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вместо 2,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263" y="614363"/>
            <a:ext cx="11679237" cy="822325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Расчёт чистой приведённой стоимости проекта с учётом риска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863" y="738188"/>
            <a:ext cx="11741150" cy="46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7.ФИНАНСОВЫЙ ПЛАН</a:t>
            </a:r>
            <a:br>
              <a:rPr lang="ru-RU" sz="3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30787" name="Group 67"/>
          <p:cNvGraphicFramePr>
            <a:graphicFrameLocks noGrp="1"/>
          </p:cNvGraphicFramePr>
          <p:nvPr/>
        </p:nvGraphicFramePr>
        <p:xfrm>
          <a:off x="639763" y="1509713"/>
          <a:ext cx="11074400" cy="4602166"/>
        </p:xfrm>
        <a:graphic>
          <a:graphicData uri="http://schemas.openxmlformats.org/drawingml/2006/table">
            <a:tbl>
              <a:tblPr/>
              <a:tblGrid>
                <a:gridCol w="1327150"/>
                <a:gridCol w="1730375"/>
                <a:gridCol w="1971675"/>
                <a:gridCol w="2063750"/>
                <a:gridCol w="1855787"/>
                <a:gridCol w="2125663"/>
              </a:tblGrid>
              <a:tr h="1012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Денежный поток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 дисконтирования при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r=0.13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Дисконтированный доход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r=0.13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дисконтирования при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r=0.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Дисконтированный доход при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r=0.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-839,0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3930,42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Чистый дисконтированный доход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NPV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+8410,82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+7762,1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913" y="914400"/>
            <a:ext cx="9998075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i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1862138" y="704850"/>
            <a:ext cx="9996487" cy="52689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1747" name="Picture 2" descr="http://diabet-expert.ru/wp-content/uploads/2016/09/kak-polzovatsya-glyukometrami-onetouch-sel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2090738"/>
            <a:ext cx="4662487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AutoShape 4" descr="https://diabet-control.ru/wa-data/public/shop/img/gljukometr-akku-chek-akti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31749" name="AutoShape 6" descr="https://diabet-control.ru/wa-data/public/shop/img/gljukometr-akku-chek-akti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31750" name="AutoShape 8" descr="https://diabet-control.ru/wa-data/public/shop/img/gljukometr-akku-chek-akti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31751" name="Picture 10" descr="http://otzyvy.pro/uploads/reviews/2015-05/fc88a16a02753c444015f3d6f4b9896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97288"/>
            <a:ext cx="4062413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AutoShape 12" descr="https://orto42.ru/images/detailed/5/%D0%93%D0%BB%D1%8E%D0%BA%D0%BE%D0%BC%D0%B5%D1%82%D1%80-%D0%9A%D0%BE%D0%BD%D1%82%D1%83%D1%80-%D0%A2%D0%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31753" name="AutoShape 14" descr="https://orto42.ru/images/detailed/5/%D0%93%D0%BB%D1%8E%D0%BA%D0%BE%D0%BC%D0%B5%D1%82%D1%80-%D0%9A%D0%BE%D0%BD%D1%82%D1%83%D1%80-%D0%A2%D0%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31754" name="Picture 16" descr="http://monday.vn/wp-content/uploads/2013/11/may-do-duong-huyet-oncall-pl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7075" y="3613150"/>
            <a:ext cx="3544888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575" y="187325"/>
            <a:ext cx="999648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1.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397000"/>
            <a:ext cx="9998075" cy="4800600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Резюме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Описание вида деятельности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План маркетинга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 Производственный план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5. Организационный план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6.  Страховые риски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7. Финансовый план, оценка результатов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8. Приложение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165100"/>
            <a:ext cx="10693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3.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РЕЗЮМЕ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00" y="1101725"/>
            <a:ext cx="11963400" cy="53038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Место реализации проекта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 г. Тверь, РФ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Расчетный срок реализации проекта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 5 лет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Срок окупаемости проекта, рассчитанный статистическим методом-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2,3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года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Срок окупаемости проекта, рассчитанный динамическим методом-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года</a:t>
            </a:r>
            <a:endParaRPr lang="en-US" sz="24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Среднее число покупателей: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80-200 ч/день,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средний чек -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400 руб.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Наименование(цель проекта):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снабжение лекарствами и медицинскими приборами больных сахарным диабетом.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увеличение объемов продаж;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получение прибыли и её максимизация.</a:t>
            </a:r>
          </a:p>
          <a:p>
            <a:pPr hangingPunct="0"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Целевая аудитория: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больные диабетом 1-го типа, больные диабетом 2-го типа.</a:t>
            </a:r>
          </a:p>
          <a:p>
            <a:pPr hangingPunct="0"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Чистый дисконтированный доход: 8410820 руб.</a:t>
            </a:r>
          </a:p>
          <a:p>
            <a:pPr hangingPunct="0"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Чистый дисконтный доход с учетом поправки на риск: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100 руб.</a:t>
            </a:r>
          </a:p>
          <a:p>
            <a:pPr hangingPunct="0">
              <a:lnSpc>
                <a:spcPct val="90000"/>
              </a:lnSpc>
            </a:pP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112500" cy="508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2. </a:t>
            </a: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ПРОЕКТА</a:t>
            </a:r>
            <a:endParaRPr lang="ru-RU" sz="40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00" y="889000"/>
            <a:ext cx="11264900" cy="5867400"/>
          </a:xfrm>
        </p:spPr>
        <p:txBody>
          <a:bodyPr>
            <a:normAutofit fontScale="85000" lnSpcReduction="20000"/>
          </a:bodyPr>
          <a:lstStyle/>
          <a:p>
            <a:pPr marL="365760" indent="-283464" fontAlgn="auto" hangingPunct="0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Компания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ДИА-Фарма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предлагает следующие виды услуг.</a:t>
            </a:r>
          </a:p>
          <a:p>
            <a:pPr marL="365760" indent="-283464" fontAlgn="auto" hangingPunct="0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Продажа лекарств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Аптека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ДИА-Фарма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будет продавать лекарства  от сахарного диабета, травы и биологически активные добавки, а также медицинские приборы для контроля уровня сахара в крови.</a:t>
            </a:r>
          </a:p>
          <a:p>
            <a:pPr marL="365760" indent="-283464" fontAlgn="auto" hangingPunct="0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Справочная система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Этот вид услуг является традиционным для классических аптек. Особенность справочной системы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ДИА-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Фарма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ее специальном характере, ориентированном на лекарства от сахарного диабета и способы их употребления, а также на консультирование больных относительно способов их применения, диеты и образа жизни.</a:t>
            </a:r>
          </a:p>
          <a:p>
            <a:pPr marL="365760" indent="-283464" fontAlgn="auto" hangingPunct="0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Прием заказов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Некоторые лекарства (отдельные виды инсулина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сахароснижающих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лекарств) относятся к разряду дефицитных. Для удовлетворения спроса своих клиентов компания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ДИА-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планирует организовать предварительный прием заказов и обеспечить их своевременное выполнение</a:t>
            </a:r>
            <a:r>
              <a:rPr lang="ru-RU" dirty="0"/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174625"/>
            <a:ext cx="10515600" cy="828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3.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МАРКЕТИНГА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" y="1003300"/>
            <a:ext cx="11163300" cy="5715000"/>
          </a:xfrm>
        </p:spPr>
        <p:txBody>
          <a:bodyPr>
            <a:normAutofit fontScale="8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ДИА-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Фарма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предлагает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больным сахарным диабетом качественные лекарства по разумной цене и средства контроля за уровнем сахара в крови.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Целевая аудитория проекта:</a:t>
            </a:r>
          </a:p>
          <a:p>
            <a:pPr marL="365760" indent="-283464" fontAlgn="auto" hangingPunct="0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Больные, страдающие инсулинозависимым диабетом (1-го типа).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Объем этого сектора рынка составляет примерно 15–20% всех больных сахарным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диабетом.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этих людей жизненно важным лекарством является инсулин.</a:t>
            </a:r>
          </a:p>
          <a:p>
            <a:pPr marL="365760" indent="-283464" fontAlgn="auto" hangingPunct="0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Больные, страдающие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инсулинонезависимым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диабетом (2-го типа).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Объем этого сектора рынка составляет примерно 80–85% всех больных сахарным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диабетом.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этих людей основными лекарствами являются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сахароснижающие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препараты. В основном диабетом 2‑го типа страдают пожилые люди. Учитывая осложнения, которые вызывает диабет, ассортимент лекарств следует расширить за счет препаратов, укрепляющих иммунитет и состояние сердечно-сосудистой системы.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463" y="0"/>
            <a:ext cx="10790237" cy="8397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3.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МАРКЕТИНГА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Объект 3"/>
          <p:cNvSpPr>
            <a:spLocks noGrp="1"/>
          </p:cNvSpPr>
          <p:nvPr>
            <p:ph idx="1"/>
          </p:nvPr>
        </p:nvSpPr>
        <p:spPr>
          <a:xfrm>
            <a:off x="355600" y="733425"/>
            <a:ext cx="11836400" cy="5257800"/>
          </a:xfrm>
        </p:spPr>
        <p:txBody>
          <a:bodyPr/>
          <a:lstStyle/>
          <a:p>
            <a:pPr indent="342900" hangingPunct="0">
              <a:spcBef>
                <a:spcPct val="0"/>
              </a:spcBef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Стратегия маркетинга:</a:t>
            </a:r>
          </a:p>
          <a:p>
            <a:pPr indent="342900" hangingPunct="0">
              <a:spcBef>
                <a:spcPct val="0"/>
              </a:spcBef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Компания планирует реализовать несколько стратегий продвижения на рынок.</a:t>
            </a:r>
          </a:p>
          <a:p>
            <a:pPr indent="342900" hangingPunct="0">
              <a:spcBef>
                <a:spcPct val="0"/>
              </a:spcBef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Стратегия 1.</a:t>
            </a:r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Сетевой маркетинг и устная реклама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 Эта стратегия предусматривает использование существующих клиентов для поиска новых потенциальных покупателей.</a:t>
            </a:r>
          </a:p>
          <a:p>
            <a:pPr indent="342900" hangingPunct="0">
              <a:spcBef>
                <a:spcPct val="0"/>
              </a:spcBef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Стратегия 2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Реклама с помощью Web-сайта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 Использование Web-сайта для демонстрации своей компетентности и организации обратной связи с клиентами позволяет улучшить репутацию компании и лучше понять потребности покупателей.</a:t>
            </a:r>
          </a:p>
          <a:p>
            <a:pPr indent="342900" hangingPunct="0">
              <a:spcBef>
                <a:spcPct val="0"/>
              </a:spcBef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Стратегия 3.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 Реклама в традиционных средствах массовой информации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 Размещение объявлений в рекламных справочниках, в газетах, на радио и телевидении повышают информированность потенциальных клиентов.</a:t>
            </a:r>
          </a:p>
          <a:p>
            <a:pPr indent="342900" hangingPunct="0">
              <a:spcBef>
                <a:spcPct val="0"/>
              </a:spcBef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Стратегия 4.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Нетрадиционные рекламные методы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 Для повышения популярности компании можно использовать нетрадиционные методы: массовую дешевую распродажу запасов лекарств с дисконтом, участие в благотворительных мероприятиях и т.п.</a:t>
            </a:r>
          </a:p>
          <a:p>
            <a:pPr indent="342900"/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813" y="234950"/>
            <a:ext cx="99980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МАРКЕТИНГА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58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33500" y="1397000"/>
          <a:ext cx="10628313" cy="4902200"/>
        </p:xfrm>
        <a:graphic>
          <a:graphicData uri="http://schemas.openxmlformats.org/presentationml/2006/ole">
            <p:oleObj spid="_x0000_s19458" r:id="rId3" imgW="10626249" imgH="4901609" progId="Excel.Char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88" y="161925"/>
            <a:ext cx="10515600" cy="803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ПРОИЗВОДСТВЕННЫЙ ПЛАН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101600" y="1092200"/>
            <a:ext cx="11252200" cy="5511800"/>
          </a:xfrm>
        </p:spPr>
        <p:txBody>
          <a:bodyPr/>
          <a:lstStyle/>
          <a:p>
            <a:pPr hangingPunct="0">
              <a:spcBef>
                <a:spcPct val="0"/>
              </a:spcBef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ДИА-Фарма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представляет собой аптеку, расположенную в центре города.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Выбор помещения диктуется необходимостью разместить аптеку в оживленном месте.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Размер арендной платы составляет 100000 рублей в месяц.</a:t>
            </a:r>
          </a:p>
          <a:p>
            <a:pPr hangingPunct="0">
              <a:spcBef>
                <a:spcPct val="0"/>
              </a:spcBef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Площадь аптеки составляет примерно 100 кв. м. </a:t>
            </a:r>
          </a:p>
          <a:p>
            <a:pPr hangingPunct="0">
              <a:spcBef>
                <a:spcPct val="0"/>
              </a:spcBef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За один день аптека способна обслужить более 150 посетителей.</a:t>
            </a:r>
          </a:p>
          <a:p>
            <a:pPr hangingPunct="0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Сметная калькуляция на создание проекта: аренда помещений + ремонт помещений + холодильное оборудование + торговое оборудование + кассовое оборудование + компьютеры + программное обеспечение + лицензия + рекламная компания + обучение персонала + прочие расходы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4.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ПРОИЗВОДСТВЕННЫЙ ПЛАН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384300" y="1670050"/>
          <a:ext cx="10555288" cy="4387853"/>
        </p:xfrm>
        <a:graphic>
          <a:graphicData uri="http://schemas.openxmlformats.org/drawingml/2006/table">
            <a:tbl>
              <a:tblPr/>
              <a:tblGrid>
                <a:gridCol w="5186363"/>
                <a:gridCol w="1981200"/>
                <a:gridCol w="1598612"/>
                <a:gridCol w="1789113"/>
              </a:tblGrid>
              <a:tr h="661988">
                <a:tc gridSpan="4"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40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Себестоимость товаров и услуг</a:t>
                      </a:r>
                      <a:endParaRPr kumimoji="0" lang="ru-RU" sz="4000" b="0" i="1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Товар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Продажи лекарств</a:t>
                      </a: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100 000,00р.</a:t>
                      </a: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200 000,00р.</a:t>
                      </a: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300 000,00р.</a:t>
                      </a: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Справочная</a:t>
                      </a: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200 000,00р.</a:t>
                      </a: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300 000,00р.</a:t>
                      </a: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400 000,00р.</a:t>
                      </a: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заказов</a:t>
                      </a: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150 000,00р.</a:t>
                      </a: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250 000,00р.</a:t>
                      </a: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350 000,00р.</a:t>
                      </a: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себестоимость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450 000,00р.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750 000,00р.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1 050 000,00р.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1" marR="190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1237</TotalTime>
  <Words>1201</Words>
  <Application>Microsoft Office PowerPoint</Application>
  <PresentationFormat>Произвольный</PresentationFormat>
  <Paragraphs>327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Солнцестояние</vt:lpstr>
      <vt:lpstr>Диаграмма Microsoft Office Excel</vt:lpstr>
      <vt:lpstr>МИНИСТЕРСТВО ОБРАЗОВАНИЯ И НАУКИ ФГБОУ ВО Тверской государственный университет</vt:lpstr>
      <vt:lpstr>1. СОДЕРЖАНИЕ</vt:lpstr>
      <vt:lpstr>3. РЕЗЮМЕ</vt:lpstr>
      <vt:lpstr>2. ОПИСАНИЕ ПРОЕКТА</vt:lpstr>
      <vt:lpstr>3. ПЛАН МАРКЕТИНГА</vt:lpstr>
      <vt:lpstr>3. ПЛАН МАРКЕТИНГА</vt:lpstr>
      <vt:lpstr>3. ПЛАН МАРКЕТИНГА</vt:lpstr>
      <vt:lpstr>4. ПРОИЗВОДСТВЕННЫЙ ПЛАН</vt:lpstr>
      <vt:lpstr>4. ПРОИЗВОДСТВЕННЫЙ ПЛАН</vt:lpstr>
      <vt:lpstr>5. ОРГАНИЗАЦИОННЫЙ ПЛАН</vt:lpstr>
      <vt:lpstr>5. ОРГАНИЗАЦИОННЫЙ ПЛАН</vt:lpstr>
      <vt:lpstr>СТРАТЕГИЧЕСКАЯ КАНВА</vt:lpstr>
      <vt:lpstr>6. СТРАХОВАНИЕ РИСКОВ</vt:lpstr>
      <vt:lpstr>7. ФИНАНСОВЫЙ ПЛАН</vt:lpstr>
      <vt:lpstr>7.ФИНАНСОВЫЙ ПЛАН</vt:lpstr>
      <vt:lpstr>7. ФИНАНСОВЫЙ ПЛАН</vt:lpstr>
      <vt:lpstr>7.ФИНАНСОВЫЙ ПЛАН  </vt:lpstr>
      <vt:lpstr>7.ФИНАНСОВЫЙ ПЛАН 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PAVLUHA</dc:creator>
  <cp:lastModifiedBy>Admin</cp:lastModifiedBy>
  <cp:revision>138</cp:revision>
  <dcterms:created xsi:type="dcterms:W3CDTF">2018-02-05T16:50:00Z</dcterms:created>
  <dcterms:modified xsi:type="dcterms:W3CDTF">2018-05-16T20:13:36Z</dcterms:modified>
</cp:coreProperties>
</file>