
<file path=[Content_Types].xml><?xml version="1.0" encoding="utf-8"?>
<Types xmlns="http://schemas.openxmlformats.org/package/2006/content-types">
  <Default Extension="bmp" ContentType="image/bmp"/>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9" r:id="rId4"/>
    <p:sldId id="262" r:id="rId5"/>
    <p:sldId id="266"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ru-RU" smtClean="0"/>
              <a:t>Образец заголовка</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03FCE02C-6EC6-4E09-BC2C-9FDED4DE236E}" type="datetimeFigureOut">
              <a:rPr lang="en-US" dirty="0"/>
              <a:t>4/7/2018</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FB075A7A-4A9A-410F-B848-AB998ACC9419}" type="datetimeFigureOut">
              <a:rPr lang="en-US" dirty="0"/>
              <a:pPr/>
              <a:t>4/7/2018</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AA5F3E88-2D66-4D17-B0FA-EA13CB20B2FF}" type="datetimeFigureOut">
              <a:rPr lang="en-US" dirty="0"/>
              <a:pPr/>
              <a:t>4/7/2018</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1pPr>
              <a:defRPr sz="1800"/>
            </a:lvl1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4D8F36E1-9596-4E98-8786-4A17C5D29C65}" type="datetimeFigureOut">
              <a:rPr lang="en-US" dirty="0"/>
              <a:pPr/>
              <a:t>4/7/2018</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EE4D1A55-63BC-4BA2-9538-7DDEADA10621}" type="datetimeFigureOut">
              <a:rPr lang="en-US" dirty="0"/>
              <a:t>4/7/2018</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66D01ABB-8821-4BF5-97A9-E1A66ACAEAA9}" type="datetimeFigureOut">
              <a:rPr lang="en-US" dirty="0"/>
              <a:pPr/>
              <a:t>4/7/2018</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20C37B1C-D4A1-4A4F-A470-80868146AFC5}" type="datetimeFigureOut">
              <a:rPr lang="en-US" dirty="0"/>
              <a:pPr/>
              <a:t>4/7/2018</a:t>
            </a:fld>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6D31D1B9-F39E-471E-80A9-595CAA5664AD}" type="datetimeFigureOut">
              <a:rPr lang="en-US" dirty="0"/>
              <a:pPr/>
              <a:t>4/7/2018</a:t>
            </a:fld>
            <a:endParaRPr lang="en-US" dirty="0"/>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33FCEABC-E2B9-4606-A74F-CB06AF596887}" type="datetimeFigureOut">
              <a:rPr lang="en-US" dirty="0"/>
              <a:pPr/>
              <a:t>4/7/2018</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ru-RU" smtClean="0"/>
              <a:t>Образец заголовка</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lvl1pPr>
              <a:defRPr>
                <a:solidFill>
                  <a:schemeClr val="tx2"/>
                </a:solidFill>
              </a:defRPr>
            </a:lvl1pPr>
          </a:lstStyle>
          <a:p>
            <a:fld id="{FA8850A0-01A3-4F4E-AA52-F716A9BFD4EB}" type="datetimeFigureOut">
              <a:rPr lang="en-US" dirty="0"/>
              <a:pPr/>
              <a:t>4/7/2018</a:t>
            </a:fld>
            <a:endParaRPr lang="en-US" dirty="0"/>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4FAB73BC-B049-4115-A692-8D63A059BFB8}" type="slidenum">
              <a:rPr lang="en-US" dirty="0"/>
              <a:pPr/>
              <a:t>‹#›</a:t>
            </a:fld>
            <a:endParaRPr lang="en-US" dirty="0"/>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E5811CCA-BB49-46C7-A0E2-F42339750F9A}" type="datetimeFigureOut">
              <a:rPr lang="en-US" dirty="0"/>
              <a:t>4/7/2018</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17205CAA-4E5A-4223-BD55-C5D2841AC9EF}" type="datetimeFigureOut">
              <a:rPr lang="en-US" dirty="0"/>
              <a:t>4/7/2018</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vsrf.ru/documents/practice/15909/"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goo.gl/NkKj1A"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sz="4400" dirty="0">
                <a:effectLst/>
              </a:rPr>
              <a:t>Имущество, приобретённое одним из супругов во время брака по безвозмездным сделкам</a:t>
            </a:r>
            <a:endParaRPr lang="ru-RU" sz="4400" dirty="0"/>
          </a:p>
        </p:txBody>
      </p:sp>
      <p:sp>
        <p:nvSpPr>
          <p:cNvPr id="3" name="Подзаголовок 2"/>
          <p:cNvSpPr>
            <a:spLocks noGrp="1"/>
          </p:cNvSpPr>
          <p:nvPr>
            <p:ph type="subTitle" idx="1"/>
          </p:nvPr>
        </p:nvSpPr>
        <p:spPr/>
        <p:txBody>
          <a:bodyPr>
            <a:normAutofit fontScale="92500" lnSpcReduction="20000"/>
          </a:bodyPr>
          <a:lstStyle/>
          <a:p>
            <a:r>
              <a:rPr lang="ru-RU" dirty="0" smtClean="0"/>
              <a:t>Подготовили студенты 23 группы</a:t>
            </a:r>
          </a:p>
          <a:p>
            <a:r>
              <a:rPr lang="ru-RU" dirty="0" smtClean="0"/>
              <a:t>Иванова А. А., </a:t>
            </a:r>
            <a:r>
              <a:rPr lang="ru-RU" dirty="0" err="1" smtClean="0"/>
              <a:t>Комин</a:t>
            </a:r>
            <a:r>
              <a:rPr lang="ru-RU" dirty="0" smtClean="0"/>
              <a:t> М. В., </a:t>
            </a:r>
            <a:r>
              <a:rPr lang="ru-RU" dirty="0" err="1" smtClean="0"/>
              <a:t>Кривушина</a:t>
            </a:r>
            <a:r>
              <a:rPr lang="ru-RU" dirty="0" smtClean="0"/>
              <a:t> Е. В., </a:t>
            </a:r>
            <a:r>
              <a:rPr lang="ru-RU" dirty="0" err="1" smtClean="0"/>
              <a:t>Литышева</a:t>
            </a:r>
            <a:r>
              <a:rPr lang="ru-RU" dirty="0" smtClean="0"/>
              <a:t> А. С.</a:t>
            </a:r>
            <a:endParaRPr lang="ru-RU" dirty="0"/>
          </a:p>
        </p:txBody>
      </p:sp>
    </p:spTree>
    <p:extLst>
      <p:ext uri="{BB962C8B-B14F-4D97-AF65-F5344CB8AC3E}">
        <p14:creationId xmlns:p14="http://schemas.microsoft.com/office/powerpoint/2010/main" val="1023756282"/>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1120462" y="134870"/>
            <a:ext cx="10004738" cy="1280098"/>
          </a:xfrm>
        </p:spPr>
        <p:txBody>
          <a:bodyPr>
            <a:normAutofit/>
          </a:bodyPr>
          <a:lstStyle/>
          <a:p>
            <a:pPr algn="ctr"/>
            <a:r>
              <a:rPr lang="ru-RU" sz="4000" dirty="0"/>
              <a:t>И</a:t>
            </a:r>
            <a:r>
              <a:rPr lang="ru-RU" sz="4000" dirty="0" smtClean="0"/>
              <a:t>звлечение </a:t>
            </a:r>
            <a:r>
              <a:rPr lang="ru-RU" sz="4000" dirty="0"/>
              <a:t>из </a:t>
            </a:r>
            <a:r>
              <a:rPr lang="ru-RU" sz="4000" dirty="0" smtClean="0"/>
              <a:t>ст.256 ГК РФ</a:t>
            </a:r>
            <a:endParaRPr lang="ru-RU" sz="4000" dirty="0"/>
          </a:p>
        </p:txBody>
      </p:sp>
      <p:sp>
        <p:nvSpPr>
          <p:cNvPr id="3" name="Объект 2"/>
          <p:cNvSpPr>
            <a:spLocks noGrp="1"/>
          </p:cNvSpPr>
          <p:nvPr>
            <p:ph sz="half" idx="1"/>
          </p:nvPr>
        </p:nvSpPr>
        <p:spPr>
          <a:xfrm>
            <a:off x="865031" y="2112135"/>
            <a:ext cx="5995440" cy="4027174"/>
          </a:xfrm>
        </p:spPr>
        <p:txBody>
          <a:bodyPr>
            <a:noAutofit/>
          </a:bodyPr>
          <a:lstStyle/>
          <a:p>
            <a:endParaRPr lang="ru-RU" dirty="0"/>
          </a:p>
        </p:txBody>
      </p:sp>
      <p:sp>
        <p:nvSpPr>
          <p:cNvPr id="2" name="Прямоугольник 1"/>
          <p:cNvSpPr/>
          <p:nvPr/>
        </p:nvSpPr>
        <p:spPr>
          <a:xfrm>
            <a:off x="865031" y="1247547"/>
            <a:ext cx="4925096" cy="2901090"/>
          </a:xfrm>
          <a:prstGeom prst="rect">
            <a:avLst/>
          </a:prstGeom>
          <a:blipFill dpi="0" rotWithShape="1">
            <a:blip r:embed="rId2">
              <a:alphaModFix amt="49000"/>
              <a:duotone>
                <a:schemeClr val="lt2">
                  <a:tint val="95000"/>
                </a:schemeClr>
                <a:schemeClr val="lt2">
                  <a:shade val="92000"/>
                  <a:satMod val="115000"/>
                </a:schemeClr>
              </a:duotone>
            </a:blip>
            <a:srcRect/>
            <a:tile tx="0" ty="0" sx="60000" sy="60000" flip="none" algn="tl"/>
          </a:blipFill>
          <a:ln>
            <a:solidFill>
              <a:schemeClr val="tx1"/>
            </a:solid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r>
              <a:rPr lang="ru-RU" dirty="0">
                <a:solidFill>
                  <a:schemeClr val="tx1"/>
                </a:solidFill>
              </a:rPr>
              <a:t>Имущество одного из супругов:</a:t>
            </a:r>
          </a:p>
          <a:p>
            <a:r>
              <a:rPr lang="ru-RU" dirty="0">
                <a:solidFill>
                  <a:schemeClr val="tx1"/>
                </a:solidFill>
              </a:rPr>
              <a:t>- Имущество, принадлежавшее каждому из супругов до вступления в брак, а также полученное одним из супругов во время брака в дар или в порядке </a:t>
            </a:r>
            <a:r>
              <a:rPr lang="ru-RU" dirty="0" smtClean="0">
                <a:solidFill>
                  <a:schemeClr val="tx1"/>
                </a:solidFill>
              </a:rPr>
              <a:t>наследования; </a:t>
            </a:r>
            <a:endParaRPr lang="ru-RU" dirty="0">
              <a:solidFill>
                <a:schemeClr val="tx1"/>
              </a:solidFill>
            </a:endParaRPr>
          </a:p>
          <a:p>
            <a:r>
              <a:rPr lang="ru-RU" dirty="0">
                <a:solidFill>
                  <a:schemeClr val="tx1"/>
                </a:solidFill>
              </a:rPr>
              <a:t>- Вещи индивидуального </a:t>
            </a:r>
            <a:r>
              <a:rPr lang="ru-RU" dirty="0" smtClean="0">
                <a:solidFill>
                  <a:schemeClr val="tx1"/>
                </a:solidFill>
              </a:rPr>
              <a:t>пользования; </a:t>
            </a:r>
            <a:endParaRPr lang="ru-RU" dirty="0">
              <a:solidFill>
                <a:schemeClr val="tx1"/>
              </a:solidFill>
            </a:endParaRPr>
          </a:p>
          <a:p>
            <a:r>
              <a:rPr lang="ru-RU" dirty="0">
                <a:solidFill>
                  <a:schemeClr val="tx1"/>
                </a:solidFill>
              </a:rPr>
              <a:t>-  </a:t>
            </a:r>
            <a:r>
              <a:rPr lang="ru-RU" dirty="0" smtClean="0">
                <a:solidFill>
                  <a:schemeClr val="tx1"/>
                </a:solidFill>
              </a:rPr>
              <a:t>Право </a:t>
            </a:r>
            <a:r>
              <a:rPr lang="ru-RU" dirty="0">
                <a:solidFill>
                  <a:schemeClr val="tx1"/>
                </a:solidFill>
              </a:rPr>
              <a:t>на результат интеллектуальной </a:t>
            </a:r>
            <a:r>
              <a:rPr lang="ru-RU" dirty="0" smtClean="0">
                <a:solidFill>
                  <a:schemeClr val="tx1"/>
                </a:solidFill>
              </a:rPr>
              <a:t>деятельности.</a:t>
            </a:r>
            <a:endParaRPr lang="ru-RU" dirty="0">
              <a:solidFill>
                <a:schemeClr val="tx1"/>
              </a:solidFill>
            </a:endParaRPr>
          </a:p>
          <a:p>
            <a:pPr algn="ctr"/>
            <a:endParaRPr lang="ru-RU" dirty="0">
              <a:solidFill>
                <a:schemeClr val="bg1"/>
              </a:solidFill>
            </a:endParaRPr>
          </a:p>
        </p:txBody>
      </p:sp>
      <p:sp>
        <p:nvSpPr>
          <p:cNvPr id="5" name="Прямоугольник 4"/>
          <p:cNvSpPr/>
          <p:nvPr/>
        </p:nvSpPr>
        <p:spPr>
          <a:xfrm>
            <a:off x="6658003" y="1423983"/>
            <a:ext cx="4669665" cy="2486761"/>
          </a:xfrm>
          <a:prstGeom prst="rect">
            <a:avLst/>
          </a:prstGeom>
          <a:blipFill dpi="0" rotWithShape="1">
            <a:blip r:embed="rId2">
              <a:alphaModFix amt="49000"/>
              <a:duotone>
                <a:schemeClr val="lt2">
                  <a:tint val="95000"/>
                </a:schemeClr>
                <a:schemeClr val="lt2">
                  <a:shade val="92000"/>
                  <a:satMod val="115000"/>
                </a:schemeClr>
              </a:duotone>
            </a:blip>
            <a:srcRect/>
            <a:tile tx="0" ty="0" sx="60000" sy="60000" flip="none" algn="tl"/>
          </a:blipFill>
          <a:ln>
            <a:solidFill>
              <a:schemeClr val="tx1"/>
            </a:solid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r>
              <a:rPr lang="ru-RU" dirty="0">
                <a:solidFill>
                  <a:schemeClr val="tx1"/>
                </a:solidFill>
              </a:rPr>
              <a:t>Общее совместное имущество: </a:t>
            </a:r>
          </a:p>
          <a:p>
            <a:r>
              <a:rPr lang="ru-RU" dirty="0">
                <a:solidFill>
                  <a:schemeClr val="tx1"/>
                </a:solidFill>
              </a:rPr>
              <a:t>- Имущество, нажитое супругами во время </a:t>
            </a:r>
            <a:r>
              <a:rPr lang="ru-RU" dirty="0" smtClean="0">
                <a:solidFill>
                  <a:schemeClr val="tx1"/>
                </a:solidFill>
              </a:rPr>
              <a:t>брака; </a:t>
            </a:r>
            <a:endParaRPr lang="ru-RU" dirty="0">
              <a:solidFill>
                <a:schemeClr val="tx1"/>
              </a:solidFill>
            </a:endParaRPr>
          </a:p>
          <a:p>
            <a:r>
              <a:rPr lang="ru-RU" dirty="0">
                <a:solidFill>
                  <a:schemeClr val="tx1"/>
                </a:solidFill>
              </a:rPr>
              <a:t>- </a:t>
            </a:r>
            <a:r>
              <a:rPr lang="ru-RU" dirty="0" smtClean="0">
                <a:solidFill>
                  <a:schemeClr val="tx1"/>
                </a:solidFill>
              </a:rPr>
              <a:t>Драгоценности </a:t>
            </a:r>
            <a:r>
              <a:rPr lang="ru-RU" dirty="0">
                <a:solidFill>
                  <a:schemeClr val="tx1"/>
                </a:solidFill>
              </a:rPr>
              <a:t>и иные предметы </a:t>
            </a:r>
            <a:r>
              <a:rPr lang="ru-RU" dirty="0" smtClean="0">
                <a:solidFill>
                  <a:schemeClr val="tx1"/>
                </a:solidFill>
              </a:rPr>
              <a:t>роскоши; </a:t>
            </a:r>
            <a:endParaRPr lang="ru-RU" dirty="0">
              <a:solidFill>
                <a:schemeClr val="tx1"/>
              </a:solidFill>
            </a:endParaRPr>
          </a:p>
          <a:p>
            <a:r>
              <a:rPr lang="ru-RU" dirty="0">
                <a:solidFill>
                  <a:schemeClr val="tx1"/>
                </a:solidFill>
              </a:rPr>
              <a:t>- </a:t>
            </a:r>
            <a:r>
              <a:rPr lang="ru-RU" dirty="0" smtClean="0">
                <a:solidFill>
                  <a:schemeClr val="tx1"/>
                </a:solidFill>
              </a:rPr>
              <a:t>Доходы</a:t>
            </a:r>
            <a:r>
              <a:rPr lang="ru-RU" dirty="0">
                <a:solidFill>
                  <a:schemeClr val="tx1"/>
                </a:solidFill>
              </a:rPr>
              <a:t>, полученные от использования результата интеллектуальной </a:t>
            </a:r>
            <a:r>
              <a:rPr lang="ru-RU" dirty="0" smtClean="0">
                <a:solidFill>
                  <a:schemeClr val="tx1"/>
                </a:solidFill>
              </a:rPr>
              <a:t>деятельности.</a:t>
            </a:r>
            <a:endParaRPr lang="ru-RU" dirty="0">
              <a:solidFill>
                <a:schemeClr val="tx1"/>
              </a:solidFill>
            </a:endParaRPr>
          </a:p>
          <a:p>
            <a:pPr algn="ctr"/>
            <a:endParaRPr lang="ru-RU" dirty="0">
              <a:solidFill>
                <a:schemeClr val="tx1"/>
              </a:solidFill>
            </a:endParaRPr>
          </a:p>
        </p:txBody>
      </p:sp>
      <p:sp>
        <p:nvSpPr>
          <p:cNvPr id="7" name="Прямоугольник 6"/>
          <p:cNvSpPr/>
          <p:nvPr/>
        </p:nvSpPr>
        <p:spPr>
          <a:xfrm>
            <a:off x="4068651" y="4386530"/>
            <a:ext cx="4108360" cy="1768035"/>
          </a:xfrm>
          <a:prstGeom prst="rect">
            <a:avLst/>
          </a:prstGeom>
          <a:blipFill dpi="0" rotWithShape="1">
            <a:blip r:embed="rId2">
              <a:alphaModFix amt="49000"/>
              <a:duotone>
                <a:schemeClr val="lt2">
                  <a:tint val="95000"/>
                </a:schemeClr>
                <a:schemeClr val="lt2">
                  <a:shade val="92000"/>
                  <a:satMod val="115000"/>
                </a:schemeClr>
              </a:duotone>
            </a:blip>
            <a:srcRect/>
            <a:tile tx="0" ty="0" sx="60000" sy="60000" flip="none" algn="tl"/>
          </a:blipFill>
          <a:ln>
            <a:solidFill>
              <a:schemeClr val="tx1"/>
            </a:solid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r>
              <a:rPr lang="ru-RU" dirty="0" smtClean="0">
                <a:solidFill>
                  <a:schemeClr val="tx1"/>
                </a:solidFill>
              </a:rPr>
              <a:t>Виды безвозмездных сделок:</a:t>
            </a:r>
            <a:endParaRPr lang="ru-RU" dirty="0">
              <a:solidFill>
                <a:schemeClr val="tx1"/>
              </a:solidFill>
            </a:endParaRPr>
          </a:p>
          <a:p>
            <a:r>
              <a:rPr lang="ru-RU" dirty="0">
                <a:solidFill>
                  <a:schemeClr val="tx1"/>
                </a:solidFill>
              </a:rPr>
              <a:t>1. </a:t>
            </a:r>
            <a:r>
              <a:rPr lang="ru-RU" dirty="0" smtClean="0">
                <a:solidFill>
                  <a:schemeClr val="tx1"/>
                </a:solidFill>
              </a:rPr>
              <a:t>Договор </a:t>
            </a:r>
            <a:r>
              <a:rPr lang="ru-RU" dirty="0">
                <a:solidFill>
                  <a:schemeClr val="tx1"/>
                </a:solidFill>
              </a:rPr>
              <a:t>дарения;</a:t>
            </a:r>
          </a:p>
          <a:p>
            <a:r>
              <a:rPr lang="ru-RU" dirty="0">
                <a:solidFill>
                  <a:schemeClr val="tx1"/>
                </a:solidFill>
              </a:rPr>
              <a:t>2. </a:t>
            </a:r>
            <a:r>
              <a:rPr lang="ru-RU" dirty="0" smtClean="0">
                <a:solidFill>
                  <a:schemeClr val="tx1"/>
                </a:solidFill>
              </a:rPr>
              <a:t>Наследование</a:t>
            </a:r>
            <a:r>
              <a:rPr lang="ru-RU" dirty="0">
                <a:solidFill>
                  <a:schemeClr val="tx1"/>
                </a:solidFill>
              </a:rPr>
              <a:t>;</a:t>
            </a:r>
          </a:p>
          <a:p>
            <a:r>
              <a:rPr lang="ru-RU" dirty="0">
                <a:solidFill>
                  <a:schemeClr val="tx1"/>
                </a:solidFill>
              </a:rPr>
              <a:t>3. </a:t>
            </a:r>
            <a:r>
              <a:rPr lang="ru-RU" dirty="0" smtClean="0">
                <a:solidFill>
                  <a:schemeClr val="tx1"/>
                </a:solidFill>
              </a:rPr>
              <a:t>Приобретение </a:t>
            </a:r>
            <a:r>
              <a:rPr lang="ru-RU" dirty="0">
                <a:solidFill>
                  <a:schemeClr val="tx1"/>
                </a:solidFill>
              </a:rPr>
              <a:t>имущества в порядке приватизации.</a:t>
            </a:r>
          </a:p>
          <a:p>
            <a:pPr algn="ctr"/>
            <a:endParaRPr lang="ru-RU" dirty="0"/>
          </a:p>
        </p:txBody>
      </p:sp>
      <p:sp>
        <p:nvSpPr>
          <p:cNvPr id="8" name="Объект 7"/>
          <p:cNvSpPr>
            <a:spLocks noGrp="1"/>
          </p:cNvSpPr>
          <p:nvPr>
            <p:ph sz="half" idx="2"/>
          </p:nvPr>
        </p:nvSpPr>
        <p:spPr>
          <a:xfrm>
            <a:off x="6860471" y="2112135"/>
            <a:ext cx="4754880" cy="3749040"/>
          </a:xfrm>
        </p:spPr>
        <p:txBody>
          <a:bodyPr/>
          <a:lstStyle/>
          <a:p>
            <a:pPr marL="0" indent="0">
              <a:buNone/>
            </a:pPr>
            <a:endParaRPr lang="ru-RU" dirty="0"/>
          </a:p>
        </p:txBody>
      </p:sp>
    </p:spTree>
    <p:extLst>
      <p:ext uri="{BB962C8B-B14F-4D97-AF65-F5344CB8AC3E}">
        <p14:creationId xmlns:p14="http://schemas.microsoft.com/office/powerpoint/2010/main" val="258030518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65538" y="184045"/>
            <a:ext cx="10058400" cy="1371600"/>
          </a:xfrm>
        </p:spPr>
        <p:txBody>
          <a:bodyPr>
            <a:noAutofit/>
          </a:bodyPr>
          <a:lstStyle/>
          <a:p>
            <a:pPr algn="ctr"/>
            <a:r>
              <a:rPr lang="ru-RU" sz="3200" dirty="0"/>
              <a:t>Первое </a:t>
            </a:r>
            <a:r>
              <a:rPr lang="ru-RU" sz="3200" dirty="0" smtClean="0"/>
              <a:t>определение(спор)</a:t>
            </a:r>
            <a:r>
              <a:rPr lang="ru-RU" sz="4000" dirty="0" smtClean="0"/>
              <a:t/>
            </a:r>
            <a:br>
              <a:rPr lang="ru-RU" sz="4000" dirty="0" smtClean="0"/>
            </a:br>
            <a:r>
              <a:rPr lang="ru-RU" sz="1400" dirty="0" smtClean="0"/>
              <a:t>(</a:t>
            </a:r>
            <a:r>
              <a:rPr lang="ru-RU" sz="1400" dirty="0"/>
              <a:t>Обзор судебной практики Верховного Суда РФ № 2 2017 По гражданским делам</a:t>
            </a:r>
            <a:r>
              <a:rPr lang="ru-RU" sz="1200" dirty="0"/>
              <a:t>. Определение № </a:t>
            </a:r>
            <a:r>
              <a:rPr lang="ru-RU" sz="1200" dirty="0" smtClean="0"/>
              <a:t>4-КГ16-37) </a:t>
            </a:r>
            <a:r>
              <a:rPr lang="en-US" sz="1200" dirty="0" smtClean="0">
                <a:hlinkClick r:id="rId2"/>
              </a:rPr>
              <a:t>http</a:t>
            </a:r>
            <a:r>
              <a:rPr lang="en-US" sz="1200" dirty="0">
                <a:hlinkClick r:id="rId2"/>
              </a:rPr>
              <a:t>://www.vsrf.ru/documents/practice/15909</a:t>
            </a:r>
            <a:r>
              <a:rPr lang="en-US" sz="1200" dirty="0" smtClean="0">
                <a:hlinkClick r:id="rId2"/>
              </a:rPr>
              <a:t>/</a:t>
            </a:r>
            <a:endParaRPr lang="ru-RU" sz="1200" dirty="0"/>
          </a:p>
        </p:txBody>
      </p:sp>
      <p:sp>
        <p:nvSpPr>
          <p:cNvPr id="3" name="Объект 2"/>
          <p:cNvSpPr>
            <a:spLocks noGrp="1"/>
          </p:cNvSpPr>
          <p:nvPr>
            <p:ph sz="half" idx="1"/>
          </p:nvPr>
        </p:nvSpPr>
        <p:spPr>
          <a:xfrm>
            <a:off x="628918" y="2030937"/>
            <a:ext cx="5565820" cy="4014345"/>
          </a:xfrm>
        </p:spPr>
        <p:txBody>
          <a:bodyPr>
            <a:noAutofit/>
          </a:bodyPr>
          <a:lstStyle/>
          <a:p>
            <a:pPr marL="0" indent="0">
              <a:buNone/>
            </a:pPr>
            <a:endParaRPr lang="ru-RU" dirty="0" smtClean="0"/>
          </a:p>
        </p:txBody>
      </p:sp>
      <p:sp>
        <p:nvSpPr>
          <p:cNvPr id="4" name="Объект 3"/>
          <p:cNvSpPr>
            <a:spLocks noGrp="1"/>
          </p:cNvSpPr>
          <p:nvPr>
            <p:ph sz="half" idx="2"/>
          </p:nvPr>
        </p:nvSpPr>
        <p:spPr/>
        <p:txBody>
          <a:bodyPr/>
          <a:lstStyle/>
          <a:p>
            <a:pPr marL="0" indent="0">
              <a:buNone/>
            </a:pPr>
            <a:endParaRPr lang="ru-RU" dirty="0"/>
          </a:p>
        </p:txBody>
      </p:sp>
      <p:sp>
        <p:nvSpPr>
          <p:cNvPr id="5" name="Прямоугольник 4"/>
          <p:cNvSpPr/>
          <p:nvPr/>
        </p:nvSpPr>
        <p:spPr>
          <a:xfrm>
            <a:off x="670345" y="1414745"/>
            <a:ext cx="5206929" cy="2537199"/>
          </a:xfrm>
          <a:prstGeom prst="rect">
            <a:avLst/>
          </a:prstGeom>
          <a:blipFill dpi="0" rotWithShape="1">
            <a:blip r:embed="rId3">
              <a:alphaModFix amt="49000"/>
              <a:duotone>
                <a:schemeClr val="lt2">
                  <a:tint val="95000"/>
                </a:schemeClr>
                <a:schemeClr val="lt2">
                  <a:shade val="92000"/>
                  <a:satMod val="115000"/>
                </a:schemeClr>
              </a:duotone>
            </a:blip>
            <a:srcRect/>
            <a:tile tx="0" ty="0" sx="60000" sy="60000" flip="none" algn="tl"/>
          </a:blipFill>
          <a:ln>
            <a:solidFill>
              <a:schemeClr val="tx1"/>
            </a:solid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r>
              <a:rPr lang="ru-RU" sz="1400" u="sng" dirty="0" smtClean="0"/>
              <a:t>Суть спора</a:t>
            </a:r>
          </a:p>
          <a:p>
            <a:r>
              <a:rPr lang="ru-RU" sz="1400" dirty="0" smtClean="0"/>
              <a:t>Бывший </a:t>
            </a:r>
            <a:r>
              <a:rPr lang="ru-RU" sz="1400" dirty="0"/>
              <a:t>супруг обратился в суд с иском к бывшей супруге о разделе совместно нажитого </a:t>
            </a:r>
            <a:r>
              <a:rPr lang="ru-RU" sz="1400" dirty="0" smtClean="0"/>
              <a:t>имущества. В </a:t>
            </a:r>
            <a:r>
              <a:rPr lang="ru-RU" sz="1400" dirty="0"/>
              <a:t>период брака по договору купли-продажи супругами в совместную собственность приобретена квартира. Поскольку брачный договор между сторонами не заключался, соглашение о разделе совместно нажитого имущества не достигнуто, бывший супруг просил произвести раздел квартиры между ним и его бывшей супругой и признать за ним право собственности на 1/2 доли в праве общей долевой собственности на спорную квартиру</a:t>
            </a:r>
            <a:r>
              <a:rPr lang="ru-RU" sz="1400" dirty="0" smtClean="0"/>
              <a:t>.</a:t>
            </a:r>
            <a:endParaRPr lang="ru-RU" sz="1400" dirty="0"/>
          </a:p>
        </p:txBody>
      </p:sp>
      <p:sp>
        <p:nvSpPr>
          <p:cNvPr id="6" name="Прямоугольник 5"/>
          <p:cNvSpPr/>
          <p:nvPr/>
        </p:nvSpPr>
        <p:spPr>
          <a:xfrm>
            <a:off x="6499539" y="1414745"/>
            <a:ext cx="4899981" cy="2562895"/>
          </a:xfrm>
          <a:prstGeom prst="rect">
            <a:avLst/>
          </a:prstGeom>
          <a:blipFill dpi="0" rotWithShape="1">
            <a:blip r:embed="rId3">
              <a:alphaModFix amt="49000"/>
              <a:duotone>
                <a:schemeClr val="lt2">
                  <a:tint val="95000"/>
                </a:schemeClr>
                <a:schemeClr val="lt2">
                  <a:shade val="92000"/>
                  <a:satMod val="115000"/>
                </a:schemeClr>
              </a:duotone>
            </a:blip>
            <a:srcRect/>
            <a:tile tx="0" ty="0" sx="60000" sy="60000" flip="none" algn="tl"/>
          </a:blipFill>
          <a:ln>
            <a:solidFill>
              <a:schemeClr val="tx1"/>
            </a:solid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r>
              <a:rPr lang="ru-RU" sz="1400" u="sng" dirty="0"/>
              <a:t>Позиция суда первой инстанции</a:t>
            </a:r>
            <a:r>
              <a:rPr lang="ru-RU" sz="1400" u="sng" dirty="0" smtClean="0"/>
              <a:t>:</a:t>
            </a:r>
          </a:p>
          <a:p>
            <a:r>
              <a:rPr lang="ru-RU" sz="1400" dirty="0" smtClean="0"/>
              <a:t>Разрешая </a:t>
            </a:r>
            <a:r>
              <a:rPr lang="ru-RU" sz="1400" dirty="0"/>
              <a:t>спор и удовлетворяя исковые требования о разделе спорной квартиры между супругами в равных долях, суд первой инстанции исходил из того, что между сторонами было достигнуто соглашение о приобретении квартиры в общую совместную собственность и поскольку полученные в дар денежные средства были внесены супругой по ее усмотрению на общие нужды супругов – покупку квартиры, то на данное имущество распространяется режим совместной собственности супругов</a:t>
            </a:r>
            <a:r>
              <a:rPr lang="ru-RU" sz="1400" dirty="0" smtClean="0"/>
              <a:t>.</a:t>
            </a:r>
            <a:endParaRPr lang="ru-RU" sz="1400" dirty="0"/>
          </a:p>
        </p:txBody>
      </p:sp>
      <p:sp>
        <p:nvSpPr>
          <p:cNvPr id="7" name="Прямоугольник 6"/>
          <p:cNvSpPr/>
          <p:nvPr/>
        </p:nvSpPr>
        <p:spPr>
          <a:xfrm>
            <a:off x="1532587" y="4121239"/>
            <a:ext cx="9234152" cy="2178861"/>
          </a:xfrm>
          <a:prstGeom prst="rect">
            <a:avLst/>
          </a:prstGeom>
          <a:blipFill dpi="0" rotWithShape="1">
            <a:blip r:embed="rId3">
              <a:alphaModFix amt="49000"/>
              <a:duotone>
                <a:schemeClr val="lt2">
                  <a:tint val="95000"/>
                </a:schemeClr>
                <a:schemeClr val="lt2">
                  <a:shade val="92000"/>
                  <a:satMod val="115000"/>
                </a:schemeClr>
              </a:duotone>
            </a:blip>
            <a:srcRect/>
            <a:tile tx="0" ty="0" sx="60000" sy="60000" flip="none" algn="tl"/>
          </a:blipFill>
          <a:ln>
            <a:solidFill>
              <a:schemeClr val="tx1"/>
            </a:solid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r>
              <a:rPr lang="ru-RU" sz="1400" u="sng" dirty="0" smtClean="0"/>
              <a:t>Позиция Верховного Суда:</a:t>
            </a:r>
          </a:p>
          <a:p>
            <a:r>
              <a:rPr lang="ru-RU" sz="1400" dirty="0"/>
              <a:t>И</a:t>
            </a:r>
            <a:r>
              <a:rPr lang="ru-RU" sz="1400" dirty="0" smtClean="0"/>
              <a:t>сточником </a:t>
            </a:r>
            <a:r>
              <a:rPr lang="ru-RU" sz="1400" dirty="0"/>
              <a:t>приобретения спорной квартиры являлись средства, полученные супругой по безвозмездной сделке, а также частично совместно нажитые средства супругов.</a:t>
            </a:r>
          </a:p>
          <a:p>
            <a:r>
              <a:rPr lang="ru-RU" sz="1400" dirty="0"/>
              <a:t>Ю</a:t>
            </a:r>
            <a:r>
              <a:rPr lang="ru-RU" sz="1400" dirty="0" smtClean="0"/>
              <a:t>ридически </a:t>
            </a:r>
            <a:r>
              <a:rPr lang="ru-RU" sz="1400" dirty="0"/>
              <a:t>значимым обстоятельством при решении вопроса об отнесении имущества к общей собственности супругов является то, на какие средства (личные или общие) и по каким сделкам (возмездным или безвозмездным) приобреталось имущество одним из супругов во время брака. Имущество, приобретенное одним из супругов в браке по безвозмездным гражданско-правовым </a:t>
            </a:r>
            <a:r>
              <a:rPr lang="ru-RU" sz="1400" dirty="0" smtClean="0"/>
              <a:t>сделкам, не </a:t>
            </a:r>
            <a:r>
              <a:rPr lang="ru-RU" sz="1400" dirty="0"/>
              <a:t>является общим имуществом супругов. Приобретение имущества в период брака, но на средства, принадлежавшие одному из супругов лично, также исключает такое имущество из режима общей совместной собственности</a:t>
            </a:r>
            <a:r>
              <a:rPr lang="ru-RU" sz="1400" dirty="0" smtClean="0"/>
              <a:t>.</a:t>
            </a:r>
            <a:endParaRPr lang="ru-RU" sz="1400" dirty="0"/>
          </a:p>
        </p:txBody>
      </p:sp>
    </p:spTree>
    <p:extLst>
      <p:ext uri="{BB962C8B-B14F-4D97-AF65-F5344CB8AC3E}">
        <p14:creationId xmlns:p14="http://schemas.microsoft.com/office/powerpoint/2010/main" val="115660800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799" y="269107"/>
            <a:ext cx="10058400" cy="1371600"/>
          </a:xfrm>
        </p:spPr>
        <p:txBody>
          <a:bodyPr>
            <a:normAutofit/>
          </a:bodyPr>
          <a:lstStyle/>
          <a:p>
            <a:pPr algn="ctr"/>
            <a:r>
              <a:rPr lang="ru-RU" sz="3200" dirty="0" smtClean="0"/>
              <a:t>Второе </a:t>
            </a:r>
            <a:r>
              <a:rPr lang="ru-RU" sz="3200" dirty="0"/>
              <a:t>определение(спор</a:t>
            </a:r>
            <a:r>
              <a:rPr lang="ru-RU" sz="3200" dirty="0" smtClean="0"/>
              <a:t>)</a:t>
            </a:r>
            <a:r>
              <a:rPr lang="ru-RU" sz="3600" dirty="0" smtClean="0"/>
              <a:t/>
            </a:r>
            <a:br>
              <a:rPr lang="ru-RU" sz="3600" dirty="0" smtClean="0"/>
            </a:br>
            <a:r>
              <a:rPr lang="ru-RU" sz="1200" dirty="0" smtClean="0"/>
              <a:t>(</a:t>
            </a:r>
            <a:r>
              <a:rPr lang="ru-RU" sz="1400" dirty="0" smtClean="0"/>
              <a:t>Определение </a:t>
            </a:r>
            <a:r>
              <a:rPr lang="ru-RU" sz="1400" dirty="0"/>
              <a:t>Московского городского суда от 18 июня 2015 г. N 4г-6133/15 Об отказе в передаче кассационной жалобы на судебные акты по делу о разделе совместно нажитого имущества</a:t>
            </a:r>
            <a:r>
              <a:rPr lang="ru-RU" sz="1400" dirty="0" smtClean="0"/>
              <a:t>.) </a:t>
            </a:r>
            <a:r>
              <a:rPr lang="en-US" sz="1200" dirty="0">
                <a:hlinkClick r:id="rId2"/>
              </a:rPr>
              <a:t>https://goo.gl/NkKj1A</a:t>
            </a:r>
            <a:endParaRPr lang="ru-RU" sz="1400" dirty="0"/>
          </a:p>
        </p:txBody>
      </p:sp>
      <p:sp>
        <p:nvSpPr>
          <p:cNvPr id="3" name="Объект 2"/>
          <p:cNvSpPr>
            <a:spLocks noGrp="1"/>
          </p:cNvSpPr>
          <p:nvPr>
            <p:ph sz="half" idx="1"/>
          </p:nvPr>
        </p:nvSpPr>
        <p:spPr>
          <a:xfrm>
            <a:off x="1066799" y="2103119"/>
            <a:ext cx="5303521" cy="4001467"/>
          </a:xfrm>
        </p:spPr>
        <p:txBody>
          <a:bodyPr>
            <a:normAutofit/>
          </a:bodyPr>
          <a:lstStyle/>
          <a:p>
            <a:endParaRPr lang="ru-RU" dirty="0" smtClean="0"/>
          </a:p>
        </p:txBody>
      </p:sp>
      <p:sp>
        <p:nvSpPr>
          <p:cNvPr id="4" name="Объект 3"/>
          <p:cNvSpPr>
            <a:spLocks noGrp="1"/>
          </p:cNvSpPr>
          <p:nvPr>
            <p:ph sz="half" idx="2"/>
          </p:nvPr>
        </p:nvSpPr>
        <p:spPr/>
        <p:txBody>
          <a:bodyPr>
            <a:normAutofit/>
          </a:bodyPr>
          <a:lstStyle/>
          <a:p>
            <a:endParaRPr lang="ru-RU" dirty="0"/>
          </a:p>
        </p:txBody>
      </p:sp>
      <p:sp>
        <p:nvSpPr>
          <p:cNvPr id="5" name="Прямоугольник 4"/>
          <p:cNvSpPr/>
          <p:nvPr/>
        </p:nvSpPr>
        <p:spPr>
          <a:xfrm>
            <a:off x="964732" y="1526759"/>
            <a:ext cx="4960300" cy="2229272"/>
          </a:xfrm>
          <a:prstGeom prst="rect">
            <a:avLst/>
          </a:prstGeom>
          <a:blipFill dpi="0" rotWithShape="1">
            <a:blip r:embed="rId3">
              <a:alphaModFix amt="49000"/>
              <a:duotone>
                <a:schemeClr val="lt2">
                  <a:tint val="95000"/>
                </a:schemeClr>
                <a:schemeClr val="lt2">
                  <a:shade val="92000"/>
                  <a:satMod val="115000"/>
                </a:schemeClr>
              </a:duotone>
            </a:blip>
            <a:srcRect/>
            <a:tile tx="0" ty="0" sx="60000" sy="60000" flip="none" algn="tl"/>
          </a:blipFill>
          <a:ln>
            <a:solidFill>
              <a:schemeClr val="tx1"/>
            </a:solid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r>
              <a:rPr lang="ru-RU" sz="1400" u="sng" dirty="0" smtClean="0"/>
              <a:t>Суть спора</a:t>
            </a:r>
          </a:p>
          <a:p>
            <a:r>
              <a:rPr lang="ru-RU" sz="1400" dirty="0" smtClean="0"/>
              <a:t>Бывшая </a:t>
            </a:r>
            <a:r>
              <a:rPr lang="ru-RU" sz="1400" dirty="0"/>
              <a:t>супруга обратилась в суд с иском к бывшему супругу о разделе совместно нажитого имущества. Бывший супруг предъявил встречный иск об исключении из состава общего совместного имущества супругов земельного участка и жилого дома</a:t>
            </a:r>
            <a:r>
              <a:rPr lang="ru-RU" sz="1400" dirty="0" smtClean="0"/>
              <a:t>, поскольку </a:t>
            </a:r>
            <a:r>
              <a:rPr lang="ru-RU" sz="1400" dirty="0"/>
              <a:t>указанные объекты недвижимого имущества были приобретены им на денежные средства, подаренные ему его отцом.</a:t>
            </a:r>
            <a:endParaRPr lang="ru-RU" sz="1400" dirty="0"/>
          </a:p>
        </p:txBody>
      </p:sp>
      <p:sp>
        <p:nvSpPr>
          <p:cNvPr id="6" name="Прямоугольник 5"/>
          <p:cNvSpPr/>
          <p:nvPr/>
        </p:nvSpPr>
        <p:spPr>
          <a:xfrm>
            <a:off x="7018986" y="1540438"/>
            <a:ext cx="3850783" cy="2229270"/>
          </a:xfrm>
          <a:prstGeom prst="rect">
            <a:avLst/>
          </a:prstGeom>
          <a:blipFill dpi="0" rotWithShape="1">
            <a:blip r:embed="rId3">
              <a:alphaModFix amt="49000"/>
              <a:duotone>
                <a:schemeClr val="lt2">
                  <a:tint val="95000"/>
                </a:schemeClr>
                <a:schemeClr val="lt2">
                  <a:shade val="92000"/>
                  <a:satMod val="115000"/>
                </a:schemeClr>
              </a:duotone>
            </a:blip>
            <a:srcRect/>
            <a:tile tx="0" ty="0" sx="60000" sy="60000" flip="none" algn="tl"/>
          </a:blipFill>
          <a:ln>
            <a:solidFill>
              <a:schemeClr val="tx1"/>
            </a:solid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r>
              <a:rPr lang="ru-RU" sz="1400" u="sng" dirty="0"/>
              <a:t>Позиция суда первой инстанции</a:t>
            </a:r>
            <a:r>
              <a:rPr lang="ru-RU" sz="1400" u="sng" dirty="0" smtClean="0"/>
              <a:t>:</a:t>
            </a:r>
            <a:endParaRPr lang="ru-RU" sz="1400" dirty="0" smtClean="0"/>
          </a:p>
          <a:p>
            <a:r>
              <a:rPr lang="ru-RU" sz="1400" dirty="0" smtClean="0"/>
              <a:t>Решением </a:t>
            </a:r>
            <a:r>
              <a:rPr lang="ru-RU" sz="1400" dirty="0"/>
              <a:t>суда 1 инстанции иск бывшей супруги полностью удовлетворен, встречный иск ответчика оставлен без удовлетворения.</a:t>
            </a:r>
            <a:endParaRPr lang="ru-RU" sz="1400" dirty="0"/>
          </a:p>
        </p:txBody>
      </p:sp>
      <p:sp>
        <p:nvSpPr>
          <p:cNvPr id="7" name="Прямоугольник 6"/>
          <p:cNvSpPr/>
          <p:nvPr/>
        </p:nvSpPr>
        <p:spPr>
          <a:xfrm>
            <a:off x="2300596" y="4035012"/>
            <a:ext cx="8139447" cy="2279561"/>
          </a:xfrm>
          <a:prstGeom prst="rect">
            <a:avLst/>
          </a:prstGeom>
          <a:blipFill dpi="0" rotWithShape="1">
            <a:blip r:embed="rId3">
              <a:alphaModFix amt="49000"/>
              <a:duotone>
                <a:schemeClr val="lt2">
                  <a:tint val="95000"/>
                </a:schemeClr>
                <a:schemeClr val="lt2">
                  <a:shade val="92000"/>
                  <a:satMod val="115000"/>
                </a:schemeClr>
              </a:duotone>
            </a:blip>
            <a:srcRect/>
            <a:tile tx="0" ty="0" sx="60000" sy="60000" flip="none" algn="tl"/>
          </a:blipFill>
          <a:ln>
            <a:solidFill>
              <a:schemeClr val="tx1"/>
            </a:solid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r>
              <a:rPr lang="ru-RU" sz="1400" u="sng" dirty="0"/>
              <a:t>Позиция Верховного Суда</a:t>
            </a:r>
            <a:r>
              <a:rPr lang="ru-RU" sz="1400" u="sng" dirty="0" smtClean="0"/>
              <a:t>:</a:t>
            </a:r>
            <a:endParaRPr lang="ru-RU" sz="1400" dirty="0" smtClean="0"/>
          </a:p>
          <a:p>
            <a:r>
              <a:rPr lang="ru-RU" sz="1400" dirty="0" smtClean="0"/>
              <a:t>Апелляционным </a:t>
            </a:r>
            <a:r>
              <a:rPr lang="ru-RU" sz="1400" dirty="0"/>
              <a:t>определением судебной коллегии по гражданским делам Московского городского суда решение суда 1 инстанции оставлено без </a:t>
            </a:r>
            <a:r>
              <a:rPr lang="ru-RU" sz="1400" dirty="0" smtClean="0"/>
              <a:t>изменения. </a:t>
            </a:r>
            <a:r>
              <a:rPr lang="ru-RU" sz="1400" dirty="0"/>
              <a:t>Довод жалобы о том, что деньги на покупку земельного участка и строительство дома были подарены супругу его отцом, не может быть принят во внимание, поскольку не опровергает выводов суда об отсутствии доказательств того, что указанное имущество приобретено ответчиком на личные денежные средства, а также на денежные средства, полученные им в дар от отца. Кроме того, как обоснованно указал суд, сама по себе передача денежных средств супругу его отцом не свидетельствует о дарении денежных средств только супругу, а не его семье</a:t>
            </a:r>
            <a:r>
              <a:rPr lang="ru-RU" sz="1400" dirty="0" smtClean="0"/>
              <a:t>.</a:t>
            </a:r>
            <a:endParaRPr lang="ru-RU" sz="1400" dirty="0"/>
          </a:p>
        </p:txBody>
      </p:sp>
    </p:spTree>
    <p:extLst>
      <p:ext uri="{BB962C8B-B14F-4D97-AF65-F5344CB8AC3E}">
        <p14:creationId xmlns:p14="http://schemas.microsoft.com/office/powerpoint/2010/main" val="218399229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inVertical)">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Спасибо за внимание</a:t>
            </a:r>
            <a:endParaRPr lang="ru-RU" dirty="0"/>
          </a:p>
        </p:txBody>
      </p:sp>
      <p:sp>
        <p:nvSpPr>
          <p:cNvPr id="3" name="Текст 2"/>
          <p:cNvSpPr>
            <a:spLocks noGrp="1"/>
          </p:cNvSpPr>
          <p:nvPr>
            <p:ph type="body" idx="1"/>
          </p:nvPr>
        </p:nvSpPr>
        <p:spPr/>
        <p:txBody>
          <a:bodyPr/>
          <a:lstStyle/>
          <a:p>
            <a:endParaRPr lang="ru-RU"/>
          </a:p>
        </p:txBody>
      </p:sp>
    </p:spTree>
    <p:extLst>
      <p:ext uri="{BB962C8B-B14F-4D97-AF65-F5344CB8AC3E}">
        <p14:creationId xmlns:p14="http://schemas.microsoft.com/office/powerpoint/2010/main" val="2634214521"/>
      </p:ext>
    </p:extLst>
  </p:cSld>
  <p:clrMapOvr>
    <a:masterClrMapping/>
  </p:clrMapOvr>
  <p:transition spd="med">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docProps/app.xml><?xml version="1.0" encoding="utf-8"?>
<Properties xmlns="http://schemas.openxmlformats.org/officeDocument/2006/extended-properties" xmlns:vt="http://schemas.openxmlformats.org/officeDocument/2006/docPropsVTypes">
  <Template>TM03457510[[fn=Савон]]</Template>
  <TotalTime>275</TotalTime>
  <Words>558</Words>
  <Application>Microsoft Office PowerPoint</Application>
  <PresentationFormat>Широкоэкранный</PresentationFormat>
  <Paragraphs>32</Paragraphs>
  <Slides>5</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5</vt:i4>
      </vt:variant>
    </vt:vector>
  </HeadingPairs>
  <TitlesOfParts>
    <vt:vector size="8" baseType="lpstr">
      <vt:lpstr>Arial</vt:lpstr>
      <vt:lpstr>Century Gothic</vt:lpstr>
      <vt:lpstr>Savon</vt:lpstr>
      <vt:lpstr>Имущество, приобретённое одним из супругов во время брака по безвозмездным сделкам</vt:lpstr>
      <vt:lpstr>Извлечение из ст.256 ГК РФ</vt:lpstr>
      <vt:lpstr>Первое определение(спор) (Обзор судебной практики Верховного Суда РФ № 2 2017 По гражданским делам. Определение № 4-КГ16-37) http://www.vsrf.ru/documents/practice/15909/</vt:lpstr>
      <vt:lpstr>Второе определение(спор) (Определение Московского городского суда от 18 июня 2015 г. N 4г-6133/15 Об отказе в передаче кассационной жалобы на судебные акты по делу о разделе совместно нажитого имущества.) https://goo.gl/NkKj1A</vt:lpstr>
      <vt:lpstr>Спасибо за внимание</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Имущество, приобретённое одним из супругов во время брака по безвозмездным сделкам</dc:title>
  <dc:creator>Anna</dc:creator>
  <cp:lastModifiedBy>Anna</cp:lastModifiedBy>
  <cp:revision>19</cp:revision>
  <dcterms:created xsi:type="dcterms:W3CDTF">2018-03-25T20:17:16Z</dcterms:created>
  <dcterms:modified xsi:type="dcterms:W3CDTF">2018-04-07T19:56:51Z</dcterms:modified>
</cp:coreProperties>
</file>