
<file path=[Content_Types].xml><?xml version="1.0" encoding="utf-8"?>
<Types xmlns="http://schemas.openxmlformats.org/package/2006/content-types">
  <Default Extension="bmp" ContentType="image/bmp"/>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68" r:id="rId1"/>
  </p:sldMasterIdLst>
  <p:sldIdLst>
    <p:sldId id="256" r:id="rId2"/>
    <p:sldId id="257" r:id="rId3"/>
    <p:sldId id="259" r:id="rId4"/>
    <p:sldId id="262" r:id="rId5"/>
    <p:sldId id="266" r:id="rId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9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16" name="Rectangle 15"/>
          <p:cNvSpPr/>
          <p:nvPr/>
        </p:nvSpPr>
        <p:spPr>
          <a:xfrm>
            <a:off x="1" y="0"/>
            <a:ext cx="12192000" cy="6858000"/>
          </a:xfrm>
          <a:prstGeom prst="rect">
            <a:avLst/>
          </a:prstGeom>
          <a:blipFill dpi="0" rotWithShape="1">
            <a:blip r:embed="rId2">
              <a:alphaModFix amt="45000"/>
              <a:duotone>
                <a:schemeClr val="accent2">
                  <a:shade val="45000"/>
                  <a:satMod val="135000"/>
                </a:schemeClr>
                <a:prstClr val="white"/>
              </a:duotone>
            </a:blip>
            <a:srcRect/>
            <a:tile tx="-31750" ty="-120650" sx="100000" sy="100000" flip="xy" algn="tl"/>
          </a:blipFill>
          <a:ln w="19050" cmpd="sng">
            <a:noFill/>
            <a:miter lim="800000"/>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tx1"/>
          </a:solidFill>
          <a:ln w="6350" cap="flat" cmpd="sng" algn="ctr">
            <a:solidFill>
              <a:schemeClr val="tx1">
                <a:lumMod val="65000"/>
                <a:lumOff val="35000"/>
              </a:schemeClr>
            </a:solidFill>
            <a:prstDash val="solid"/>
          </a:ln>
          <a:effectLst>
            <a:outerShdw blurRad="63500" algn="ctr" rotWithShape="0">
              <a:prstClr val="black">
                <a:alpha val="40000"/>
              </a:prstClr>
            </a:outerShdw>
            <a:softEdge rad="0"/>
          </a:effectLst>
        </p:spPr>
      </p:sp>
      <p:sp>
        <p:nvSpPr>
          <p:cNvPr id="11" name="Rectangle 10"/>
          <p:cNvSpPr/>
          <p:nvPr/>
        </p:nvSpPr>
        <p:spPr>
          <a:xfrm>
            <a:off x="1447801" y="1411615"/>
            <a:ext cx="9296400" cy="4034770"/>
          </a:xfrm>
          <a:prstGeom prst="rect">
            <a:avLst/>
          </a:prstGeom>
          <a:solidFill>
            <a:schemeClr val="bg2"/>
          </a:solidFill>
          <a:ln w="9525" cap="sq" cmpd="sng" algn="ctr">
            <a:noFill/>
            <a:prstDash val="solid"/>
            <a:miter lim="800000"/>
          </a:ln>
          <a:effectLst/>
        </p:spPr>
      </p:sp>
      <p:sp>
        <p:nvSpPr>
          <p:cNvPr id="15" name="Rectangle 14"/>
          <p:cNvSpPr/>
          <p:nvPr/>
        </p:nvSpPr>
        <p:spPr>
          <a:xfrm>
            <a:off x="5135880" y="1267730"/>
            <a:ext cx="1920240" cy="731520"/>
          </a:xfrm>
          <a:prstGeom prst="rect">
            <a:avLst/>
          </a:prstGeom>
          <a:solidFill>
            <a:schemeClr val="accent1"/>
          </a:solidFill>
          <a:ln>
            <a:noFill/>
          </a:ln>
          <a:effectLst>
            <a:outerShdw blurRad="50800" dist="127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solidFill>
                <a:effectLst>
                  <a:outerShdw blurRad="38100" dist="12700" dir="2700000" algn="tl" rotWithShape="0">
                    <a:prstClr val="black">
                      <a:alpha val="40000"/>
                    </a:prstClr>
                  </a:outerShdw>
                </a:effectLst>
                <a:latin typeface="+mj-lt"/>
                <a:ea typeface="+mn-ea"/>
                <a:cs typeface="+mn-cs"/>
              </a:defRPr>
            </a:lvl1pPr>
          </a:lstStyle>
          <a:p>
            <a:r>
              <a:rPr lang="ru-RU" smtClean="0"/>
              <a:t>Образец заголовка</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2"/>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rgbClr val="FFFFFF"/>
                </a:solidFill>
                <a:latin typeface="+mn-lt"/>
              </a:defRPr>
            </a:lvl1pPr>
          </a:lstStyle>
          <a:p>
            <a:fld id="{03FCE02C-6EC6-4E09-BC2C-9FDED4DE236E}" type="datetimeFigureOut">
              <a:rPr lang="en-US" dirty="0"/>
              <a:t>4/7/2018</a:t>
            </a:fld>
            <a:endParaRPr lang="en-US" dirty="0"/>
          </a:p>
        </p:txBody>
      </p:sp>
      <p:sp>
        <p:nvSpPr>
          <p:cNvPr id="21" name="Footer Placeholder 20"/>
          <p:cNvSpPr>
            <a:spLocks noGrp="1"/>
          </p:cNvSpPr>
          <p:nvPr>
            <p:ph type="ftr" sz="quarter" idx="11"/>
          </p:nvPr>
        </p:nvSpPr>
        <p:spPr>
          <a:xfrm>
            <a:off x="1453896" y="5212080"/>
            <a:ext cx="5905500" cy="228600"/>
          </a:xfrm>
        </p:spPr>
        <p:txBody>
          <a:bodyPr/>
          <a:lstStyle>
            <a:lvl1pPr algn="l">
              <a:defRPr>
                <a:solidFill>
                  <a:schemeClr val="tx2"/>
                </a:solidFill>
              </a:defRPr>
            </a:lvl1pPr>
          </a:lstStyle>
          <a:p>
            <a:endParaRPr lang="en-US" dirty="0"/>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2"/>
                </a:solidFill>
              </a:defRPr>
            </a:lvl1pPr>
          </a:lstStyle>
          <a:p>
            <a:fld id="{4FAB73BC-B049-4115-A692-8D63A059BFB8}"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lvl1pPr>
              <a:defRPr>
                <a:solidFill>
                  <a:schemeClr val="tx2"/>
                </a:solidFill>
              </a:defRPr>
            </a:lvl1pPr>
          </a:lstStyle>
          <a:p>
            <a:fld id="{FB075A7A-4A9A-410F-B848-AB998ACC9419}" type="datetimeFigureOut">
              <a:rPr lang="en-US" dirty="0"/>
              <a:pPr/>
              <a:t>4/7/2018</a:t>
            </a:fld>
            <a:endParaRPr lang="en-US" dirty="0"/>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4FAB73BC-B049-4115-A692-8D63A059BFB8}"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lvl1pPr>
              <a:defRPr>
                <a:solidFill>
                  <a:schemeClr val="tx2"/>
                </a:solidFill>
              </a:defRPr>
            </a:lvl1pPr>
          </a:lstStyle>
          <a:p>
            <a:fld id="{AA5F3E88-2D66-4D17-B0FA-EA13CB20B2FF}" type="datetimeFigureOut">
              <a:rPr lang="en-US" dirty="0"/>
              <a:pPr/>
              <a:t>4/7/2018</a:t>
            </a:fld>
            <a:endParaRPr lang="en-US" dirty="0"/>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4FAB73BC-B049-4115-A692-8D63A059BFB8}"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bg>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lstStyle>
            <a:lvl1pPr>
              <a:defRPr sz="1800"/>
            </a:lvl1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lvl1pPr>
              <a:defRPr>
                <a:solidFill>
                  <a:schemeClr val="tx2"/>
                </a:solidFill>
              </a:defRPr>
            </a:lvl1pPr>
          </a:lstStyle>
          <a:p>
            <a:fld id="{4D8F36E1-9596-4E98-8786-4A17C5D29C65}" type="datetimeFigureOut">
              <a:rPr lang="en-US" dirty="0"/>
              <a:pPr/>
              <a:t>4/7/2018</a:t>
            </a:fld>
            <a:endParaRPr lang="en-US" dirty="0"/>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4FAB73BC-B049-4115-A692-8D63A059BFB8}"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19" name="Rectangle 18"/>
          <p:cNvSpPr/>
          <p:nvPr/>
        </p:nvSpPr>
        <p:spPr>
          <a:xfrm>
            <a:off x="0" y="0"/>
            <a:ext cx="12192000" cy="6858000"/>
          </a:xfrm>
          <a:prstGeom prst="rect">
            <a:avLst/>
          </a:prstGeom>
          <a:blipFill dpi="0" rotWithShape="1">
            <a:blip r:embed="rId2">
              <a:alphaModFix amt="40000"/>
              <a:duotone>
                <a:schemeClr val="accent3">
                  <a:shade val="45000"/>
                  <a:satMod val="135000"/>
                </a:schemeClr>
                <a:prstClr val="white"/>
              </a:duotone>
            </a:blip>
            <a:srcRect/>
            <a:tile tx="-31750" ty="-120650" sx="100000" sy="100000" flip="xy" algn="tl"/>
          </a:blipFill>
          <a:ln w="19050" cmpd="sng">
            <a:noFill/>
            <a:miter lim="800000"/>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tx1"/>
          </a:solidFill>
          <a:ln w="6350" cap="flat" cmpd="sng" algn="ctr">
            <a:solidFill>
              <a:schemeClr val="tx1">
                <a:lumMod val="65000"/>
                <a:lumOff val="35000"/>
              </a:schemeClr>
            </a:solidFill>
            <a:prstDash val="solid"/>
          </a:ln>
          <a:effectLst>
            <a:outerShdw blurRad="63500" algn="ctr" rotWithShape="0">
              <a:prstClr val="black">
                <a:alpha val="40000"/>
              </a:prstClr>
            </a:outerShdw>
            <a:softEdge rad="0"/>
          </a:effectLst>
        </p:spPr>
      </p:sp>
      <p:sp>
        <p:nvSpPr>
          <p:cNvPr id="24" name="Rectangle 23"/>
          <p:cNvSpPr/>
          <p:nvPr/>
        </p:nvSpPr>
        <p:spPr>
          <a:xfrm>
            <a:off x="1447801" y="1411615"/>
            <a:ext cx="9296400" cy="4034770"/>
          </a:xfrm>
          <a:prstGeom prst="rect">
            <a:avLst/>
          </a:prstGeom>
          <a:solidFill>
            <a:schemeClr val="bg2"/>
          </a:solidFill>
          <a:ln w="9525" cap="sq" cmpd="sng" algn="ctr">
            <a:noFill/>
            <a:prstDash val="solid"/>
            <a:miter lim="800000"/>
          </a:ln>
          <a:effectLst/>
        </p:spPr>
      </p:sp>
      <p:sp>
        <p:nvSpPr>
          <p:cNvPr id="30" name="Rectangle 29"/>
          <p:cNvSpPr/>
          <p:nvPr/>
        </p:nvSpPr>
        <p:spPr>
          <a:xfrm>
            <a:off x="5135880" y="1267730"/>
            <a:ext cx="1920240" cy="731520"/>
          </a:xfrm>
          <a:prstGeom prst="rect">
            <a:avLst/>
          </a:prstGeom>
          <a:solidFill>
            <a:schemeClr val="accent1"/>
          </a:solidFill>
          <a:ln>
            <a:noFill/>
          </a:ln>
          <a:effectLst>
            <a:outerShdw blurRad="50800" dist="127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b="0" kern="1200" cap="all" spc="-100" baseline="0" dirty="0">
                <a:solidFill>
                  <a:schemeClr val="tx1"/>
                </a:solidFill>
                <a:effectLst>
                  <a:outerShdw blurRad="38100" dist="12700" dir="2700000" algn="tl" rotWithShape="0">
                    <a:prstClr val="black">
                      <a:alpha val="40000"/>
                    </a:prstClr>
                  </a:outerShdw>
                </a:effectLst>
                <a:latin typeface="+mj-lt"/>
                <a:ea typeface="+mn-ea"/>
                <a:cs typeface="+mn-cs"/>
              </a:defRPr>
            </a:lvl1pPr>
          </a:lstStyle>
          <a:p>
            <a:r>
              <a:rPr lang="ru-RU" smtClean="0"/>
              <a:t>Образец заголовка</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tabLst>
                <a:tab pos="2633663" algn="l"/>
              </a:tabLst>
              <a:defRPr sz="1600">
                <a:solidFill>
                  <a:schemeClr val="tx2"/>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rgbClr val="FFFFFF"/>
                </a:solidFill>
                <a:latin typeface="+mn-lt"/>
                <a:ea typeface="+mn-ea"/>
                <a:cs typeface="+mn-cs"/>
              </a:defRPr>
            </a:lvl1pPr>
          </a:lstStyle>
          <a:p>
            <a:fld id="{EE4D1A55-63BC-4BA2-9538-7DDEADA10621}" type="datetimeFigureOut">
              <a:rPr lang="en-US" dirty="0"/>
              <a:t>4/7/2018</a:t>
            </a:fld>
            <a:endParaRPr lang="en-US" dirty="0"/>
          </a:p>
        </p:txBody>
      </p:sp>
      <p:sp>
        <p:nvSpPr>
          <p:cNvPr id="5" name="Footer Placeholder 4"/>
          <p:cNvSpPr>
            <a:spLocks noGrp="1"/>
          </p:cNvSpPr>
          <p:nvPr>
            <p:ph type="ftr" sz="quarter" idx="11"/>
          </p:nvPr>
        </p:nvSpPr>
        <p:spPr>
          <a:xfrm>
            <a:off x="1453896" y="5212080"/>
            <a:ext cx="5907024" cy="228600"/>
          </a:xfrm>
        </p:spPr>
        <p:txBody>
          <a:bodyPr/>
          <a:lstStyle>
            <a:lvl1pPr algn="l">
              <a:defRPr>
                <a:solidFill>
                  <a:schemeClr val="tx2"/>
                </a:solidFill>
              </a:defRPr>
            </a:lvl1pPr>
          </a:lstStyle>
          <a:p>
            <a:endParaRPr lang="en-US" dirty="0"/>
          </a:p>
        </p:txBody>
      </p:sp>
      <p:sp>
        <p:nvSpPr>
          <p:cNvPr id="6" name="Slide Number Placeholder 5"/>
          <p:cNvSpPr>
            <a:spLocks noGrp="1"/>
          </p:cNvSpPr>
          <p:nvPr>
            <p:ph type="sldNum" sz="quarter" idx="12"/>
          </p:nvPr>
        </p:nvSpPr>
        <p:spPr>
          <a:xfrm>
            <a:off x="8604504" y="5212080"/>
            <a:ext cx="2112264" cy="228600"/>
          </a:xfrm>
        </p:spPr>
        <p:txBody>
          <a:bodyPr/>
          <a:lstStyle>
            <a:lvl1pPr>
              <a:defRPr>
                <a:solidFill>
                  <a:schemeClr val="tx2"/>
                </a:solidFill>
              </a:defRPr>
            </a:lvl1pPr>
          </a:lstStyle>
          <a:p>
            <a:fld id="{4FAB73BC-B049-4115-A692-8D63A059BFB8}"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lvl1pPr>
              <a:defRPr>
                <a:solidFill>
                  <a:schemeClr val="tx2"/>
                </a:solidFill>
              </a:defRPr>
            </a:lvl1pPr>
          </a:lstStyle>
          <a:p>
            <a:fld id="{66D01ABB-8821-4BF5-97A9-E1A66ACAEAA9}" type="datetimeFigureOut">
              <a:rPr lang="en-US" dirty="0"/>
              <a:pPr/>
              <a:t>4/7/2018</a:t>
            </a:fld>
            <a:endParaRPr lang="en-US" dirty="0"/>
          </a:p>
        </p:txBody>
      </p:sp>
      <p:sp>
        <p:nvSpPr>
          <p:cNvPr id="6" name="Footer Placeholder 5"/>
          <p:cNvSpPr>
            <a:spLocks noGrp="1"/>
          </p:cNvSpPr>
          <p:nvPr>
            <p:ph type="ftr" sz="quarter" idx="11"/>
          </p:nvPr>
        </p:nvSpPr>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4FAB73BC-B049-4115-A692-8D63A059BFB8}"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800" b="0">
                <a:solidFill>
                  <a:schemeClr val="tx2"/>
                </a:solidFill>
                <a:latin typeface="+mn-lt"/>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800" b="0">
                <a:solidFill>
                  <a:schemeClr val="tx2"/>
                </a:solidFill>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lvl1pPr>
              <a:defRPr>
                <a:solidFill>
                  <a:schemeClr val="tx2"/>
                </a:solidFill>
              </a:defRPr>
            </a:lvl1pPr>
          </a:lstStyle>
          <a:p>
            <a:fld id="{20C37B1C-D4A1-4A4F-A470-80868146AFC5}" type="datetimeFigureOut">
              <a:rPr lang="en-US" dirty="0"/>
              <a:pPr/>
              <a:t>4/7/2018</a:t>
            </a:fld>
            <a:endParaRPr lang="en-US" dirty="0"/>
          </a:p>
        </p:txBody>
      </p:sp>
      <p:sp>
        <p:nvSpPr>
          <p:cNvPr id="8" name="Footer Placeholder 7"/>
          <p:cNvSpPr>
            <a:spLocks noGrp="1"/>
          </p:cNvSpPr>
          <p:nvPr>
            <p:ph type="ftr" sz="quarter" idx="11"/>
          </p:nvPr>
        </p:nvSpPr>
        <p:spPr/>
        <p:txBody>
          <a:bodyPr/>
          <a:lstStyle>
            <a:lvl1pPr>
              <a:defRPr>
                <a:solidFill>
                  <a:schemeClr val="tx2"/>
                </a:solidFill>
              </a:defRPr>
            </a:lvl1pPr>
          </a:lstStyle>
          <a:p>
            <a:endParaRPr lang="en-US" dirty="0"/>
          </a:p>
        </p:txBody>
      </p:sp>
      <p:sp>
        <p:nvSpPr>
          <p:cNvPr id="9" name="Slide Number Placeholder 8"/>
          <p:cNvSpPr>
            <a:spLocks noGrp="1"/>
          </p:cNvSpPr>
          <p:nvPr>
            <p:ph type="sldNum" sz="quarter" idx="12"/>
          </p:nvPr>
        </p:nvSpPr>
        <p:spPr/>
        <p:txBody>
          <a:bodyPr/>
          <a:lstStyle>
            <a:lvl1pPr>
              <a:defRPr>
                <a:solidFill>
                  <a:schemeClr val="tx2"/>
                </a:solidFill>
              </a:defRPr>
            </a:lvl1pPr>
          </a:lstStyle>
          <a:p>
            <a:fld id="{4FAB73BC-B049-4115-A692-8D63A059BFB8}"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lvl1pPr>
              <a:defRPr>
                <a:solidFill>
                  <a:schemeClr val="tx2"/>
                </a:solidFill>
              </a:defRPr>
            </a:lvl1pPr>
          </a:lstStyle>
          <a:p>
            <a:fld id="{6D31D1B9-F39E-471E-80A9-595CAA5664AD}" type="datetimeFigureOut">
              <a:rPr lang="en-US" dirty="0"/>
              <a:pPr/>
              <a:t>4/7/2018</a:t>
            </a:fld>
            <a:endParaRPr lang="en-US" dirty="0"/>
          </a:p>
        </p:txBody>
      </p:sp>
      <p:sp>
        <p:nvSpPr>
          <p:cNvPr id="4" name="Footer Placeholder 3"/>
          <p:cNvSpPr>
            <a:spLocks noGrp="1"/>
          </p:cNvSpPr>
          <p:nvPr>
            <p:ph type="ftr" sz="quarter" idx="11"/>
          </p:nvPr>
        </p:nvSpPr>
        <p:spPr/>
        <p:txBody>
          <a:bodyPr/>
          <a:lstStyle>
            <a:lvl1pPr>
              <a:defRPr>
                <a:solidFill>
                  <a:schemeClr val="tx2"/>
                </a:solidFill>
              </a:defRPr>
            </a:lvl1pPr>
          </a:lstStyle>
          <a:p>
            <a:endParaRPr lang="en-US" dirty="0"/>
          </a:p>
        </p:txBody>
      </p:sp>
      <p:sp>
        <p:nvSpPr>
          <p:cNvPr id="5" name="Slide Number Placeholder 4"/>
          <p:cNvSpPr>
            <a:spLocks noGrp="1"/>
          </p:cNvSpPr>
          <p:nvPr>
            <p:ph type="sldNum" sz="quarter" idx="12"/>
          </p:nvPr>
        </p:nvSpPr>
        <p:spPr/>
        <p:txBody>
          <a:bodyPr/>
          <a:lstStyle>
            <a:lvl1pPr>
              <a:defRPr>
                <a:solidFill>
                  <a:schemeClr val="tx2"/>
                </a:solidFill>
              </a:defRPr>
            </a:lvl1pPr>
          </a:lstStyle>
          <a:p>
            <a:fld id="{4FAB73BC-B049-4115-A692-8D63A059BFB8}"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solidFill>
                  <a:schemeClr val="tx2"/>
                </a:solidFill>
              </a:defRPr>
            </a:lvl1pPr>
          </a:lstStyle>
          <a:p>
            <a:fld id="{33FCEABC-E2B9-4606-A74F-CB06AF596887}" type="datetimeFigureOut">
              <a:rPr lang="en-US" dirty="0"/>
              <a:pPr/>
              <a:t>4/7/2018</a:t>
            </a:fld>
            <a:endParaRPr lang="en-US" dirty="0"/>
          </a:p>
        </p:txBody>
      </p:sp>
      <p:sp>
        <p:nvSpPr>
          <p:cNvPr id="3" name="Footer Placeholder 2"/>
          <p:cNvSpPr>
            <a:spLocks noGrp="1"/>
          </p:cNvSpPr>
          <p:nvPr>
            <p:ph type="ftr" sz="quarter" idx="11"/>
          </p:nvPr>
        </p:nvSpPr>
        <p:spPr/>
        <p:txBody>
          <a:bodyPr/>
          <a:lstStyle>
            <a:lvl1pPr>
              <a:defRPr>
                <a:solidFill>
                  <a:schemeClr val="tx2"/>
                </a:solidFill>
              </a:defRPr>
            </a:lvl1pPr>
          </a:lstStyle>
          <a:p>
            <a:endParaRPr lang="en-US" dirty="0"/>
          </a:p>
        </p:txBody>
      </p:sp>
      <p:sp>
        <p:nvSpPr>
          <p:cNvPr id="4" name="Slide Number Placeholder 3"/>
          <p:cNvSpPr>
            <a:spLocks noGrp="1"/>
          </p:cNvSpPr>
          <p:nvPr>
            <p:ph type="sldNum" sz="quarter" idx="12"/>
          </p:nvPr>
        </p:nvSpPr>
        <p:spPr/>
        <p:txBody>
          <a:bodyPr/>
          <a:lstStyle>
            <a:lvl1pPr>
              <a:defRPr>
                <a:solidFill>
                  <a:schemeClr val="tx2"/>
                </a:solidFill>
              </a:defRPr>
            </a:lvl1pPr>
          </a:lstStyle>
          <a:p>
            <a:fld id="{4FAB73BC-B049-4115-A692-8D63A059BFB8}"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14" name="Rectangle 13"/>
          <p:cNvSpPr/>
          <p:nvPr/>
        </p:nvSpPr>
        <p:spPr>
          <a:xfrm>
            <a:off x="234693" y="237744"/>
            <a:ext cx="8633081" cy="6382512"/>
          </a:xfrm>
          <a:prstGeom prst="rect">
            <a:avLst/>
          </a:prstGeom>
          <a:solidFill>
            <a:schemeClr val="tx1"/>
          </a:solidFill>
          <a:ln w="6350" cap="flat" cmpd="sng" algn="ctr">
            <a:solidFill>
              <a:schemeClr val="tx1">
                <a:lumMod val="75000"/>
              </a:schemeClr>
            </a:solidFill>
            <a:prstDash val="solid"/>
          </a:ln>
          <a:effectLst>
            <a:softEdge rad="0"/>
          </a:effectLst>
        </p:spPr>
      </p:sp>
      <p:sp>
        <p:nvSpPr>
          <p:cNvPr id="16" name="Rectangle 15"/>
          <p:cNvSpPr/>
          <p:nvPr/>
        </p:nvSpPr>
        <p:spPr>
          <a:xfrm>
            <a:off x="371856" y="374904"/>
            <a:ext cx="8353044" cy="6108192"/>
          </a:xfrm>
          <a:prstGeom prst="rect">
            <a:avLst/>
          </a:prstGeom>
          <a:solidFill>
            <a:schemeClr val="bg2"/>
          </a:solidFill>
          <a:ln w="6350" cap="sq" cmpd="sng" algn="ctr">
            <a:noFill/>
            <a:prstDash val="solid"/>
            <a:miter lim="800000"/>
          </a:ln>
          <a:effectLst/>
        </p:spPr>
      </p:sp>
      <p:sp>
        <p:nvSpPr>
          <p:cNvPr id="15" name="Rectangle 14"/>
          <p:cNvSpPr/>
          <p:nvPr/>
        </p:nvSpPr>
        <p:spPr>
          <a:xfrm>
            <a:off x="9020386" y="237744"/>
            <a:ext cx="2926080" cy="6382512"/>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chemeClr val="bg1"/>
                </a:solidFill>
                <a:effectLst/>
                <a:latin typeface="+mj-lt"/>
                <a:ea typeface="+mn-ea"/>
                <a:cs typeface="+mn-cs"/>
              </a:defRPr>
            </a:lvl1pPr>
          </a:lstStyle>
          <a:p>
            <a:r>
              <a:rPr lang="ru-RU" smtClean="0"/>
              <a:t>Образец заголовка</a:t>
            </a:r>
            <a:endParaRPr lang="en-US" dirty="0"/>
          </a:p>
        </p:txBody>
      </p:sp>
      <p:sp>
        <p:nvSpPr>
          <p:cNvPr id="3" name="Content Placeholder 2"/>
          <p:cNvSpPr>
            <a:spLocks noGrp="1"/>
          </p:cNvSpPr>
          <p:nvPr>
            <p:ph idx="1"/>
          </p:nvPr>
        </p:nvSpPr>
        <p:spPr>
          <a:xfrm>
            <a:off x="790575" y="704850"/>
            <a:ext cx="7562850" cy="5143500"/>
          </a:xfrm>
        </p:spPr>
        <p:txBody>
          <a:bodyPr/>
          <a:lstStyle>
            <a:lvl1pPr>
              <a:defRPr sz="19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lvl1pPr>
              <a:defRPr>
                <a:solidFill>
                  <a:schemeClr val="tx2"/>
                </a:solidFill>
              </a:defRPr>
            </a:lvl1pPr>
          </a:lstStyle>
          <a:p>
            <a:fld id="{FA8850A0-01A3-4F4E-AA52-F716A9BFD4EB}" type="datetimeFigureOut">
              <a:rPr lang="en-US" dirty="0"/>
              <a:pPr/>
              <a:t>4/7/2018</a:t>
            </a:fld>
            <a:endParaRPr lang="en-US" dirty="0"/>
          </a:p>
        </p:txBody>
      </p:sp>
      <p:sp>
        <p:nvSpPr>
          <p:cNvPr id="6" name="Footer Placeholder 5"/>
          <p:cNvSpPr>
            <a:spLocks noGrp="1"/>
          </p:cNvSpPr>
          <p:nvPr>
            <p:ph type="ftr" sz="quarter" idx="11"/>
          </p:nvPr>
        </p:nvSpPr>
        <p:spPr>
          <a:xfrm>
            <a:off x="3439158" y="6214535"/>
            <a:ext cx="5184648" cy="256032"/>
          </a:xfrm>
        </p:spPr>
        <p:txBody>
          <a:bodyPr/>
          <a:lstStyle>
            <a:lvl1pPr algn="r">
              <a:defRPr>
                <a:solidFill>
                  <a:schemeClr val="tx2"/>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bg2"/>
                </a:solidFill>
              </a:defRPr>
            </a:lvl1pPr>
          </a:lstStyle>
          <a:p>
            <a:fld id="{4FAB73BC-B049-4115-A692-8D63A059BFB8}" type="slidenum">
              <a:rPr lang="en-US" dirty="0"/>
              <a:pPr/>
              <a:t>‹#›</a:t>
            </a:fld>
            <a:endParaRPr lang="en-US" dirty="0"/>
          </a:p>
        </p:txBody>
      </p:sp>
      <p:sp>
        <p:nvSpPr>
          <p:cNvPr id="11" name="Rectangle 10"/>
          <p:cNvSpPr/>
          <p:nvPr/>
        </p:nvSpPr>
        <p:spPr>
          <a:xfrm>
            <a:off x="9157546" y="374904"/>
            <a:ext cx="2651760"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tx1"/>
          </a:solidFill>
          <a:ln w="6350" cap="sq">
            <a:solidFill>
              <a:schemeClr val="tx1">
                <a:lumMod val="7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9157546" y="374904"/>
            <a:ext cx="2651760" cy="6108192"/>
          </a:xfrm>
          <a:prstGeom prst="rect">
            <a:avLst/>
          </a:prstGeom>
          <a:solidFill>
            <a:schemeClr val="bg2"/>
          </a:solidFill>
          <a:ln w="6350" cap="sq">
            <a:no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chemeClr val="tx1"/>
                </a:solidFill>
                <a:latin typeface="+mj-lt"/>
              </a:defRPr>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228599" y="237744"/>
            <a:ext cx="8601076" cy="6382512"/>
          </a:xfrm>
          <a:solidFill>
            <a:srgbClr val="808080"/>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lvl1pPr>
              <a:defRPr>
                <a:solidFill>
                  <a:srgbClr val="FFFFFF"/>
                </a:solidFill>
                <a:effectLst>
                  <a:outerShdw blurRad="19050" dist="6350" dir="2700000" algn="tl" rotWithShape="0">
                    <a:prstClr val="black">
                      <a:alpha val="40000"/>
                    </a:prstClr>
                  </a:outerShdw>
                </a:effectLst>
              </a:defRPr>
            </a:lvl1pPr>
          </a:lstStyle>
          <a:p>
            <a:fld id="{E5811CCA-BB49-46C7-A0E2-F42339750F9A}" type="datetimeFigureOut">
              <a:rPr lang="en-US" dirty="0"/>
              <a:t>4/7/2018</a:t>
            </a:fld>
            <a:endParaRPr lang="en-US" dirty="0"/>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9050" dist="6350" dir="2700000" algn="tl" rotWithShape="0">
                    <a:prstClr val="black">
                      <a:alpha val="40000"/>
                    </a:prstClr>
                  </a:outerShdw>
                </a:effectLst>
                <a:latin typeface="+mn-lt"/>
                <a:ea typeface="+mn-ea"/>
                <a:cs typeface="+mn-cs"/>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4FAB73BC-B049-4115-A692-8D63A059BFB8}"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tx1"/>
          </a:solidFill>
          <a:ln w="6350" cap="flat" cmpd="sng" algn="ctr">
            <a:solidFill>
              <a:schemeClr val="tx1">
                <a:lumMod val="75000"/>
              </a:schemeClr>
            </a:solidFill>
            <a:prstDash val="solid"/>
          </a:ln>
          <a:effectLst>
            <a:softEdge rad="0"/>
          </a:effectLst>
        </p:spPr>
      </p:sp>
      <p:sp>
        <p:nvSpPr>
          <p:cNvPr id="8" name="Rectangle 7"/>
          <p:cNvSpPr/>
          <p:nvPr/>
        </p:nvSpPr>
        <p:spPr>
          <a:xfrm>
            <a:off x="371856" y="374904"/>
            <a:ext cx="11448288" cy="6108192"/>
          </a:xfrm>
          <a:prstGeom prst="rect">
            <a:avLst/>
          </a:prstGeom>
          <a:solidFill>
            <a:schemeClr val="bg2"/>
          </a:solidFill>
          <a:ln w="6350" cap="sq" cmpd="sng" algn="ctr">
            <a:noFill/>
            <a:prstDash val="solid"/>
            <a:miter lim="800000"/>
          </a:ln>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389464" y="6214535"/>
            <a:ext cx="2743200" cy="256032"/>
          </a:xfrm>
          <a:prstGeom prst="rect">
            <a:avLst/>
          </a:prstGeom>
        </p:spPr>
        <p:txBody>
          <a:bodyPr vert="horz" lIns="91440" tIns="45720" rIns="91440" bIns="45720" rtlCol="0" anchor="b"/>
          <a:lstStyle>
            <a:lvl1pPr algn="l">
              <a:defRPr sz="1000">
                <a:solidFill>
                  <a:schemeClr val="bg2"/>
                </a:solidFill>
              </a:defRPr>
            </a:lvl1pPr>
          </a:lstStyle>
          <a:p>
            <a:fld id="{17205CAA-4E5A-4223-BD55-C5D2841AC9EF}" type="datetimeFigureOut">
              <a:rPr lang="en-US" dirty="0"/>
              <a:t>4/7/2018</a:t>
            </a:fld>
            <a:endParaRPr lang="en-US" dirty="0"/>
          </a:p>
        </p:txBody>
      </p:sp>
      <p:sp>
        <p:nvSpPr>
          <p:cNvPr id="5" name="Footer Placeholder 4"/>
          <p:cNvSpPr>
            <a:spLocks noGrp="1"/>
          </p:cNvSpPr>
          <p:nvPr>
            <p:ph type="ftr" sz="quarter" idx="3"/>
          </p:nvPr>
        </p:nvSpPr>
        <p:spPr>
          <a:xfrm>
            <a:off x="3489960" y="6214535"/>
            <a:ext cx="5212080" cy="256032"/>
          </a:xfrm>
          <a:prstGeom prst="rect">
            <a:avLst/>
          </a:prstGeom>
        </p:spPr>
        <p:txBody>
          <a:bodyPr vert="horz" lIns="91440" tIns="45720" rIns="91440" bIns="45720" rtlCol="0" anchor="b"/>
          <a:lstStyle>
            <a:lvl1pPr algn="ctr">
              <a:defRPr sz="1000">
                <a:solidFill>
                  <a:schemeClr val="bg2"/>
                </a:solidFill>
              </a:defRPr>
            </a:lvl1pPr>
          </a:lstStyle>
          <a:p>
            <a:endParaRPr lang="en-US" dirty="0"/>
          </a:p>
        </p:txBody>
      </p:sp>
      <p:sp>
        <p:nvSpPr>
          <p:cNvPr id="6" name="Slide Number Placeholder 5"/>
          <p:cNvSpPr>
            <a:spLocks noGrp="1"/>
          </p:cNvSpPr>
          <p:nvPr>
            <p:ph type="sldNum" sz="quarter" idx="4"/>
          </p:nvPr>
        </p:nvSpPr>
        <p:spPr>
          <a:xfrm>
            <a:off x="10348535" y="6214535"/>
            <a:ext cx="1463040" cy="256032"/>
          </a:xfrm>
          <a:prstGeom prst="rect">
            <a:avLst/>
          </a:prstGeom>
        </p:spPr>
        <p:txBody>
          <a:bodyPr vert="horz" lIns="91440" tIns="45720" rIns="91440" bIns="45720" rtlCol="0" anchor="b"/>
          <a:lstStyle>
            <a:lvl1pPr algn="r">
              <a:defRPr sz="1000">
                <a:solidFill>
                  <a:schemeClr val="bg2"/>
                </a:solidFill>
              </a:defRPr>
            </a:lvl1pPr>
          </a:lstStyle>
          <a:p>
            <a:fld id="{4FAB73BC-B049-4115-A692-8D63A059BFB8}"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hf sldNum="0" hdr="0" ftr="0" dt="0"/>
  <p:txStyles>
    <p:titleStyle>
      <a:lvl1pPr algn="l" defTabSz="914400" rtl="0" eaLnBrk="1" latinLnBrk="0" hangingPunct="1">
        <a:lnSpc>
          <a:spcPct val="90000"/>
        </a:lnSpc>
        <a:spcBef>
          <a:spcPct val="0"/>
        </a:spcBef>
        <a:buNone/>
        <a:defRPr lang="en-US" sz="4800" kern="1200" cap="none" spc="0" baseline="0" dirty="0">
          <a:solidFill>
            <a:schemeClr val="tx1"/>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2">
            <a:lumMod val="60000"/>
            <a:lumOff val="40000"/>
          </a:schemeClr>
        </a:buClr>
        <a:buFont typeface="Arial" pitchFamily="34"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2">
            <a:lumMod val="60000"/>
            <a:lumOff val="40000"/>
          </a:schemeClr>
        </a:buClr>
        <a:buFont typeface="Arial" pitchFamily="34"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2">
            <a:lumMod val="60000"/>
            <a:lumOff val="40000"/>
          </a:schemeClr>
        </a:buClr>
        <a:buFont typeface="Arial" pitchFamily="34"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2">
            <a:lumMod val="60000"/>
            <a:lumOff val="40000"/>
          </a:schemeClr>
        </a:buClr>
        <a:buFont typeface="Arial" pitchFamily="34"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2">
            <a:lumMod val="60000"/>
            <a:lumOff val="40000"/>
          </a:schemeClr>
        </a:buClr>
        <a:buFont typeface="Arial" pitchFamily="34"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2">
            <a:lumMod val="60000"/>
            <a:lumOff val="40000"/>
          </a:schemeClr>
        </a:buClr>
        <a:buFont typeface="Arial" pitchFamily="34" charset="0"/>
        <a:buChar char="•"/>
        <a:defRPr sz="1400" kern="1200">
          <a:solidFill>
            <a:schemeClr val="bg1"/>
          </a:solidFill>
          <a:latin typeface="+mn-lt"/>
          <a:ea typeface="+mn-ea"/>
          <a:cs typeface="+mn-cs"/>
        </a:defRPr>
      </a:lvl6pPr>
      <a:lvl7pPr marL="1900000" indent="-228600" algn="l" defTabSz="914400" rtl="0" eaLnBrk="1" latinLnBrk="0" hangingPunct="1">
        <a:lnSpc>
          <a:spcPct val="100000"/>
        </a:lnSpc>
        <a:spcBef>
          <a:spcPts val="500"/>
        </a:spcBef>
        <a:buClr>
          <a:schemeClr val="tx2">
            <a:lumMod val="60000"/>
            <a:lumOff val="40000"/>
          </a:schemeClr>
        </a:buClr>
        <a:buFont typeface="Arial" pitchFamily="34" charset="0"/>
        <a:buChar char="•"/>
        <a:defRPr sz="1400" kern="1200">
          <a:solidFill>
            <a:schemeClr val="bg1"/>
          </a:solidFill>
          <a:latin typeface="+mn-lt"/>
          <a:ea typeface="+mn-ea"/>
          <a:cs typeface="+mn-cs"/>
        </a:defRPr>
      </a:lvl7pPr>
      <a:lvl8pPr marL="2200000" indent="-228600" algn="l" defTabSz="914400" rtl="0" eaLnBrk="1" latinLnBrk="0" hangingPunct="1">
        <a:lnSpc>
          <a:spcPct val="100000"/>
        </a:lnSpc>
        <a:spcBef>
          <a:spcPts val="500"/>
        </a:spcBef>
        <a:buClr>
          <a:schemeClr val="tx2">
            <a:lumMod val="60000"/>
            <a:lumOff val="40000"/>
          </a:schemeClr>
        </a:buClr>
        <a:buFont typeface="Arial" pitchFamily="34" charset="0"/>
        <a:buChar char="•"/>
        <a:defRPr sz="1400" kern="1200">
          <a:solidFill>
            <a:schemeClr val="bg1"/>
          </a:solidFill>
          <a:latin typeface="+mn-lt"/>
          <a:ea typeface="+mn-ea"/>
          <a:cs typeface="+mn-cs"/>
        </a:defRPr>
      </a:lvl8pPr>
      <a:lvl9pPr marL="2500000" indent="-228600" algn="l" defTabSz="914400" rtl="0" eaLnBrk="1" latinLnBrk="0" hangingPunct="1">
        <a:lnSpc>
          <a:spcPct val="100000"/>
        </a:lnSpc>
        <a:spcBef>
          <a:spcPts val="500"/>
        </a:spcBef>
        <a:buClr>
          <a:schemeClr val="tx2">
            <a:lumMod val="60000"/>
            <a:lumOff val="40000"/>
          </a:schemeClr>
        </a:buClr>
        <a:buFont typeface="Arial" pitchFamily="34" charset="0"/>
        <a:buChar char="•"/>
        <a:defRPr sz="1400" kern="1200">
          <a:solidFill>
            <a:schemeClr val="bg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www.vsrf.ru/documents/practice/15909/" TargetMode="Externa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s://goo.gl/NkKj1A" TargetMode="Externa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r>
              <a:rPr lang="ru-RU" sz="4400" dirty="0">
                <a:effectLst/>
              </a:rPr>
              <a:t>Имущество, приобретённое одним из супругов во время брака по безвозмездным сделкам</a:t>
            </a:r>
            <a:endParaRPr lang="ru-RU" sz="4400" dirty="0"/>
          </a:p>
        </p:txBody>
      </p:sp>
      <p:sp>
        <p:nvSpPr>
          <p:cNvPr id="3" name="Подзаголовок 2"/>
          <p:cNvSpPr>
            <a:spLocks noGrp="1"/>
          </p:cNvSpPr>
          <p:nvPr>
            <p:ph type="subTitle" idx="1"/>
          </p:nvPr>
        </p:nvSpPr>
        <p:spPr/>
        <p:txBody>
          <a:bodyPr>
            <a:normAutofit fontScale="92500" lnSpcReduction="20000"/>
          </a:bodyPr>
          <a:lstStyle/>
          <a:p>
            <a:r>
              <a:rPr lang="ru-RU" dirty="0" smtClean="0"/>
              <a:t>Подготовили студенты 23 группы</a:t>
            </a:r>
          </a:p>
          <a:p>
            <a:r>
              <a:rPr lang="ru-RU" dirty="0" smtClean="0"/>
              <a:t>Иванова А. А., </a:t>
            </a:r>
            <a:r>
              <a:rPr lang="ru-RU" dirty="0" err="1" smtClean="0"/>
              <a:t>Комин</a:t>
            </a:r>
            <a:r>
              <a:rPr lang="ru-RU" dirty="0" smtClean="0"/>
              <a:t> М. В., </a:t>
            </a:r>
            <a:r>
              <a:rPr lang="ru-RU" dirty="0" err="1" smtClean="0"/>
              <a:t>Кривушина</a:t>
            </a:r>
            <a:r>
              <a:rPr lang="ru-RU" dirty="0" smtClean="0"/>
              <a:t> Е. В., </a:t>
            </a:r>
            <a:r>
              <a:rPr lang="ru-RU" dirty="0" err="1" smtClean="0"/>
              <a:t>Литышева</a:t>
            </a:r>
            <a:r>
              <a:rPr lang="ru-RU" dirty="0" smtClean="0"/>
              <a:t> А. С.</a:t>
            </a:r>
            <a:endParaRPr lang="ru-RU" dirty="0"/>
          </a:p>
        </p:txBody>
      </p:sp>
    </p:spTree>
    <p:extLst>
      <p:ext uri="{BB962C8B-B14F-4D97-AF65-F5344CB8AC3E}">
        <p14:creationId xmlns:p14="http://schemas.microsoft.com/office/powerpoint/2010/main" val="1023756282"/>
      </p:ext>
    </p:extLst>
  </p:cSld>
  <p:clrMapOvr>
    <a:masterClrMapping/>
  </p:clrMapOvr>
  <mc:AlternateContent xmlns:mc="http://schemas.openxmlformats.org/markup-compatibility/2006">
    <mc:Choice xmlns:p14="http://schemas.microsoft.com/office/powerpoint/2010/main" Requires="p14">
      <p:transition p14:dur="10"/>
    </mc:Choice>
    <mc:Fallback>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Заголовок 5"/>
          <p:cNvSpPr>
            <a:spLocks noGrp="1"/>
          </p:cNvSpPr>
          <p:nvPr>
            <p:ph type="title"/>
          </p:nvPr>
        </p:nvSpPr>
        <p:spPr>
          <a:xfrm>
            <a:off x="1120462" y="134870"/>
            <a:ext cx="10004738" cy="1280098"/>
          </a:xfrm>
        </p:spPr>
        <p:txBody>
          <a:bodyPr>
            <a:normAutofit/>
          </a:bodyPr>
          <a:lstStyle/>
          <a:p>
            <a:pPr algn="ctr"/>
            <a:r>
              <a:rPr lang="ru-RU" sz="4000" dirty="0"/>
              <a:t>И</a:t>
            </a:r>
            <a:r>
              <a:rPr lang="ru-RU" sz="4000" dirty="0" smtClean="0"/>
              <a:t>звлечение </a:t>
            </a:r>
            <a:r>
              <a:rPr lang="ru-RU" sz="4000" dirty="0"/>
              <a:t>из </a:t>
            </a:r>
            <a:r>
              <a:rPr lang="ru-RU" sz="4000" dirty="0" smtClean="0"/>
              <a:t>ст.256 ГК РФ</a:t>
            </a:r>
            <a:endParaRPr lang="ru-RU" sz="4000" dirty="0"/>
          </a:p>
        </p:txBody>
      </p:sp>
      <p:sp>
        <p:nvSpPr>
          <p:cNvPr id="3" name="Объект 2"/>
          <p:cNvSpPr>
            <a:spLocks noGrp="1"/>
          </p:cNvSpPr>
          <p:nvPr>
            <p:ph sz="half" idx="1"/>
          </p:nvPr>
        </p:nvSpPr>
        <p:spPr>
          <a:xfrm>
            <a:off x="865031" y="2112135"/>
            <a:ext cx="5995440" cy="4027174"/>
          </a:xfrm>
        </p:spPr>
        <p:txBody>
          <a:bodyPr>
            <a:noAutofit/>
          </a:bodyPr>
          <a:lstStyle/>
          <a:p>
            <a:endParaRPr lang="ru-RU" dirty="0"/>
          </a:p>
        </p:txBody>
      </p:sp>
      <p:sp>
        <p:nvSpPr>
          <p:cNvPr id="2" name="Прямоугольник 1"/>
          <p:cNvSpPr/>
          <p:nvPr/>
        </p:nvSpPr>
        <p:spPr>
          <a:xfrm>
            <a:off x="865031" y="1247547"/>
            <a:ext cx="4925096" cy="2901090"/>
          </a:xfrm>
          <a:prstGeom prst="rect">
            <a:avLst/>
          </a:prstGeom>
          <a:blipFill dpi="0" rotWithShape="1">
            <a:blip r:embed="rId2">
              <a:alphaModFix amt="49000"/>
              <a:duotone>
                <a:schemeClr val="lt2">
                  <a:tint val="95000"/>
                </a:schemeClr>
                <a:schemeClr val="lt2">
                  <a:shade val="92000"/>
                  <a:satMod val="115000"/>
                </a:schemeClr>
              </a:duotone>
            </a:blip>
            <a:srcRect/>
            <a:tile tx="0" ty="0" sx="60000" sy="60000" flip="none" algn="tl"/>
          </a:blipFill>
          <a:ln>
            <a:solidFill>
              <a:schemeClr val="tx1"/>
            </a:solidFill>
          </a:ln>
        </p:spPr>
        <p:style>
          <a:lnRef idx="2">
            <a:schemeClr val="accent1">
              <a:shade val="50000"/>
            </a:schemeClr>
          </a:lnRef>
          <a:fillRef idx="1003">
            <a:schemeClr val="lt2"/>
          </a:fillRef>
          <a:effectRef idx="0">
            <a:schemeClr val="accent1"/>
          </a:effectRef>
          <a:fontRef idx="minor">
            <a:schemeClr val="lt1"/>
          </a:fontRef>
        </p:style>
        <p:txBody>
          <a:bodyPr rtlCol="0" anchor="ctr"/>
          <a:lstStyle/>
          <a:p>
            <a:r>
              <a:rPr lang="ru-RU" dirty="0">
                <a:solidFill>
                  <a:schemeClr val="tx1"/>
                </a:solidFill>
              </a:rPr>
              <a:t>Имущество одного из супругов:</a:t>
            </a:r>
          </a:p>
          <a:p>
            <a:r>
              <a:rPr lang="ru-RU" dirty="0">
                <a:solidFill>
                  <a:schemeClr val="tx1"/>
                </a:solidFill>
              </a:rPr>
              <a:t>- Имущество, принадлежавшее каждому из супругов до вступления в брак, а также полученное одним из супругов во время брака в дар или в порядке </a:t>
            </a:r>
            <a:r>
              <a:rPr lang="ru-RU" dirty="0" smtClean="0">
                <a:solidFill>
                  <a:schemeClr val="tx1"/>
                </a:solidFill>
              </a:rPr>
              <a:t>наследования; </a:t>
            </a:r>
            <a:endParaRPr lang="ru-RU" dirty="0">
              <a:solidFill>
                <a:schemeClr val="tx1"/>
              </a:solidFill>
            </a:endParaRPr>
          </a:p>
          <a:p>
            <a:r>
              <a:rPr lang="ru-RU" dirty="0">
                <a:solidFill>
                  <a:schemeClr val="tx1"/>
                </a:solidFill>
              </a:rPr>
              <a:t>- Вещи индивидуального </a:t>
            </a:r>
            <a:r>
              <a:rPr lang="ru-RU" dirty="0" smtClean="0">
                <a:solidFill>
                  <a:schemeClr val="tx1"/>
                </a:solidFill>
              </a:rPr>
              <a:t>пользования; </a:t>
            </a:r>
            <a:endParaRPr lang="ru-RU" dirty="0">
              <a:solidFill>
                <a:schemeClr val="tx1"/>
              </a:solidFill>
            </a:endParaRPr>
          </a:p>
          <a:p>
            <a:r>
              <a:rPr lang="ru-RU" dirty="0">
                <a:solidFill>
                  <a:schemeClr val="tx1"/>
                </a:solidFill>
              </a:rPr>
              <a:t>-  </a:t>
            </a:r>
            <a:r>
              <a:rPr lang="ru-RU" dirty="0" smtClean="0">
                <a:solidFill>
                  <a:schemeClr val="tx1"/>
                </a:solidFill>
              </a:rPr>
              <a:t>Право </a:t>
            </a:r>
            <a:r>
              <a:rPr lang="ru-RU" dirty="0">
                <a:solidFill>
                  <a:schemeClr val="tx1"/>
                </a:solidFill>
              </a:rPr>
              <a:t>на результат интеллектуальной </a:t>
            </a:r>
            <a:r>
              <a:rPr lang="ru-RU" dirty="0" smtClean="0">
                <a:solidFill>
                  <a:schemeClr val="tx1"/>
                </a:solidFill>
              </a:rPr>
              <a:t>деятельности.</a:t>
            </a:r>
            <a:endParaRPr lang="ru-RU" dirty="0">
              <a:solidFill>
                <a:schemeClr val="tx1"/>
              </a:solidFill>
            </a:endParaRPr>
          </a:p>
          <a:p>
            <a:pPr algn="ctr"/>
            <a:endParaRPr lang="ru-RU" dirty="0">
              <a:solidFill>
                <a:schemeClr val="bg1"/>
              </a:solidFill>
            </a:endParaRPr>
          </a:p>
        </p:txBody>
      </p:sp>
      <p:sp>
        <p:nvSpPr>
          <p:cNvPr id="5" name="Прямоугольник 4"/>
          <p:cNvSpPr/>
          <p:nvPr/>
        </p:nvSpPr>
        <p:spPr>
          <a:xfrm>
            <a:off x="6658003" y="1423983"/>
            <a:ext cx="4669665" cy="2486761"/>
          </a:xfrm>
          <a:prstGeom prst="rect">
            <a:avLst/>
          </a:prstGeom>
          <a:blipFill dpi="0" rotWithShape="1">
            <a:blip r:embed="rId2">
              <a:alphaModFix amt="49000"/>
              <a:duotone>
                <a:schemeClr val="lt2">
                  <a:tint val="95000"/>
                </a:schemeClr>
                <a:schemeClr val="lt2">
                  <a:shade val="92000"/>
                  <a:satMod val="115000"/>
                </a:schemeClr>
              </a:duotone>
            </a:blip>
            <a:srcRect/>
            <a:tile tx="0" ty="0" sx="60000" sy="60000" flip="none" algn="tl"/>
          </a:blipFill>
          <a:ln>
            <a:solidFill>
              <a:schemeClr val="tx1"/>
            </a:solidFill>
          </a:ln>
        </p:spPr>
        <p:style>
          <a:lnRef idx="2">
            <a:schemeClr val="accent1">
              <a:shade val="50000"/>
            </a:schemeClr>
          </a:lnRef>
          <a:fillRef idx="1003">
            <a:schemeClr val="lt2"/>
          </a:fillRef>
          <a:effectRef idx="0">
            <a:schemeClr val="accent1"/>
          </a:effectRef>
          <a:fontRef idx="minor">
            <a:schemeClr val="lt1"/>
          </a:fontRef>
        </p:style>
        <p:txBody>
          <a:bodyPr rtlCol="0" anchor="ctr"/>
          <a:lstStyle/>
          <a:p>
            <a:r>
              <a:rPr lang="ru-RU" dirty="0">
                <a:solidFill>
                  <a:schemeClr val="tx1"/>
                </a:solidFill>
              </a:rPr>
              <a:t>Общее совместное имущество: </a:t>
            </a:r>
          </a:p>
          <a:p>
            <a:r>
              <a:rPr lang="ru-RU" dirty="0">
                <a:solidFill>
                  <a:schemeClr val="tx1"/>
                </a:solidFill>
              </a:rPr>
              <a:t>- Имущество, нажитое супругами во время </a:t>
            </a:r>
            <a:r>
              <a:rPr lang="ru-RU" dirty="0" smtClean="0">
                <a:solidFill>
                  <a:schemeClr val="tx1"/>
                </a:solidFill>
              </a:rPr>
              <a:t>брака; </a:t>
            </a:r>
            <a:endParaRPr lang="ru-RU" dirty="0">
              <a:solidFill>
                <a:schemeClr val="tx1"/>
              </a:solidFill>
            </a:endParaRPr>
          </a:p>
          <a:p>
            <a:r>
              <a:rPr lang="ru-RU" dirty="0">
                <a:solidFill>
                  <a:schemeClr val="tx1"/>
                </a:solidFill>
              </a:rPr>
              <a:t>- </a:t>
            </a:r>
            <a:r>
              <a:rPr lang="ru-RU" dirty="0" smtClean="0">
                <a:solidFill>
                  <a:schemeClr val="tx1"/>
                </a:solidFill>
              </a:rPr>
              <a:t>Драгоценности </a:t>
            </a:r>
            <a:r>
              <a:rPr lang="ru-RU" dirty="0">
                <a:solidFill>
                  <a:schemeClr val="tx1"/>
                </a:solidFill>
              </a:rPr>
              <a:t>и иные предметы </a:t>
            </a:r>
            <a:r>
              <a:rPr lang="ru-RU" dirty="0" smtClean="0">
                <a:solidFill>
                  <a:schemeClr val="tx1"/>
                </a:solidFill>
              </a:rPr>
              <a:t>роскоши; </a:t>
            </a:r>
            <a:endParaRPr lang="ru-RU" dirty="0">
              <a:solidFill>
                <a:schemeClr val="tx1"/>
              </a:solidFill>
            </a:endParaRPr>
          </a:p>
          <a:p>
            <a:r>
              <a:rPr lang="ru-RU" dirty="0">
                <a:solidFill>
                  <a:schemeClr val="tx1"/>
                </a:solidFill>
              </a:rPr>
              <a:t>- </a:t>
            </a:r>
            <a:r>
              <a:rPr lang="ru-RU" dirty="0" smtClean="0">
                <a:solidFill>
                  <a:schemeClr val="tx1"/>
                </a:solidFill>
              </a:rPr>
              <a:t>Доходы</a:t>
            </a:r>
            <a:r>
              <a:rPr lang="ru-RU" dirty="0">
                <a:solidFill>
                  <a:schemeClr val="tx1"/>
                </a:solidFill>
              </a:rPr>
              <a:t>, полученные от использования результата интеллектуальной </a:t>
            </a:r>
            <a:r>
              <a:rPr lang="ru-RU" dirty="0" smtClean="0">
                <a:solidFill>
                  <a:schemeClr val="tx1"/>
                </a:solidFill>
              </a:rPr>
              <a:t>деятельности.</a:t>
            </a:r>
            <a:endParaRPr lang="ru-RU" dirty="0">
              <a:solidFill>
                <a:schemeClr val="tx1"/>
              </a:solidFill>
            </a:endParaRPr>
          </a:p>
          <a:p>
            <a:pPr algn="ctr"/>
            <a:endParaRPr lang="ru-RU" dirty="0">
              <a:solidFill>
                <a:schemeClr val="tx1"/>
              </a:solidFill>
            </a:endParaRPr>
          </a:p>
        </p:txBody>
      </p:sp>
      <p:sp>
        <p:nvSpPr>
          <p:cNvPr id="7" name="Прямоугольник 6"/>
          <p:cNvSpPr/>
          <p:nvPr/>
        </p:nvSpPr>
        <p:spPr>
          <a:xfrm>
            <a:off x="4068651" y="4386530"/>
            <a:ext cx="4108360" cy="1768035"/>
          </a:xfrm>
          <a:prstGeom prst="rect">
            <a:avLst/>
          </a:prstGeom>
          <a:blipFill dpi="0" rotWithShape="1">
            <a:blip r:embed="rId2">
              <a:alphaModFix amt="49000"/>
              <a:duotone>
                <a:schemeClr val="lt2">
                  <a:tint val="95000"/>
                </a:schemeClr>
                <a:schemeClr val="lt2">
                  <a:shade val="92000"/>
                  <a:satMod val="115000"/>
                </a:schemeClr>
              </a:duotone>
            </a:blip>
            <a:srcRect/>
            <a:tile tx="0" ty="0" sx="60000" sy="60000" flip="none" algn="tl"/>
          </a:blipFill>
          <a:ln>
            <a:solidFill>
              <a:schemeClr val="tx1"/>
            </a:solidFill>
          </a:ln>
        </p:spPr>
        <p:style>
          <a:lnRef idx="2">
            <a:schemeClr val="accent1">
              <a:shade val="50000"/>
            </a:schemeClr>
          </a:lnRef>
          <a:fillRef idx="1003">
            <a:schemeClr val="lt2"/>
          </a:fillRef>
          <a:effectRef idx="0">
            <a:schemeClr val="accent1"/>
          </a:effectRef>
          <a:fontRef idx="minor">
            <a:schemeClr val="lt1"/>
          </a:fontRef>
        </p:style>
        <p:txBody>
          <a:bodyPr rtlCol="0" anchor="ctr"/>
          <a:lstStyle/>
          <a:p>
            <a:r>
              <a:rPr lang="ru-RU" dirty="0" smtClean="0">
                <a:solidFill>
                  <a:schemeClr val="tx1"/>
                </a:solidFill>
              </a:rPr>
              <a:t>Виды безвозмездных сделок:</a:t>
            </a:r>
            <a:endParaRPr lang="ru-RU" dirty="0">
              <a:solidFill>
                <a:schemeClr val="tx1"/>
              </a:solidFill>
            </a:endParaRPr>
          </a:p>
          <a:p>
            <a:r>
              <a:rPr lang="ru-RU" dirty="0">
                <a:solidFill>
                  <a:schemeClr val="tx1"/>
                </a:solidFill>
              </a:rPr>
              <a:t>1. </a:t>
            </a:r>
            <a:r>
              <a:rPr lang="ru-RU" dirty="0" smtClean="0">
                <a:solidFill>
                  <a:schemeClr val="tx1"/>
                </a:solidFill>
              </a:rPr>
              <a:t>Договор </a:t>
            </a:r>
            <a:r>
              <a:rPr lang="ru-RU" dirty="0">
                <a:solidFill>
                  <a:schemeClr val="tx1"/>
                </a:solidFill>
              </a:rPr>
              <a:t>дарения;</a:t>
            </a:r>
          </a:p>
          <a:p>
            <a:r>
              <a:rPr lang="ru-RU" dirty="0">
                <a:solidFill>
                  <a:schemeClr val="tx1"/>
                </a:solidFill>
              </a:rPr>
              <a:t>2. </a:t>
            </a:r>
            <a:r>
              <a:rPr lang="ru-RU" dirty="0" smtClean="0">
                <a:solidFill>
                  <a:schemeClr val="tx1"/>
                </a:solidFill>
              </a:rPr>
              <a:t>Наследование</a:t>
            </a:r>
            <a:r>
              <a:rPr lang="ru-RU" dirty="0">
                <a:solidFill>
                  <a:schemeClr val="tx1"/>
                </a:solidFill>
              </a:rPr>
              <a:t>;</a:t>
            </a:r>
          </a:p>
          <a:p>
            <a:r>
              <a:rPr lang="ru-RU" dirty="0">
                <a:solidFill>
                  <a:schemeClr val="tx1"/>
                </a:solidFill>
              </a:rPr>
              <a:t>3. </a:t>
            </a:r>
            <a:r>
              <a:rPr lang="ru-RU" dirty="0" smtClean="0">
                <a:solidFill>
                  <a:schemeClr val="tx1"/>
                </a:solidFill>
              </a:rPr>
              <a:t>Приобретение </a:t>
            </a:r>
            <a:r>
              <a:rPr lang="ru-RU" dirty="0">
                <a:solidFill>
                  <a:schemeClr val="tx1"/>
                </a:solidFill>
              </a:rPr>
              <a:t>имущества в порядке приватизации.</a:t>
            </a:r>
          </a:p>
          <a:p>
            <a:pPr algn="ctr"/>
            <a:endParaRPr lang="ru-RU" dirty="0"/>
          </a:p>
        </p:txBody>
      </p:sp>
      <p:sp>
        <p:nvSpPr>
          <p:cNvPr id="8" name="Объект 7"/>
          <p:cNvSpPr>
            <a:spLocks noGrp="1"/>
          </p:cNvSpPr>
          <p:nvPr>
            <p:ph sz="half" idx="2"/>
          </p:nvPr>
        </p:nvSpPr>
        <p:spPr>
          <a:xfrm>
            <a:off x="6860471" y="2112135"/>
            <a:ext cx="4754880" cy="3749040"/>
          </a:xfrm>
        </p:spPr>
        <p:txBody>
          <a:bodyPr/>
          <a:lstStyle/>
          <a:p>
            <a:pPr marL="0" indent="0">
              <a:buNone/>
            </a:pPr>
            <a:endParaRPr lang="ru-RU" dirty="0"/>
          </a:p>
        </p:txBody>
      </p:sp>
    </p:spTree>
    <p:extLst>
      <p:ext uri="{BB962C8B-B14F-4D97-AF65-F5344CB8AC3E}">
        <p14:creationId xmlns:p14="http://schemas.microsoft.com/office/powerpoint/2010/main" val="2580305180"/>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nodePh="1">
                                  <p:stCondLst>
                                    <p:cond delay="0"/>
                                  </p:stCondLst>
                                  <p:endCondLst>
                                    <p:cond evt="begin" delay="0">
                                      <p:tn val="5"/>
                                    </p:cond>
                                  </p:end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500"/>
                                        <p:tgtEl>
                                          <p:spTgt spid="2"/>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wipe(down)">
                                      <p:cBhvr>
                                        <p:cTn id="17" dur="500"/>
                                        <p:tgtEl>
                                          <p:spTgt spid="5"/>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fade">
                                      <p:cBhvr>
                                        <p:cTn id="2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5" grpId="0" animBg="1"/>
      <p:bldP spid="7"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165538" y="184045"/>
            <a:ext cx="10058400" cy="1371600"/>
          </a:xfrm>
        </p:spPr>
        <p:txBody>
          <a:bodyPr>
            <a:noAutofit/>
          </a:bodyPr>
          <a:lstStyle/>
          <a:p>
            <a:pPr algn="ctr"/>
            <a:r>
              <a:rPr lang="ru-RU" sz="3200" dirty="0"/>
              <a:t>Первое </a:t>
            </a:r>
            <a:r>
              <a:rPr lang="ru-RU" sz="3200" dirty="0" smtClean="0"/>
              <a:t>определение(спор)</a:t>
            </a:r>
            <a:r>
              <a:rPr lang="ru-RU" sz="4000" dirty="0" smtClean="0"/>
              <a:t/>
            </a:r>
            <a:br>
              <a:rPr lang="ru-RU" sz="4000" dirty="0" smtClean="0"/>
            </a:br>
            <a:r>
              <a:rPr lang="ru-RU" sz="1400" dirty="0" smtClean="0"/>
              <a:t>(</a:t>
            </a:r>
            <a:r>
              <a:rPr lang="ru-RU" sz="1400" dirty="0"/>
              <a:t>Обзор судебной практики Верховного Суда РФ № 2 2017 По гражданским делам</a:t>
            </a:r>
            <a:r>
              <a:rPr lang="ru-RU" sz="1200" dirty="0"/>
              <a:t>. Определение № </a:t>
            </a:r>
            <a:r>
              <a:rPr lang="ru-RU" sz="1200" dirty="0" smtClean="0"/>
              <a:t>4-КГ16-37) </a:t>
            </a:r>
            <a:r>
              <a:rPr lang="en-US" sz="1200" dirty="0" smtClean="0">
                <a:hlinkClick r:id="rId2"/>
              </a:rPr>
              <a:t>http</a:t>
            </a:r>
            <a:r>
              <a:rPr lang="en-US" sz="1200" dirty="0">
                <a:hlinkClick r:id="rId2"/>
              </a:rPr>
              <a:t>://www.vsrf.ru/documents/practice/15909</a:t>
            </a:r>
            <a:r>
              <a:rPr lang="en-US" sz="1200" dirty="0" smtClean="0">
                <a:hlinkClick r:id="rId2"/>
              </a:rPr>
              <a:t>/</a:t>
            </a:r>
            <a:endParaRPr lang="ru-RU" sz="1200" dirty="0"/>
          </a:p>
        </p:txBody>
      </p:sp>
      <p:sp>
        <p:nvSpPr>
          <p:cNvPr id="3" name="Объект 2"/>
          <p:cNvSpPr>
            <a:spLocks noGrp="1"/>
          </p:cNvSpPr>
          <p:nvPr>
            <p:ph sz="half" idx="1"/>
          </p:nvPr>
        </p:nvSpPr>
        <p:spPr>
          <a:xfrm>
            <a:off x="628918" y="2030937"/>
            <a:ext cx="5565820" cy="4014345"/>
          </a:xfrm>
        </p:spPr>
        <p:txBody>
          <a:bodyPr>
            <a:noAutofit/>
          </a:bodyPr>
          <a:lstStyle/>
          <a:p>
            <a:pPr marL="0" indent="0">
              <a:buNone/>
            </a:pPr>
            <a:endParaRPr lang="ru-RU" dirty="0" smtClean="0"/>
          </a:p>
        </p:txBody>
      </p:sp>
      <p:sp>
        <p:nvSpPr>
          <p:cNvPr id="4" name="Объект 3"/>
          <p:cNvSpPr>
            <a:spLocks noGrp="1"/>
          </p:cNvSpPr>
          <p:nvPr>
            <p:ph sz="half" idx="2"/>
          </p:nvPr>
        </p:nvSpPr>
        <p:spPr/>
        <p:txBody>
          <a:bodyPr/>
          <a:lstStyle/>
          <a:p>
            <a:pPr marL="0" indent="0">
              <a:buNone/>
            </a:pPr>
            <a:endParaRPr lang="ru-RU" dirty="0"/>
          </a:p>
        </p:txBody>
      </p:sp>
      <p:sp>
        <p:nvSpPr>
          <p:cNvPr id="5" name="Прямоугольник 4"/>
          <p:cNvSpPr/>
          <p:nvPr/>
        </p:nvSpPr>
        <p:spPr>
          <a:xfrm>
            <a:off x="670345" y="1414745"/>
            <a:ext cx="5206929" cy="2537199"/>
          </a:xfrm>
          <a:prstGeom prst="rect">
            <a:avLst/>
          </a:prstGeom>
          <a:blipFill dpi="0" rotWithShape="1">
            <a:blip r:embed="rId3">
              <a:alphaModFix amt="49000"/>
              <a:duotone>
                <a:schemeClr val="lt2">
                  <a:tint val="95000"/>
                </a:schemeClr>
                <a:schemeClr val="lt2">
                  <a:shade val="92000"/>
                  <a:satMod val="115000"/>
                </a:schemeClr>
              </a:duotone>
            </a:blip>
            <a:srcRect/>
            <a:tile tx="0" ty="0" sx="60000" sy="60000" flip="none" algn="tl"/>
          </a:blipFill>
          <a:ln>
            <a:solidFill>
              <a:schemeClr val="tx1"/>
            </a:solidFill>
          </a:ln>
        </p:spPr>
        <p:style>
          <a:lnRef idx="2">
            <a:schemeClr val="accent1">
              <a:shade val="50000"/>
            </a:schemeClr>
          </a:lnRef>
          <a:fillRef idx="1003">
            <a:schemeClr val="lt2"/>
          </a:fillRef>
          <a:effectRef idx="0">
            <a:schemeClr val="accent1"/>
          </a:effectRef>
          <a:fontRef idx="minor">
            <a:schemeClr val="lt1"/>
          </a:fontRef>
        </p:style>
        <p:txBody>
          <a:bodyPr rtlCol="0" anchor="ctr"/>
          <a:lstStyle/>
          <a:p>
            <a:pPr algn="ctr"/>
            <a:r>
              <a:rPr lang="ru-RU" sz="1400" u="sng" dirty="0" smtClean="0"/>
              <a:t>Суть спора</a:t>
            </a:r>
          </a:p>
          <a:p>
            <a:r>
              <a:rPr lang="ru-RU" sz="1400" dirty="0" smtClean="0"/>
              <a:t>Бывший </a:t>
            </a:r>
            <a:r>
              <a:rPr lang="ru-RU" sz="1400" dirty="0"/>
              <a:t>супруг обратился в суд с иском к бывшей супруге о разделе совместно нажитого </a:t>
            </a:r>
            <a:r>
              <a:rPr lang="ru-RU" sz="1400" dirty="0" smtClean="0"/>
              <a:t>имущества. В </a:t>
            </a:r>
            <a:r>
              <a:rPr lang="ru-RU" sz="1400" dirty="0"/>
              <a:t>период брака по договору купли-продажи супругами в совместную собственность приобретена квартира. Поскольку брачный договор между сторонами не заключался, соглашение о разделе совместно нажитого имущества не достигнуто, бывший супруг просил произвести раздел квартиры между ним и его бывшей супругой и признать за ним право собственности на 1/2 доли в праве общей долевой собственности на спорную квартиру</a:t>
            </a:r>
            <a:r>
              <a:rPr lang="ru-RU" sz="1400" dirty="0" smtClean="0"/>
              <a:t>.</a:t>
            </a:r>
            <a:endParaRPr lang="ru-RU" sz="1400" dirty="0"/>
          </a:p>
        </p:txBody>
      </p:sp>
      <p:sp>
        <p:nvSpPr>
          <p:cNvPr id="6" name="Прямоугольник 5"/>
          <p:cNvSpPr/>
          <p:nvPr/>
        </p:nvSpPr>
        <p:spPr>
          <a:xfrm>
            <a:off x="6499539" y="1414745"/>
            <a:ext cx="4899981" cy="2562895"/>
          </a:xfrm>
          <a:prstGeom prst="rect">
            <a:avLst/>
          </a:prstGeom>
          <a:blipFill dpi="0" rotWithShape="1">
            <a:blip r:embed="rId3">
              <a:alphaModFix amt="49000"/>
              <a:duotone>
                <a:schemeClr val="lt2">
                  <a:tint val="95000"/>
                </a:schemeClr>
                <a:schemeClr val="lt2">
                  <a:shade val="92000"/>
                  <a:satMod val="115000"/>
                </a:schemeClr>
              </a:duotone>
            </a:blip>
            <a:srcRect/>
            <a:tile tx="0" ty="0" sx="60000" sy="60000" flip="none" algn="tl"/>
          </a:blipFill>
          <a:ln>
            <a:solidFill>
              <a:schemeClr val="tx1"/>
            </a:solidFill>
          </a:ln>
        </p:spPr>
        <p:style>
          <a:lnRef idx="2">
            <a:schemeClr val="accent1">
              <a:shade val="50000"/>
            </a:schemeClr>
          </a:lnRef>
          <a:fillRef idx="1003">
            <a:schemeClr val="lt2"/>
          </a:fillRef>
          <a:effectRef idx="0">
            <a:schemeClr val="accent1"/>
          </a:effectRef>
          <a:fontRef idx="minor">
            <a:schemeClr val="lt1"/>
          </a:fontRef>
        </p:style>
        <p:txBody>
          <a:bodyPr rtlCol="0" anchor="ctr"/>
          <a:lstStyle/>
          <a:p>
            <a:pPr algn="ctr"/>
            <a:r>
              <a:rPr lang="ru-RU" sz="1400" u="sng" dirty="0"/>
              <a:t>Позиция суда первой инстанции</a:t>
            </a:r>
            <a:r>
              <a:rPr lang="ru-RU" sz="1400" u="sng" dirty="0" smtClean="0"/>
              <a:t>:</a:t>
            </a:r>
          </a:p>
          <a:p>
            <a:r>
              <a:rPr lang="ru-RU" sz="1400" dirty="0" smtClean="0"/>
              <a:t>Разрешая </a:t>
            </a:r>
            <a:r>
              <a:rPr lang="ru-RU" sz="1400" dirty="0"/>
              <a:t>спор и удовлетворяя исковые требования о разделе спорной квартиры между супругами в равных долях, суд первой инстанции исходил из того, что между сторонами было достигнуто соглашение о приобретении квартиры в общую совместную собственность и поскольку полученные в дар денежные средства были внесены супругой по ее усмотрению на общие нужды супругов – покупку квартиры, то на данное имущество распространяется режим совместной собственности супругов</a:t>
            </a:r>
            <a:r>
              <a:rPr lang="ru-RU" sz="1400" dirty="0" smtClean="0"/>
              <a:t>.</a:t>
            </a:r>
            <a:endParaRPr lang="ru-RU" sz="1400" dirty="0"/>
          </a:p>
        </p:txBody>
      </p:sp>
      <p:sp>
        <p:nvSpPr>
          <p:cNvPr id="7" name="Прямоугольник 6"/>
          <p:cNvSpPr/>
          <p:nvPr/>
        </p:nvSpPr>
        <p:spPr>
          <a:xfrm>
            <a:off x="1532587" y="4121239"/>
            <a:ext cx="9234152" cy="2178861"/>
          </a:xfrm>
          <a:prstGeom prst="rect">
            <a:avLst/>
          </a:prstGeom>
          <a:blipFill dpi="0" rotWithShape="1">
            <a:blip r:embed="rId3">
              <a:alphaModFix amt="49000"/>
              <a:duotone>
                <a:schemeClr val="lt2">
                  <a:tint val="95000"/>
                </a:schemeClr>
                <a:schemeClr val="lt2">
                  <a:shade val="92000"/>
                  <a:satMod val="115000"/>
                </a:schemeClr>
              </a:duotone>
            </a:blip>
            <a:srcRect/>
            <a:tile tx="0" ty="0" sx="60000" sy="60000" flip="none" algn="tl"/>
          </a:blipFill>
          <a:ln>
            <a:solidFill>
              <a:schemeClr val="tx1"/>
            </a:solidFill>
          </a:ln>
        </p:spPr>
        <p:style>
          <a:lnRef idx="2">
            <a:schemeClr val="accent1">
              <a:shade val="50000"/>
            </a:schemeClr>
          </a:lnRef>
          <a:fillRef idx="1003">
            <a:schemeClr val="lt2"/>
          </a:fillRef>
          <a:effectRef idx="0">
            <a:schemeClr val="accent1"/>
          </a:effectRef>
          <a:fontRef idx="minor">
            <a:schemeClr val="lt1"/>
          </a:fontRef>
        </p:style>
        <p:txBody>
          <a:bodyPr rtlCol="0" anchor="ctr"/>
          <a:lstStyle/>
          <a:p>
            <a:pPr algn="ctr"/>
            <a:r>
              <a:rPr lang="ru-RU" sz="1400" u="sng" dirty="0" smtClean="0"/>
              <a:t>Позиция Верховного Суда:</a:t>
            </a:r>
          </a:p>
          <a:p>
            <a:r>
              <a:rPr lang="ru-RU" sz="1400" dirty="0"/>
              <a:t>И</a:t>
            </a:r>
            <a:r>
              <a:rPr lang="ru-RU" sz="1400" dirty="0" smtClean="0"/>
              <a:t>сточником </a:t>
            </a:r>
            <a:r>
              <a:rPr lang="ru-RU" sz="1400" dirty="0"/>
              <a:t>приобретения спорной квартиры являлись средства, полученные супругой по безвозмездной сделке, а также частично совместно нажитые средства супругов.</a:t>
            </a:r>
          </a:p>
          <a:p>
            <a:r>
              <a:rPr lang="ru-RU" sz="1400" dirty="0"/>
              <a:t>Ю</a:t>
            </a:r>
            <a:r>
              <a:rPr lang="ru-RU" sz="1400" dirty="0" smtClean="0"/>
              <a:t>ридически </a:t>
            </a:r>
            <a:r>
              <a:rPr lang="ru-RU" sz="1400" dirty="0"/>
              <a:t>значимым обстоятельством при решении вопроса об отнесении имущества к общей собственности супругов является то, на какие средства (личные или общие) и по каким сделкам (возмездным или безвозмездным) приобреталось имущество одним из супругов во время брака. Имущество, приобретенное одним из супругов в браке по безвозмездным гражданско-правовым </a:t>
            </a:r>
            <a:r>
              <a:rPr lang="ru-RU" sz="1400" dirty="0" smtClean="0"/>
              <a:t>сделкам, не </a:t>
            </a:r>
            <a:r>
              <a:rPr lang="ru-RU" sz="1400" dirty="0"/>
              <a:t>является общим имуществом супругов. Приобретение имущества в период брака, но на средства, принадлежавшие одному из супругов лично, также исключает такое имущество из режима общей совместной собственности</a:t>
            </a:r>
            <a:r>
              <a:rPr lang="ru-RU" sz="1400" dirty="0" smtClean="0"/>
              <a:t>.</a:t>
            </a:r>
            <a:endParaRPr lang="ru-RU" sz="1400" dirty="0"/>
          </a:p>
        </p:txBody>
      </p:sp>
    </p:spTree>
    <p:extLst>
      <p:ext uri="{BB962C8B-B14F-4D97-AF65-F5344CB8AC3E}">
        <p14:creationId xmlns:p14="http://schemas.microsoft.com/office/powerpoint/2010/main" val="1156608007"/>
      </p:ext>
    </p:extLst>
  </p:cSld>
  <p:clrMapOvr>
    <a:masterClrMapping/>
  </p:clrMapOvr>
  <p:transition spd="med">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nodePh="1">
                                  <p:stCondLst>
                                    <p:cond delay="0"/>
                                  </p:stCondLst>
                                  <p:endCondLst>
                                    <p:cond evt="begin" delay="0">
                                      <p:tn val="5"/>
                                    </p:cond>
                                  </p:end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1000"/>
                                        <p:tgtEl>
                                          <p:spTgt spid="5"/>
                                        </p:tgtEl>
                                      </p:cBhvr>
                                    </p:animEffect>
                                    <p:anim calcmode="lin" valueType="num">
                                      <p:cBhvr>
                                        <p:cTn id="13" dur="1000" fill="hold"/>
                                        <p:tgtEl>
                                          <p:spTgt spid="5"/>
                                        </p:tgtEl>
                                        <p:attrNameLst>
                                          <p:attrName>ppt_x</p:attrName>
                                        </p:attrNameLst>
                                      </p:cBhvr>
                                      <p:tavLst>
                                        <p:tav tm="0">
                                          <p:val>
                                            <p:strVal val="#ppt_x"/>
                                          </p:val>
                                        </p:tav>
                                        <p:tav tm="100000">
                                          <p:val>
                                            <p:strVal val="#ppt_x"/>
                                          </p:val>
                                        </p:tav>
                                      </p:tavLst>
                                    </p:anim>
                                    <p:anim calcmode="lin" valueType="num">
                                      <p:cBhvr>
                                        <p:cTn id="14"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2" presetClass="entr" presetSubtype="4"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animEffect transition="in" filter="wipe(down)">
                                      <p:cBhvr>
                                        <p:cTn id="19" dur="500"/>
                                        <p:tgtEl>
                                          <p:spTgt spid="6"/>
                                        </p:tgtEl>
                                      </p:cBhvr>
                                    </p:animEffect>
                                  </p:childTnLst>
                                </p:cTn>
                              </p:par>
                            </p:childTnLst>
                          </p:cTn>
                        </p:par>
                      </p:childTnLst>
                    </p:cTn>
                  </p:par>
                  <p:par>
                    <p:cTn id="20" fill="hold">
                      <p:stCondLst>
                        <p:cond delay="indefinite"/>
                      </p:stCondLst>
                      <p:childTnLst>
                        <p:par>
                          <p:cTn id="21" fill="hold">
                            <p:stCondLst>
                              <p:cond delay="0"/>
                            </p:stCondLst>
                            <p:childTnLst>
                              <p:par>
                                <p:cTn id="22" presetID="42" presetClass="entr" presetSubtype="0" fill="hold" grpId="0" nodeType="clickEffect">
                                  <p:stCondLst>
                                    <p:cond delay="0"/>
                                  </p:stCondLst>
                                  <p:childTnLst>
                                    <p:set>
                                      <p:cBhvr>
                                        <p:cTn id="23" dur="1" fill="hold">
                                          <p:stCondLst>
                                            <p:cond delay="0"/>
                                          </p:stCondLst>
                                        </p:cTn>
                                        <p:tgtEl>
                                          <p:spTgt spid="7"/>
                                        </p:tgtEl>
                                        <p:attrNameLst>
                                          <p:attrName>style.visibility</p:attrName>
                                        </p:attrNameLst>
                                      </p:cBhvr>
                                      <p:to>
                                        <p:strVal val="visible"/>
                                      </p:to>
                                    </p:set>
                                    <p:animEffect transition="in" filter="fade">
                                      <p:cBhvr>
                                        <p:cTn id="24" dur="1000"/>
                                        <p:tgtEl>
                                          <p:spTgt spid="7"/>
                                        </p:tgtEl>
                                      </p:cBhvr>
                                    </p:animEffect>
                                    <p:anim calcmode="lin" valueType="num">
                                      <p:cBhvr>
                                        <p:cTn id="25" dur="1000" fill="hold"/>
                                        <p:tgtEl>
                                          <p:spTgt spid="7"/>
                                        </p:tgtEl>
                                        <p:attrNameLst>
                                          <p:attrName>ppt_x</p:attrName>
                                        </p:attrNameLst>
                                      </p:cBhvr>
                                      <p:tavLst>
                                        <p:tav tm="0">
                                          <p:val>
                                            <p:strVal val="#ppt_x"/>
                                          </p:val>
                                        </p:tav>
                                        <p:tav tm="100000">
                                          <p:val>
                                            <p:strVal val="#ppt_x"/>
                                          </p:val>
                                        </p:tav>
                                      </p:tavLst>
                                    </p:anim>
                                    <p:anim calcmode="lin" valueType="num">
                                      <p:cBhvr>
                                        <p:cTn id="26" dur="1000" fill="hold"/>
                                        <p:tgtEl>
                                          <p:spTgt spid="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66799" y="269107"/>
            <a:ext cx="10058400" cy="1371600"/>
          </a:xfrm>
        </p:spPr>
        <p:txBody>
          <a:bodyPr>
            <a:normAutofit/>
          </a:bodyPr>
          <a:lstStyle/>
          <a:p>
            <a:pPr algn="ctr"/>
            <a:r>
              <a:rPr lang="ru-RU" sz="3200" dirty="0" smtClean="0"/>
              <a:t>Второе </a:t>
            </a:r>
            <a:r>
              <a:rPr lang="ru-RU" sz="3200" dirty="0"/>
              <a:t>определение(спор</a:t>
            </a:r>
            <a:r>
              <a:rPr lang="ru-RU" sz="3200" dirty="0" smtClean="0"/>
              <a:t>)</a:t>
            </a:r>
            <a:r>
              <a:rPr lang="ru-RU" sz="3600" dirty="0" smtClean="0"/>
              <a:t/>
            </a:r>
            <a:br>
              <a:rPr lang="ru-RU" sz="3600" dirty="0" smtClean="0"/>
            </a:br>
            <a:r>
              <a:rPr lang="ru-RU" sz="1200" dirty="0" smtClean="0"/>
              <a:t>(</a:t>
            </a:r>
            <a:r>
              <a:rPr lang="ru-RU" sz="1400" dirty="0" smtClean="0"/>
              <a:t>Определение </a:t>
            </a:r>
            <a:r>
              <a:rPr lang="ru-RU" sz="1400" dirty="0"/>
              <a:t>Московского городского суда от 18 июня 2015 г. N 4г-6133/15 Об отказе в передаче кассационной жалобы на судебные акты по делу о разделе совместно нажитого имущества</a:t>
            </a:r>
            <a:r>
              <a:rPr lang="ru-RU" sz="1400" dirty="0" smtClean="0"/>
              <a:t>.) </a:t>
            </a:r>
            <a:r>
              <a:rPr lang="en-US" sz="1200" dirty="0">
                <a:hlinkClick r:id="rId2"/>
              </a:rPr>
              <a:t>https://goo.gl/NkKj1A</a:t>
            </a:r>
            <a:endParaRPr lang="ru-RU" sz="1400" dirty="0"/>
          </a:p>
        </p:txBody>
      </p:sp>
      <p:sp>
        <p:nvSpPr>
          <p:cNvPr id="3" name="Объект 2"/>
          <p:cNvSpPr>
            <a:spLocks noGrp="1"/>
          </p:cNvSpPr>
          <p:nvPr>
            <p:ph sz="half" idx="1"/>
          </p:nvPr>
        </p:nvSpPr>
        <p:spPr>
          <a:xfrm>
            <a:off x="1066799" y="2103119"/>
            <a:ext cx="5303521" cy="4001467"/>
          </a:xfrm>
        </p:spPr>
        <p:txBody>
          <a:bodyPr>
            <a:normAutofit/>
          </a:bodyPr>
          <a:lstStyle/>
          <a:p>
            <a:endParaRPr lang="ru-RU" dirty="0" smtClean="0"/>
          </a:p>
        </p:txBody>
      </p:sp>
      <p:sp>
        <p:nvSpPr>
          <p:cNvPr id="4" name="Объект 3"/>
          <p:cNvSpPr>
            <a:spLocks noGrp="1"/>
          </p:cNvSpPr>
          <p:nvPr>
            <p:ph sz="half" idx="2"/>
          </p:nvPr>
        </p:nvSpPr>
        <p:spPr/>
        <p:txBody>
          <a:bodyPr>
            <a:normAutofit/>
          </a:bodyPr>
          <a:lstStyle/>
          <a:p>
            <a:endParaRPr lang="ru-RU" dirty="0"/>
          </a:p>
        </p:txBody>
      </p:sp>
      <p:sp>
        <p:nvSpPr>
          <p:cNvPr id="5" name="Прямоугольник 4"/>
          <p:cNvSpPr/>
          <p:nvPr/>
        </p:nvSpPr>
        <p:spPr>
          <a:xfrm>
            <a:off x="964732" y="1526759"/>
            <a:ext cx="4960300" cy="2229272"/>
          </a:xfrm>
          <a:prstGeom prst="rect">
            <a:avLst/>
          </a:prstGeom>
          <a:blipFill dpi="0" rotWithShape="1">
            <a:blip r:embed="rId3">
              <a:alphaModFix amt="49000"/>
              <a:duotone>
                <a:schemeClr val="lt2">
                  <a:tint val="95000"/>
                </a:schemeClr>
                <a:schemeClr val="lt2">
                  <a:shade val="92000"/>
                  <a:satMod val="115000"/>
                </a:schemeClr>
              </a:duotone>
            </a:blip>
            <a:srcRect/>
            <a:tile tx="0" ty="0" sx="60000" sy="60000" flip="none" algn="tl"/>
          </a:blipFill>
          <a:ln>
            <a:solidFill>
              <a:schemeClr val="tx1"/>
            </a:solidFill>
          </a:ln>
        </p:spPr>
        <p:style>
          <a:lnRef idx="2">
            <a:schemeClr val="accent1">
              <a:shade val="50000"/>
            </a:schemeClr>
          </a:lnRef>
          <a:fillRef idx="1003">
            <a:schemeClr val="lt2"/>
          </a:fillRef>
          <a:effectRef idx="0">
            <a:schemeClr val="accent1"/>
          </a:effectRef>
          <a:fontRef idx="minor">
            <a:schemeClr val="lt1"/>
          </a:fontRef>
        </p:style>
        <p:txBody>
          <a:bodyPr rtlCol="0" anchor="ctr"/>
          <a:lstStyle/>
          <a:p>
            <a:pPr algn="ctr"/>
            <a:r>
              <a:rPr lang="ru-RU" sz="1400" u="sng" dirty="0" smtClean="0"/>
              <a:t>Суть спора</a:t>
            </a:r>
          </a:p>
          <a:p>
            <a:r>
              <a:rPr lang="ru-RU" sz="1400" dirty="0" smtClean="0"/>
              <a:t>Бывшая </a:t>
            </a:r>
            <a:r>
              <a:rPr lang="ru-RU" sz="1400" dirty="0"/>
              <a:t>супруга обратилась в суд с иском к бывшему супругу о разделе совместно нажитого имущества. Бывший супруг предъявил встречный иск об исключении из состава общего совместного имущества супругов земельного участка и жилого дома</a:t>
            </a:r>
            <a:r>
              <a:rPr lang="ru-RU" sz="1400" dirty="0" smtClean="0"/>
              <a:t>, поскольку </a:t>
            </a:r>
            <a:r>
              <a:rPr lang="ru-RU" sz="1400" dirty="0"/>
              <a:t>указанные объекты недвижимого имущества были приобретены им на денежные средства, подаренные ему его отцом.</a:t>
            </a:r>
            <a:endParaRPr lang="ru-RU" sz="1400" dirty="0"/>
          </a:p>
        </p:txBody>
      </p:sp>
      <p:sp>
        <p:nvSpPr>
          <p:cNvPr id="6" name="Прямоугольник 5"/>
          <p:cNvSpPr/>
          <p:nvPr/>
        </p:nvSpPr>
        <p:spPr>
          <a:xfrm>
            <a:off x="7018986" y="1540438"/>
            <a:ext cx="3850783" cy="2229270"/>
          </a:xfrm>
          <a:prstGeom prst="rect">
            <a:avLst/>
          </a:prstGeom>
          <a:blipFill dpi="0" rotWithShape="1">
            <a:blip r:embed="rId3">
              <a:alphaModFix amt="49000"/>
              <a:duotone>
                <a:schemeClr val="lt2">
                  <a:tint val="95000"/>
                </a:schemeClr>
                <a:schemeClr val="lt2">
                  <a:shade val="92000"/>
                  <a:satMod val="115000"/>
                </a:schemeClr>
              </a:duotone>
            </a:blip>
            <a:srcRect/>
            <a:tile tx="0" ty="0" sx="60000" sy="60000" flip="none" algn="tl"/>
          </a:blipFill>
          <a:ln>
            <a:solidFill>
              <a:schemeClr val="tx1"/>
            </a:solidFill>
          </a:ln>
        </p:spPr>
        <p:style>
          <a:lnRef idx="2">
            <a:schemeClr val="accent1">
              <a:shade val="50000"/>
            </a:schemeClr>
          </a:lnRef>
          <a:fillRef idx="1003">
            <a:schemeClr val="lt2"/>
          </a:fillRef>
          <a:effectRef idx="0">
            <a:schemeClr val="accent1"/>
          </a:effectRef>
          <a:fontRef idx="minor">
            <a:schemeClr val="lt1"/>
          </a:fontRef>
        </p:style>
        <p:txBody>
          <a:bodyPr rtlCol="0" anchor="ctr"/>
          <a:lstStyle/>
          <a:p>
            <a:pPr algn="ctr"/>
            <a:r>
              <a:rPr lang="ru-RU" sz="1400" u="sng" dirty="0"/>
              <a:t>Позиция суда первой инстанции</a:t>
            </a:r>
            <a:r>
              <a:rPr lang="ru-RU" sz="1400" u="sng" dirty="0" smtClean="0"/>
              <a:t>:</a:t>
            </a:r>
            <a:endParaRPr lang="ru-RU" sz="1400" dirty="0" smtClean="0"/>
          </a:p>
          <a:p>
            <a:r>
              <a:rPr lang="ru-RU" sz="1400" dirty="0" smtClean="0"/>
              <a:t>Решением </a:t>
            </a:r>
            <a:r>
              <a:rPr lang="ru-RU" sz="1400" dirty="0"/>
              <a:t>суда 1 инстанции иск бывшей супруги полностью удовлетворен, встречный иск ответчика оставлен без удовлетворения.</a:t>
            </a:r>
            <a:endParaRPr lang="ru-RU" sz="1400" dirty="0"/>
          </a:p>
        </p:txBody>
      </p:sp>
      <p:sp>
        <p:nvSpPr>
          <p:cNvPr id="7" name="Прямоугольник 6"/>
          <p:cNvSpPr/>
          <p:nvPr/>
        </p:nvSpPr>
        <p:spPr>
          <a:xfrm>
            <a:off x="2300596" y="4035012"/>
            <a:ext cx="8139447" cy="2279561"/>
          </a:xfrm>
          <a:prstGeom prst="rect">
            <a:avLst/>
          </a:prstGeom>
          <a:blipFill dpi="0" rotWithShape="1">
            <a:blip r:embed="rId3">
              <a:alphaModFix amt="49000"/>
              <a:duotone>
                <a:schemeClr val="lt2">
                  <a:tint val="95000"/>
                </a:schemeClr>
                <a:schemeClr val="lt2">
                  <a:shade val="92000"/>
                  <a:satMod val="115000"/>
                </a:schemeClr>
              </a:duotone>
            </a:blip>
            <a:srcRect/>
            <a:tile tx="0" ty="0" sx="60000" sy="60000" flip="none" algn="tl"/>
          </a:blipFill>
          <a:ln>
            <a:solidFill>
              <a:schemeClr val="tx1"/>
            </a:solidFill>
          </a:ln>
        </p:spPr>
        <p:style>
          <a:lnRef idx="2">
            <a:schemeClr val="accent1">
              <a:shade val="50000"/>
            </a:schemeClr>
          </a:lnRef>
          <a:fillRef idx="1003">
            <a:schemeClr val="lt2"/>
          </a:fillRef>
          <a:effectRef idx="0">
            <a:schemeClr val="accent1"/>
          </a:effectRef>
          <a:fontRef idx="minor">
            <a:schemeClr val="lt1"/>
          </a:fontRef>
        </p:style>
        <p:txBody>
          <a:bodyPr rtlCol="0" anchor="ctr"/>
          <a:lstStyle/>
          <a:p>
            <a:pPr algn="ctr"/>
            <a:r>
              <a:rPr lang="ru-RU" sz="1400" u="sng" dirty="0"/>
              <a:t>Позиция Верховного Суда</a:t>
            </a:r>
            <a:r>
              <a:rPr lang="ru-RU" sz="1400" u="sng" dirty="0" smtClean="0"/>
              <a:t>:</a:t>
            </a:r>
            <a:endParaRPr lang="ru-RU" sz="1400" dirty="0" smtClean="0"/>
          </a:p>
          <a:p>
            <a:r>
              <a:rPr lang="ru-RU" sz="1400" dirty="0" smtClean="0"/>
              <a:t>Апелляционным </a:t>
            </a:r>
            <a:r>
              <a:rPr lang="ru-RU" sz="1400" dirty="0"/>
              <a:t>определением судебной коллегии по гражданским делам Московского городского суда решение суда 1 инстанции оставлено без </a:t>
            </a:r>
            <a:r>
              <a:rPr lang="ru-RU" sz="1400" dirty="0" smtClean="0"/>
              <a:t>изменения. </a:t>
            </a:r>
            <a:r>
              <a:rPr lang="ru-RU" sz="1400" dirty="0"/>
              <a:t>Довод жалобы о том, что деньги на покупку земельного участка и строительство дома были подарены супругу его отцом, не может быть принят во внимание, поскольку не опровергает выводов суда об отсутствии доказательств того, что указанное имущество приобретено ответчиком на личные денежные средства, а также на денежные средства, полученные им в дар от отца. Кроме того, как обоснованно указал суд, сама по себе передача денежных средств супругу его отцом не свидетельствует о дарении денежных средств только супругу, а не его семье</a:t>
            </a:r>
            <a:r>
              <a:rPr lang="ru-RU" sz="1400" dirty="0" smtClean="0"/>
              <a:t>.</a:t>
            </a:r>
            <a:endParaRPr lang="ru-RU" sz="1400" dirty="0"/>
          </a:p>
        </p:txBody>
      </p:sp>
    </p:spTree>
    <p:extLst>
      <p:ext uri="{BB962C8B-B14F-4D97-AF65-F5344CB8AC3E}">
        <p14:creationId xmlns:p14="http://schemas.microsoft.com/office/powerpoint/2010/main" val="2183992293"/>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nodePh="1">
                                  <p:stCondLst>
                                    <p:cond delay="0"/>
                                  </p:stCondLst>
                                  <p:endCondLst>
                                    <p:cond evt="begin" delay="0">
                                      <p:tn val="5"/>
                                    </p:cond>
                                  </p:end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0" presetClass="entr" presetSubtype="0" fill="hold" grpId="0" nodeType="clickEffect">
                                  <p:stCondLst>
                                    <p:cond delay="0"/>
                                  </p:stCondLst>
                                  <p:childTnLst>
                                    <p:set>
                                      <p:cBhvr>
                                        <p:cTn id="13" dur="1" fill="hold">
                                          <p:stCondLst>
                                            <p:cond delay="0"/>
                                          </p:stCondLst>
                                        </p:cTn>
                                        <p:tgtEl>
                                          <p:spTgt spid="5"/>
                                        </p:tgtEl>
                                        <p:attrNameLst>
                                          <p:attrName>style.visibility</p:attrName>
                                        </p:attrNameLst>
                                      </p:cBhvr>
                                      <p:to>
                                        <p:strVal val="visible"/>
                                      </p:to>
                                    </p:set>
                                    <p:animEffect transition="in" filter="fade">
                                      <p:cBhvr>
                                        <p:cTn id="14" dur="500"/>
                                        <p:tgtEl>
                                          <p:spTgt spid="5"/>
                                        </p:tgtEl>
                                      </p:cBhvr>
                                    </p:animEffect>
                                  </p:childTnLst>
                                </p:cTn>
                              </p:par>
                            </p:childTnLst>
                          </p:cTn>
                        </p:par>
                      </p:childTnLst>
                    </p:cTn>
                  </p:par>
                  <p:par>
                    <p:cTn id="15" fill="hold">
                      <p:stCondLst>
                        <p:cond delay="indefinite"/>
                      </p:stCondLst>
                      <p:childTnLst>
                        <p:par>
                          <p:cTn id="16" fill="hold">
                            <p:stCondLst>
                              <p:cond delay="0"/>
                            </p:stCondLst>
                            <p:childTnLst>
                              <p:par>
                                <p:cTn id="17" presetID="16" presetClass="entr" presetSubtype="21"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animEffect transition="in" filter="barn(inVertical)">
                                      <p:cBhvr>
                                        <p:cTn id="19" dur="500"/>
                                        <p:tgtEl>
                                          <p:spTgt spid="6"/>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grpId="0" nodeType="clickEffect">
                                  <p:stCondLst>
                                    <p:cond delay="0"/>
                                  </p:stCondLst>
                                  <p:childTnLst>
                                    <p:set>
                                      <p:cBhvr>
                                        <p:cTn id="23" dur="1" fill="hold">
                                          <p:stCondLst>
                                            <p:cond delay="0"/>
                                          </p:stCondLst>
                                        </p:cTn>
                                        <p:tgtEl>
                                          <p:spTgt spid="7"/>
                                        </p:tgtEl>
                                        <p:attrNameLst>
                                          <p:attrName>style.visibility</p:attrName>
                                        </p:attrNameLst>
                                      </p:cBhvr>
                                      <p:to>
                                        <p:strVal val="visible"/>
                                      </p:to>
                                    </p:set>
                                    <p:animEffect transition="in" filter="fade">
                                      <p:cBhvr>
                                        <p:cTn id="24"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Спасибо за внимание</a:t>
            </a:r>
            <a:endParaRPr lang="ru-RU" dirty="0"/>
          </a:p>
        </p:txBody>
      </p:sp>
      <p:sp>
        <p:nvSpPr>
          <p:cNvPr id="3" name="Текст 2"/>
          <p:cNvSpPr>
            <a:spLocks noGrp="1"/>
          </p:cNvSpPr>
          <p:nvPr>
            <p:ph type="body" idx="1"/>
          </p:nvPr>
        </p:nvSpPr>
        <p:spPr/>
        <p:txBody>
          <a:bodyPr/>
          <a:lstStyle/>
          <a:p>
            <a:endParaRPr lang="ru-RU"/>
          </a:p>
        </p:txBody>
      </p:sp>
    </p:spTree>
    <p:extLst>
      <p:ext uri="{BB962C8B-B14F-4D97-AF65-F5344CB8AC3E}">
        <p14:creationId xmlns:p14="http://schemas.microsoft.com/office/powerpoint/2010/main" val="2634214521"/>
      </p:ext>
    </p:extLst>
  </p:cSld>
  <p:clrMapOvr>
    <a:masterClrMapping/>
  </p:clrMapOvr>
  <p:transition spd="med">
    <p:pull/>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455F51"/>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26B02"/>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80000"/>
                <a:shade val="100000"/>
                <a:satMod val="300000"/>
              </a:schemeClr>
            </a:gs>
            <a:gs pos="100000">
              <a:schemeClr val="phClr">
                <a:tint val="100000"/>
                <a:shade val="30000"/>
                <a:satMod val="200000"/>
              </a:schemeClr>
            </a:gs>
          </a:gsLst>
          <a:path path="circle">
            <a:fillToRect l="50000" t="50000" r="50000" b="50000"/>
          </a:path>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6728D11B-929E-4324-91B0-4A4DA4CAC3DD}"/>
    </a:ext>
  </a:extLst>
</a:theme>
</file>

<file path=docProps/app.xml><?xml version="1.0" encoding="utf-8"?>
<Properties xmlns="http://schemas.openxmlformats.org/officeDocument/2006/extended-properties" xmlns:vt="http://schemas.openxmlformats.org/officeDocument/2006/docPropsVTypes">
  <Template>TM03457510[[fn=Савон]]</Template>
  <TotalTime>275</TotalTime>
  <Words>558</Words>
  <Application>Microsoft Office PowerPoint</Application>
  <PresentationFormat>Широкоэкранный</PresentationFormat>
  <Paragraphs>32</Paragraphs>
  <Slides>5</Slides>
  <Notes>0</Notes>
  <HiddenSlides>0</HiddenSlides>
  <MMClips>0</MMClips>
  <ScaleCrop>false</ScaleCrop>
  <HeadingPairs>
    <vt:vector size="6" baseType="variant">
      <vt:variant>
        <vt:lpstr>Использованные шрифты</vt:lpstr>
      </vt:variant>
      <vt:variant>
        <vt:i4>2</vt:i4>
      </vt:variant>
      <vt:variant>
        <vt:lpstr>Тема</vt:lpstr>
      </vt:variant>
      <vt:variant>
        <vt:i4>1</vt:i4>
      </vt:variant>
      <vt:variant>
        <vt:lpstr>Заголовки слайдов</vt:lpstr>
      </vt:variant>
      <vt:variant>
        <vt:i4>5</vt:i4>
      </vt:variant>
    </vt:vector>
  </HeadingPairs>
  <TitlesOfParts>
    <vt:vector size="8" baseType="lpstr">
      <vt:lpstr>Arial</vt:lpstr>
      <vt:lpstr>Century Gothic</vt:lpstr>
      <vt:lpstr>Savon</vt:lpstr>
      <vt:lpstr>Имущество, приобретённое одним из супругов во время брака по безвозмездным сделкам</vt:lpstr>
      <vt:lpstr>Извлечение из ст.256 ГК РФ</vt:lpstr>
      <vt:lpstr>Первое определение(спор) (Обзор судебной практики Верховного Суда РФ № 2 2017 По гражданским делам. Определение № 4-КГ16-37) http://www.vsrf.ru/documents/practice/15909/</vt:lpstr>
      <vt:lpstr>Второе определение(спор) (Определение Московского городского суда от 18 июня 2015 г. N 4г-6133/15 Об отказе в передаче кассационной жалобы на судебные акты по делу о разделе совместно нажитого имущества.) https://goo.gl/NkKj1A</vt:lpstr>
      <vt:lpstr>Спасибо за внимание</vt:lpstr>
    </vt:vector>
  </TitlesOfParts>
  <Company>SPecialiST RePack</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Имущество, приобретённое одним из супругов во время брака по безвозмездным сделкам</dc:title>
  <dc:creator>Anna</dc:creator>
  <cp:lastModifiedBy>Anna</cp:lastModifiedBy>
  <cp:revision>19</cp:revision>
  <dcterms:created xsi:type="dcterms:W3CDTF">2018-03-25T20:17:16Z</dcterms:created>
  <dcterms:modified xsi:type="dcterms:W3CDTF">2018-04-07T19:56:51Z</dcterms:modified>
</cp:coreProperties>
</file>