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BD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6BB2-0EC5-4EEF-9BB1-71976570E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7540AF-2BFD-4542-B804-F6A0B97B0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0D334-7521-426D-A4C9-AED71AFA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649ED-9DD4-4E24-A86D-E12F0F83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C604A-0B5F-4E6C-A8DE-A01C16F2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5D72B-D981-4F79-A173-801F1EE3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995074-64A5-4104-823F-10BA95960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0AFC9-506C-484C-BC4C-3555F459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89A8C-24AD-4D92-B646-49E85924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8B923-2A78-4F69-B1F6-A7304DC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BA5996-7B0F-40C7-84E2-5529E7087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3F1A23-A4EA-440D-B76C-708ED6156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632E5A-B6D4-49E2-B633-5F39800D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253B3-DFF9-467E-B318-1D9FCBB6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83CC5-77DA-4306-8962-AFBF0984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894BB-EAEA-40FB-BD85-54B34454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5BF61-0627-4F62-B8CA-71E7D51E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F714E-898C-4775-88E7-EB2783C1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0273-10C2-4E30-9B1B-6BCA47CE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F47E1-5287-4E7D-A9E3-7F48D85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9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191D5-AC23-4A0C-A10E-32AB742A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81D803-8C4B-49A1-B440-D93ABA41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BDF35-4804-4365-A489-28B0BDC3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052F9-0074-40E3-989E-2D99F6D0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0A736-5624-4358-A179-C3B46079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5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BE40D-E762-4FD6-8A6C-B118EE39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DE6C9-29AA-47BC-A133-6E9C910BD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AC8351-FBE5-45AD-BBD6-CE26EA4D2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2F7F46-2D1E-410A-A00A-EEE6E02A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EB3084-53D4-410A-AFC3-091F59E0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52DC6-37DF-4F57-9D72-8611F044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C3254-310E-42F8-A04E-2C42337F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C44E73-496B-466F-839B-C698D49F4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C307E3-8DA8-4A0B-999F-2A27396C2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A28B6A-11FB-45A8-B6EB-FB6AB40D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46C436-BABF-4B0A-A1DD-8B65531BD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3BD851-17BC-430A-9327-8E95A9A4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C5B46B-8E36-4FD7-822F-ED84D784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42338A-0701-4AB2-86A6-A1E36C0F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2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EC5B5-914D-465B-9C21-B6A49753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1A7AD5-688F-4D18-9988-D351D5BE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1793D3-AC3B-4D43-A33A-8F0C78CB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607AC9-F63F-43A3-BCD3-440338A8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1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D0B7D9-8921-4F34-8BCA-A7421727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7E82FD-D654-4BA5-9E86-45D44ED5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A0FD3-9F27-4FC4-BE54-127A327C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0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96B8-8277-4D2E-A551-1F603B06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23566-D0F1-4CD4-8ECE-3EB94D92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EFF444-7482-448C-8169-99F4A8805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D6B9EA-08AA-43C8-B5BA-48705886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AB8DD0-15E9-4283-867F-CE1BBAD2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3D5183-303B-46FA-B386-53A91172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5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A7052-E2A5-445A-8E65-C0956E23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C0DB2A-2B9D-495A-9796-878486568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B46823-E624-4391-996F-F4D3F012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5F6089-B433-45CC-8824-E147ACCF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D614C8-4001-477D-B7B0-C1C63431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2B45D-43CA-495B-81AA-20937804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5349E-AF19-429C-A56B-BB31D87C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1B1B14-8B78-492E-860E-8B6E6E75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DF14F-D1F2-4221-B9CE-282730ABA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692A-6529-4604-9291-6422BAAEB8B7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ACFE-DD8B-4AC1-979D-12487C1E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DFAA-9FC0-4108-B149-E6FCA50C9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CCF4-EEBC-44F9-8F69-C3E7A066D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ÐµÑÐ²Ð°Ñ Ð¼Ð¸ÑÐ¾Ð²Ð°Ñ Ð²Ð¾Ð¹Ð½Ð° ÑÐ¾ÑÐ¾">
            <a:extLst>
              <a:ext uri="{FF2B5EF4-FFF2-40B4-BE49-F238E27FC236}">
                <a16:creationId xmlns:a16="http://schemas.microsoft.com/office/drawing/2014/main" id="{FE31B262-3BFA-4B7D-B64C-B47058621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9091" r="21037" b="1"/>
          <a:stretch/>
        </p:blipFill>
        <p:spPr bwMode="auto">
          <a:xfrm>
            <a:off x="4818888" y="1"/>
            <a:ext cx="73731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893BD-17A4-4D6C-9018-A82C00CE3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95" y="795488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ru-RU" sz="5400" dirty="0"/>
              <a:t>Первая Мировая Война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3869C-DA37-4C96-BB0A-5706BB6AC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95" y="3753943"/>
            <a:ext cx="5058370" cy="1155525"/>
          </a:xfrm>
        </p:spPr>
        <p:txBody>
          <a:bodyPr anchor="b">
            <a:normAutofit fontScale="92500"/>
          </a:bodyPr>
          <a:lstStyle/>
          <a:p>
            <a:pPr algn="r"/>
            <a:r>
              <a:rPr lang="ru-RU" dirty="0"/>
              <a:t>Работу выполнили студенты 27 группы</a:t>
            </a:r>
            <a:br>
              <a:rPr lang="en-US" dirty="0"/>
            </a:br>
            <a:r>
              <a:rPr lang="ru-RU" dirty="0"/>
              <a:t>Рогальский Андрей</a:t>
            </a:r>
            <a:br>
              <a:rPr lang="ru-RU" dirty="0"/>
            </a:br>
            <a:r>
              <a:rPr lang="ru-RU" dirty="0"/>
              <a:t>Чернов Илья</a:t>
            </a:r>
          </a:p>
        </p:txBody>
      </p:sp>
    </p:spTree>
    <p:extLst>
      <p:ext uri="{BB962C8B-B14F-4D97-AF65-F5344CB8AC3E}">
        <p14:creationId xmlns:p14="http://schemas.microsoft.com/office/powerpoint/2010/main" val="4012300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±ÑÑÑÐ¸Ð»Ð¾Ð²ÑÐºÐ¸Ð¹ Ð¿ÑÐ¾ÑÑÐ² ÐºÐ°ÑÑÐ°">
            <a:extLst>
              <a:ext uri="{FF2B5EF4-FFF2-40B4-BE49-F238E27FC236}">
                <a16:creationId xmlns:a16="http://schemas.microsoft.com/office/drawing/2014/main" id="{23E20B9B-81B3-425B-8C0B-F78646A3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7" y="82187"/>
            <a:ext cx="4267186" cy="66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9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ÐÐ°ÑÑÐ¸Ð½ÐºÐ¸ Ð¿Ð¾ Ð·Ð°Ð¿ÑÐ¾ÑÑ Ð³ÐµÑÐ¼Ð°Ð½Ð¸Ñ 1918">
            <a:extLst>
              <a:ext uri="{FF2B5EF4-FFF2-40B4-BE49-F238E27FC236}">
                <a16:creationId xmlns:a16="http://schemas.microsoft.com/office/drawing/2014/main" id="{D7B78E28-9CEA-4213-8163-9956977C6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" b="-4"/>
          <a:stretch/>
        </p:blipFill>
        <p:spPr bwMode="auto">
          <a:xfrm>
            <a:off x="20" y="10"/>
            <a:ext cx="3008514" cy="42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Ð¾ÐºÑÑÐ±ÑÑÑÐºÐ°Ñ ÑÐµÐ²Ð¾Ð»ÑÑÐ¸Ñ">
            <a:extLst>
              <a:ext uri="{FF2B5EF4-FFF2-40B4-BE49-F238E27FC236}">
                <a16:creationId xmlns:a16="http://schemas.microsoft.com/office/drawing/2014/main" id="{D354EF1C-756D-4E26-8263-C905E052E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-2391" r="25358" b="-1558"/>
          <a:stretch/>
        </p:blipFill>
        <p:spPr bwMode="auto">
          <a:xfrm>
            <a:off x="9154055" y="-109179"/>
            <a:ext cx="3044353" cy="44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ÐÐ°ÑÑÐ¸Ð½ÐºÐ¸ Ð¿Ð¾ Ð·Ð°Ð¿ÑÐ¾ÑÑ Ð¿Ð°Ð´ÐµÐ½Ð¸Ðµ ÑÐ¾Ð¼Ð°Ð½Ð¾Ð²ÑÑ">
            <a:extLst>
              <a:ext uri="{FF2B5EF4-FFF2-40B4-BE49-F238E27FC236}">
                <a16:creationId xmlns:a16="http://schemas.microsoft.com/office/drawing/2014/main" id="{D8925B97-F18C-4983-A2CD-765EC1118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4" r="22046" b="-2"/>
          <a:stretch/>
        </p:blipFill>
        <p:spPr bwMode="auto">
          <a:xfrm>
            <a:off x="3051079" y="0"/>
            <a:ext cx="3646513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Ð°ÑÑÐ¸Ð½ÐºÐ¸ Ð¿Ð¾ Ð·Ð°Ð¿ÑÐ¾ÑÑ ÑÐ°Ð½Ðº 1914">
            <a:extLst>
              <a:ext uri="{FF2B5EF4-FFF2-40B4-BE49-F238E27FC236}">
                <a16:creationId xmlns:a16="http://schemas.microsoft.com/office/drawing/2014/main" id="{06E39D46-E85C-4C9B-9A1E-0458E015D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r="36610" b="2"/>
          <a:stretch/>
        </p:blipFill>
        <p:spPr bwMode="auto">
          <a:xfrm>
            <a:off x="6122522" y="10"/>
            <a:ext cx="3008376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8" name="Straight Connector 14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5D9D0-E706-4F2E-BB5B-F1E98067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Итоги войны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0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76328-D5F5-4A59-98FA-FE68A932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636" y="0"/>
            <a:ext cx="10515600" cy="1325563"/>
          </a:xfrm>
        </p:spPr>
        <p:txBody>
          <a:bodyPr/>
          <a:lstStyle/>
          <a:p>
            <a:r>
              <a:rPr lang="ru-RU" dirty="0"/>
              <a:t>Основные даты и события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6CB9B25-C660-4432-827A-02DAD04F2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15056"/>
              </p:ext>
            </p:extLst>
          </p:nvPr>
        </p:nvGraphicFramePr>
        <p:xfrm>
          <a:off x="0" y="0"/>
          <a:ext cx="12192000" cy="71382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2218">
                  <a:extLst>
                    <a:ext uri="{9D8B030D-6E8A-4147-A177-3AD203B41FA5}">
                      <a16:colId xmlns:a16="http://schemas.microsoft.com/office/drawing/2014/main" val="3908319098"/>
                    </a:ext>
                  </a:extLst>
                </a:gridCol>
                <a:gridCol w="9629782">
                  <a:extLst>
                    <a:ext uri="{9D8B030D-6E8A-4147-A177-3AD203B41FA5}">
                      <a16:colId xmlns:a16="http://schemas.microsoft.com/office/drawing/2014/main" val="2300570434"/>
                    </a:ext>
                  </a:extLst>
                </a:gridCol>
              </a:tblGrid>
              <a:tr h="341194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 Первой мировой войны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532"/>
                  </a:ext>
                </a:extLst>
              </a:tr>
              <a:tr h="21427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1914, 28 нюня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Убийство сербским националистом наследника австро-венгерского престола эрцгер­цога Франца Фердинанда — повод к началу Пер­вой мировой войны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06515"/>
                  </a:ext>
                </a:extLst>
              </a:tr>
              <a:tr h="157859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1914, 28 июля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Австро-Венгрией вой­ны Сербии — начало 1-й Мировой войны.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22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1914, 1 августа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объявляет войну России.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54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1914, 3 августа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объявляет войну Фран­ции, ее армия оккупирует Люксембург, захватывает большую часть Бельгии и вторгается во Францию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8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 4 августа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 объявляет войну Германии и посылает свою армию во Францию.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5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ноября. 1914, сентябрь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«Чудо на Марне» — </a:t>
                      </a:r>
                      <a:r>
                        <a:rPr lang="ru-RU" sz="1600" b="0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Марнское</a:t>
                      </a:r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сра­жение, в котором французская армия остановила германское наступление на Париж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886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1914, 29 октября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Вступление в войну Османской империи и начало наступления ее армии в Закав­казье против России и в Египте против Великобри­тании.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931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1915, 22 апреля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Германская армия впервые при­менила отравляющие </a:t>
                      </a:r>
                      <a:r>
                        <a:rPr lang="ru-RU" sz="1600" b="0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газы</a:t>
                      </a:r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(близ Ипра в Бельгии)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10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1916, 21 февраля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Германская армия начала безус­пешный штурм французской крепости Верден, приведший к огромным потерям с обеих сторон («</a:t>
                      </a:r>
                      <a:r>
                        <a:rPr lang="ru-RU" sz="1600" b="0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верденская</a:t>
                      </a:r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мясорубка», прекратилась 18.12.1916).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03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1916, 4 июня</a:t>
                      </a:r>
                      <a:b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успешного наступления рус­ской армии против австрийцев(Брусиловский прорыв»), приведшего к занятию восточной части Галиции.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000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1916, 1 июля.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безуспешного наступления британской армии на реке Сомма, приведшего к огромным потерям с обеих сторон (завершилось 18.11.1918), в ходе которого британская армия впервые применила танки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06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1917, 8 марта.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Начало революции в России, при­ведшей к свержению монархии (2.3.1917) и паде­нию боеспособности русской армии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0225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7—8 ноября.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Октябрьский переворот в Рос­сии </a:t>
                      </a:r>
                      <a:r>
                        <a:rPr lang="ru-RU" sz="1600" b="0" i="0" dirty="0" err="1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лиии</a:t>
                      </a:r>
                      <a:r>
                        <a:rPr lang="ru-RU" sz="1600" b="0" i="0" dirty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</a:rPr>
                        <a:t> приход к власти большевиков (с 1919 — ком­мунистов), провозгласивших установление совет­ской власти.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3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4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53B2035-F3BB-4745-AA5C-80158B724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17846"/>
              </p:ext>
            </p:extLst>
          </p:nvPr>
        </p:nvGraphicFramePr>
        <p:xfrm>
          <a:off x="0" y="0"/>
          <a:ext cx="12192000" cy="5125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1755">
                  <a:extLst>
                    <a:ext uri="{9D8B030D-6E8A-4147-A177-3AD203B41FA5}">
                      <a16:colId xmlns:a16="http://schemas.microsoft.com/office/drawing/2014/main" val="2442514213"/>
                    </a:ext>
                  </a:extLst>
                </a:gridCol>
                <a:gridCol w="10090245">
                  <a:extLst>
                    <a:ext uri="{9D8B030D-6E8A-4147-A177-3AD203B41FA5}">
                      <a16:colId xmlns:a16="http://schemas.microsoft.com/office/drawing/2014/main" val="1705334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 15 декабря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перемирия между большевистской Россией и Германией с союзника­ми и начало мирных переговоров в Бресте.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6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 18 февраля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перемирия на вос­точном фронте и наступление германской армии и ее союзников, приведшее к оккупации оставшейся части Латвии и Белоруссии, всей Эстонии (провоз­гласила независимость 24.2.1918) и Украины.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5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1918,3 марта.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Брестского мирного до­говора между большевистской Россией, с одной стороны, и Германией и ее союзниками, с другой.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0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 июль.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Контрнаступление войск Антанты во Франции, приведшее к началу развала германской армии.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 19 сентября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наступления британ­ской армии в Палестине, приведшее к капитуля­ции Османской империи (30.10.1918).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9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 24 октября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наступления итальян­ской армии (сражение у </a:t>
                      </a:r>
                      <a:r>
                        <a:rPr lang="ru-RU" sz="1800" b="0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Витторио-Венето</a:t>
                      </a:r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привед­шее к капитуляции Австро-Венгрии ее распаду как государства и низложению династии Габсбургов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7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 4 ноября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революции в Германии, приведшей к свержению династии Гогенцоллернов и провозглашению республики (9.11.1918).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4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 11 ноября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Компьенское</a:t>
                      </a:r>
                      <a:r>
                        <a:rPr lang="ru-RU" sz="1800" b="0" i="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перемирие между войсками Антанты и Германией — официальная дата окончания войны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1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aboiteverte.fr/wp-content/uploads/2011/01/carte-satire-map-caricature-18.jpg">
            <a:extLst>
              <a:ext uri="{FF2B5EF4-FFF2-40B4-BE49-F238E27FC236}">
                <a16:creationId xmlns:a16="http://schemas.microsoft.com/office/drawing/2014/main" id="{2BA24893-23D7-41B7-A6EA-D8121D0FA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7990"/>
          <a:stretch/>
        </p:blipFill>
        <p:spPr bwMode="auto">
          <a:xfrm>
            <a:off x="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F2D65D-B753-444E-A417-36A0C1D1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40" y="4015873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/>
              <a:t>Основные</a:t>
            </a:r>
            <a:r>
              <a:rPr lang="ru-RU" sz="4000" dirty="0"/>
              <a:t> </a:t>
            </a:r>
            <a:r>
              <a:rPr lang="ru-RU" sz="3600" dirty="0"/>
              <a:t>причины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ÐÐ°ÑÑÐ¸Ð½ÐºÐ¸ Ð¿Ð¾ Ð·Ð°Ð¿ÑÐ¾ÑÑ Ð¿ÐµÑÐ²Ð°Ñ Ð¼Ð¸ÑÐ¾Ð²Ð°Ñ Ð²Ð¾Ð¹Ð½Ð° Ð¿Ð»Ð°Ð½Ñ">
            <a:extLst>
              <a:ext uri="{FF2B5EF4-FFF2-40B4-BE49-F238E27FC236}">
                <a16:creationId xmlns:a16="http://schemas.microsoft.com/office/drawing/2014/main" id="{2191A36B-C96E-41D0-8042-657251BB8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r="26316" b="-1"/>
          <a:stretch/>
        </p:blipFill>
        <p:spPr bwMode="auto">
          <a:xfrm>
            <a:off x="0" y="647371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Freeform: Shape 19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ÐÐ°ÑÑÐ¸Ð½ÐºÐ¸ Ð¿Ð¾ Ð·Ð°Ð¿ÑÐ¾ÑÑ Ð¿ÐµÑÐ²Ð°Ñ Ð¼Ð¸ÑÐ¾Ð²Ð°Ñ Ð²Ð¾Ð¹Ð½Ð° ÑÑÐ°Ð½Ñ ÑÐµÑÐ´Ð¸Ð½Ð°Ð½Ð´">
            <a:extLst>
              <a:ext uri="{FF2B5EF4-FFF2-40B4-BE49-F238E27FC236}">
                <a16:creationId xmlns:a16="http://schemas.microsoft.com/office/drawing/2014/main" id="{C9584540-B279-4AE3-B47C-2FFC8A3E4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r="-1" b="-1"/>
          <a:stretch/>
        </p:blipFill>
        <p:spPr bwMode="auto"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520FA-D2A8-4125-94A8-4696A529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Планы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сторон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29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255E388-7928-4604-97AE-2C1E4E28C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4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0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ÐÐ°ÑÑÐ¸Ð½ÐºÐ¸ Ð¿Ð¾ Ð·Ð°Ð¿ÑÐ¾ÑÑ Ð¿ÐµÑÐ²Ð°Ñ Ð¼Ð¸ÑÐ¾Ð²Ð°Ñ Ð²Ð¾Ð¹Ð½Ð° Ð¿Ð»Ð°Ð½Ñ">
            <a:extLst>
              <a:ext uri="{FF2B5EF4-FFF2-40B4-BE49-F238E27FC236}">
                <a16:creationId xmlns:a16="http://schemas.microsoft.com/office/drawing/2014/main" id="{2191A36B-C96E-41D0-8042-657251BB8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r="26316" b="-1"/>
          <a:stretch/>
        </p:blipFill>
        <p:spPr bwMode="auto">
          <a:xfrm>
            <a:off x="0" y="647371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ÐÐ°ÑÑÐ¸Ð½ÐºÐ¸ Ð¿Ð¾ Ð·Ð°Ð¿ÑÐ¾ÑÑ Ð¿ÐµÑÐ²Ð°Ñ Ð¼Ð¸ÑÐ¾Ð²Ð°Ñ Ð²Ð¾Ð¹Ð½Ð° ÑÑÐ°Ð½Ñ ÑÐµÑÐ´Ð¸Ð½Ð°Ð½Ð´">
            <a:extLst>
              <a:ext uri="{FF2B5EF4-FFF2-40B4-BE49-F238E27FC236}">
                <a16:creationId xmlns:a16="http://schemas.microsoft.com/office/drawing/2014/main" id="{C9584540-B279-4AE3-B47C-2FFC8A3E4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r="-1" b="-1"/>
          <a:stretch/>
        </p:blipFill>
        <p:spPr bwMode="auto"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520FA-D2A8-4125-94A8-4696A529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Планы сторон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325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¿ÐµÑÐ²Ð°Ñ Ð¼Ð¸ÑÐ¾Ð²Ð°Ñ Ð²Ð¾Ð¹Ð½Ð° Ð¿Ð»Ð°Ð½Ñ">
            <a:extLst>
              <a:ext uri="{FF2B5EF4-FFF2-40B4-BE49-F238E27FC236}">
                <a16:creationId xmlns:a16="http://schemas.microsoft.com/office/drawing/2014/main" id="{DDF05766-97D0-402E-8584-56BBE3072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b="260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1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±Ð¸ÑÐ²Ð° Ð¿ÑÐ¸ Ð¸Ð¿ÑÐµ">
            <a:extLst>
              <a:ext uri="{FF2B5EF4-FFF2-40B4-BE49-F238E27FC236}">
                <a16:creationId xmlns:a16="http://schemas.microsoft.com/office/drawing/2014/main" id="{2DF24E26-328C-4788-87FF-F816A0AD7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29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C6396-F913-4FBF-B4DE-617DFAE9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9" y="4704515"/>
            <a:ext cx="3200400" cy="1325563"/>
          </a:xfrm>
          <a:solidFill>
            <a:srgbClr val="262626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>
                <a:solidFill>
                  <a:schemeClr val="lt1"/>
                </a:solidFill>
              </a:rPr>
              <a:t>Битва при Ипре</a:t>
            </a:r>
            <a:endParaRPr lang="en-US" sz="2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3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ÐÐ°ÑÑÐ¸Ð½ÐºÐ¸ Ð¿Ð¾ Ð·Ð°Ð¿ÑÐ¾ÑÑ Ð²ÐµÑÐ´ÐµÐ½ÑÐºÐ°Ñ Ð¼ÑÑÐ¾ÑÑÐ±ÐºÐ°">
            <a:extLst>
              <a:ext uri="{FF2B5EF4-FFF2-40B4-BE49-F238E27FC236}">
                <a16:creationId xmlns:a16="http://schemas.microsoft.com/office/drawing/2014/main" id="{8AE27801-1541-47DA-B464-48438F27C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15179"/>
          <a:stretch/>
        </p:blipFill>
        <p:spPr bwMode="auto">
          <a:xfrm>
            <a:off x="7716860" y="468332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Ð²ÐµÑÐ´ÐµÐ½ÑÐºÐ°Ñ Ð¼ÑÑÐ¾ÑÑÐ±ÐºÐ°">
            <a:extLst>
              <a:ext uri="{FF2B5EF4-FFF2-40B4-BE49-F238E27FC236}">
                <a16:creationId xmlns:a16="http://schemas.microsoft.com/office/drawing/2014/main" id="{6614EA99-1E9F-4019-A451-88CE224F8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 r="1" b="42421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²ÐµÑÐ´ÐµÐ½ÑÐºÐ°Ñ Ð¼ÑÑÐ¾ÑÑÐ±ÐºÐ°">
            <a:extLst>
              <a:ext uri="{FF2B5EF4-FFF2-40B4-BE49-F238E27FC236}">
                <a16:creationId xmlns:a16="http://schemas.microsoft.com/office/drawing/2014/main" id="{F450F4E7-6691-450F-A18C-EED71C3AB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9" r="-2" b="30326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²ÐµÑÐ´ÐµÐ½ÑÐºÐ°Ñ Ð¼ÑÑÐ¾ÑÑÐ±ÐºÐ°">
            <a:extLst>
              <a:ext uri="{FF2B5EF4-FFF2-40B4-BE49-F238E27FC236}">
                <a16:creationId xmlns:a16="http://schemas.microsoft.com/office/drawing/2014/main" id="{86402E26-16DF-4C3B-880D-B4A8D6053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r="2" b="10284"/>
          <a:stretch/>
        </p:blipFill>
        <p:spPr bwMode="auto"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0D6-25AA-4FD9-8E70-0691622D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Верденская битва </a:t>
            </a:r>
          </a:p>
        </p:txBody>
      </p:sp>
    </p:spTree>
    <p:extLst>
      <p:ext uri="{BB962C8B-B14F-4D97-AF65-F5344CB8AC3E}">
        <p14:creationId xmlns:p14="http://schemas.microsoft.com/office/powerpoint/2010/main" val="364019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ÐÐ°ÑÑÐ¸Ð½ÐºÐ¸ Ð¿Ð¾ Ð·Ð°Ð¿ÑÐ¾ÑÑ ÐÑÑÑÐ¸Ð»Ð¾Ð²ÑÐºÐ¸Ð¹ Ð¿ÑÐ¾ÑÑÐ²">
            <a:extLst>
              <a:ext uri="{FF2B5EF4-FFF2-40B4-BE49-F238E27FC236}">
                <a16:creationId xmlns:a16="http://schemas.microsoft.com/office/drawing/2014/main" id="{BDB525CC-7DD4-459B-8A77-4DF24F82A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61"/>
          <a:stretch/>
        </p:blipFill>
        <p:spPr bwMode="auto">
          <a:xfrm>
            <a:off x="20" y="413156"/>
            <a:ext cx="393342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Ð°ÑÑÐ¸Ð½ÐºÐ¸ Ð¿Ð¾ Ð·Ð°Ð¿ÑÐ¾ÑÑ ÐÑÑÑÐ¸Ð»Ð¾Ð²ÑÐºÐ¸Ð¹ Ð¿ÑÐ¾ÑÑÐ²">
            <a:extLst>
              <a:ext uri="{FF2B5EF4-FFF2-40B4-BE49-F238E27FC236}">
                <a16:creationId xmlns:a16="http://schemas.microsoft.com/office/drawing/2014/main" id="{BDD9BD24-A789-40B3-B8DD-4BEA0A613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r="31065" b="1"/>
          <a:stretch/>
        </p:blipFill>
        <p:spPr bwMode="auto">
          <a:xfrm>
            <a:off x="8967592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ÐÐ°ÑÑÐ¸Ð½ÐºÐ¸ Ð¿Ð¾ Ð·Ð°Ð¿ÑÐ¾ÑÑ ÐÑÑÑÐ¸Ð»Ð¾Ð²ÑÐºÐ¸Ð¹ Ð¿ÑÐ¾ÑÑÐ²">
            <a:extLst>
              <a:ext uri="{FF2B5EF4-FFF2-40B4-BE49-F238E27FC236}">
                <a16:creationId xmlns:a16="http://schemas.microsoft.com/office/drawing/2014/main" id="{57C4FC75-2441-4245-9042-857BA6460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16039" b="-1"/>
          <a:stretch/>
        </p:blipFill>
        <p:spPr bwMode="auto">
          <a:xfrm>
            <a:off x="4518135" y="10"/>
            <a:ext cx="3236976" cy="299514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7243C-E8A9-47A5-932F-A92B5D8D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Брусиловский прорыв </a:t>
            </a:r>
          </a:p>
        </p:txBody>
      </p:sp>
    </p:spTree>
    <p:extLst>
      <p:ext uri="{BB962C8B-B14F-4D97-AF65-F5344CB8AC3E}">
        <p14:creationId xmlns:p14="http://schemas.microsoft.com/office/powerpoint/2010/main" val="256524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526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Times New Roman</vt:lpstr>
      <vt:lpstr>Тема Office</vt:lpstr>
      <vt:lpstr>Первая Мировая Война</vt:lpstr>
      <vt:lpstr>Основные причины</vt:lpstr>
      <vt:lpstr>Планы сторон. </vt:lpstr>
      <vt:lpstr>Презентация PowerPoint</vt:lpstr>
      <vt:lpstr>Планы сторон </vt:lpstr>
      <vt:lpstr>Презентация PowerPoint</vt:lpstr>
      <vt:lpstr>Битва при Ипре</vt:lpstr>
      <vt:lpstr>Верденская битва </vt:lpstr>
      <vt:lpstr>Брусиловский прорыв </vt:lpstr>
      <vt:lpstr>Презентация PowerPoint</vt:lpstr>
      <vt:lpstr>Итоги войны </vt:lpstr>
      <vt:lpstr>Основные даты и события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</dc:title>
  <dc:creator>Андрей</dc:creator>
  <cp:lastModifiedBy>Андрей</cp:lastModifiedBy>
  <cp:revision>9</cp:revision>
  <dcterms:created xsi:type="dcterms:W3CDTF">2018-05-11T15:15:35Z</dcterms:created>
  <dcterms:modified xsi:type="dcterms:W3CDTF">2018-05-11T16:40:18Z</dcterms:modified>
</cp:coreProperties>
</file>