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0" r:id="rId5"/>
    <p:sldId id="266" r:id="rId6"/>
    <p:sldId id="259" r:id="rId7"/>
    <p:sldId id="261" r:id="rId8"/>
    <p:sldId id="262" r:id="rId9"/>
    <p:sldId id="263" r:id="rId10"/>
    <p:sldId id="264" r:id="rId11"/>
    <p:sldId id="265" r:id="rId12"/>
    <p:sldId id="267" r:id="rId13"/>
    <p:sldId id="268" r:id="rId1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AEFBD"/>
    <a:srgbClr val="3F3F3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69" autoAdjust="0"/>
    <p:restoredTop sz="94660"/>
  </p:normalViewPr>
  <p:slideViewPr>
    <p:cSldViewPr snapToGrid="0">
      <p:cViewPr varScale="1">
        <p:scale>
          <a:sx n="70" d="100"/>
          <a:sy n="70" d="100"/>
        </p:scale>
        <p:origin x="78" y="5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90E6BB2-0EC5-4EEF-9BB1-71976570E28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717540AF-2BFD-4542-B804-F6A0B97B0A2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450D334-7521-426D-A4C9-AED71AFACC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52692A-6529-4604-9291-6422BAAEB8B7}" type="datetimeFigureOut">
              <a:rPr lang="ru-RU" smtClean="0"/>
              <a:t>11.05.2018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33649ED-9DD4-4E24-A86D-E12F0F83B7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70C604A-0B5F-4E6C-A8DE-A01C16F2A2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86CCF4-EEBC-44F9-8F69-C3E7A066D4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82768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5D5D72B-D981-4F79-A173-801F1EE329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F8995074-64A5-4104-823F-10BA959603F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3E0AFC9-506C-484C-BC4C-3555F459A2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52692A-6529-4604-9291-6422BAAEB8B7}" type="datetimeFigureOut">
              <a:rPr lang="ru-RU" smtClean="0"/>
              <a:t>11.05.2018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B689A8C-24AD-4D92-B646-49E8592445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0B8B923-2A78-4F69-B1F6-A7304DC778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86CCF4-EEBC-44F9-8F69-C3E7A066D4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53459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F1BA5996-7B0F-40C7-84E2-5529E70877D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5D3F1A23-A4EA-440D-B76C-708ED6156C6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7632E5A-B6D4-49E2-B633-5F39800DAB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52692A-6529-4604-9291-6422BAAEB8B7}" type="datetimeFigureOut">
              <a:rPr lang="ru-RU" smtClean="0"/>
              <a:t>11.05.2018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18253B3-DFF9-467E-B318-1D9FCBB699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3B83CC5-77DA-4306-8962-AFBF09842B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86CCF4-EEBC-44F9-8F69-C3E7A066D4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318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A1894BB-EAEA-40FB-BD85-54B34454BB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575BF61-0627-4F62-B8CA-71E7D51E05D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67F714E-898C-4775-88E7-EB2783C1A9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52692A-6529-4604-9291-6422BAAEB8B7}" type="datetimeFigureOut">
              <a:rPr lang="ru-RU" smtClean="0"/>
              <a:t>11.05.2018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80D0273-10C2-4E30-9B1B-6BCA47CEEE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E0F47E1-5287-4E7D-A9E3-7F48D8543F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86CCF4-EEBC-44F9-8F69-C3E7A066D4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94952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8C191D5-AC23-4A0C-A10E-32AB742A68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C481D803-8C4B-49A1-B440-D93ABA41F1B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29BDF35-4804-4365-A489-28B0BDC3F7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52692A-6529-4604-9291-6422BAAEB8B7}" type="datetimeFigureOut">
              <a:rPr lang="ru-RU" smtClean="0"/>
              <a:t>11.05.2018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D4052F9-0074-40E3-989E-2D99F6D03F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A80A736-5624-4358-A179-C3B4607952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86CCF4-EEBC-44F9-8F69-C3E7A066D4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90529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3ABE40D-E762-4FD6-8A6C-B118EE3955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37DE6C9-29AA-47BC-A133-6E9C910BDEE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45AC8351-FBE5-45AD-BBD6-CE26EA4D2F0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452F7F46-2D1E-410A-A00A-EEE6E02AB1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52692A-6529-4604-9291-6422BAAEB8B7}" type="datetimeFigureOut">
              <a:rPr lang="ru-RU" smtClean="0"/>
              <a:t>11.05.2018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FAEB3084-53D4-410A-AFC3-091F59E0E5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E6A52DC6-37DF-4F57-9D72-8611F0442B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86CCF4-EEBC-44F9-8F69-C3E7A066D4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70777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FCC3254-310E-42F8-A04E-2C42337FBB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6AC44E73-496B-466F-839B-C698D49F412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1CC307E3-8DA8-4A0B-999F-2A27396C2CD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C7A28B6A-11FB-45A8-B6EB-FB6AB40D623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9A46C436-BABF-4B0A-A1DD-8B65531BD22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CF3BD851-17BC-430A-9327-8E95A9A493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52692A-6529-4604-9291-6422BAAEB8B7}" type="datetimeFigureOut">
              <a:rPr lang="ru-RU" smtClean="0"/>
              <a:t>11.05.2018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7AC5B46B-8E36-4FD7-822F-ED84D7840F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C442338A-0701-4AB2-86A6-A1E36C0FBA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86CCF4-EEBC-44F9-8F69-C3E7A066D4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88291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70EC5B5-914D-465B-9C21-B6A497530E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E51A7AD5-688F-4D18-9988-D351D5BE39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52692A-6529-4604-9291-6422BAAEB8B7}" type="datetimeFigureOut">
              <a:rPr lang="ru-RU" smtClean="0"/>
              <a:t>11.05.2018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AF1793D3-AC3B-4D43-A33A-8F0C78CBE1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1E607AC9-F63F-43A3-BCD3-440338A851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86CCF4-EEBC-44F9-8F69-C3E7A066D4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470103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79D0B7D9-8921-4F34-8BCA-A742172701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52692A-6529-4604-9291-6422BAAEB8B7}" type="datetimeFigureOut">
              <a:rPr lang="ru-RU" smtClean="0"/>
              <a:t>11.05.2018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7D7E82FD-D654-4BA5-9E86-45D44ED521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B18A0FD3-9F27-4FC4-BE54-127A327C1B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86CCF4-EEBC-44F9-8F69-C3E7A066D4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62037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3C796B8-8277-4D2E-A551-1F603B066F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E923566-D0F1-4CD4-8ECE-3EB94D9240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D9EFF444-7482-448C-8169-99F4A880530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15D6B9EA-08AA-43C8-B5BA-487058868D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52692A-6529-4604-9291-6422BAAEB8B7}" type="datetimeFigureOut">
              <a:rPr lang="ru-RU" smtClean="0"/>
              <a:t>11.05.2018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70AB8DD0-15E9-4283-867F-CE1BBAD269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F83D5183-303B-46FA-B386-53A9117279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86CCF4-EEBC-44F9-8F69-C3E7A066D4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90574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03A7052-E2A5-445A-8E65-C0956E23D0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8FC0DB2A-2B9D-495A-9796-87848656864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2FB46823-E624-4391-996F-F4D3F01281E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B05F6089-B433-45CC-8824-E147ACCFCC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52692A-6529-4604-9291-6422BAAEB8B7}" type="datetimeFigureOut">
              <a:rPr lang="ru-RU" smtClean="0"/>
              <a:t>11.05.2018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7ED614C8-4001-477D-B7B0-C1C63431FB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7BF2B45D-43CA-495B-81AA-20937804B3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86CCF4-EEBC-44F9-8F69-C3E7A066D4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82610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D45349E-AF19-429C-A56B-BB31D87C37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021B1B14-8B78-492E-860E-8B6E6E75C45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A0DF14F-D1F2-4221-B9CE-282730ABA52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52692A-6529-4604-9291-6422BAAEB8B7}" type="datetimeFigureOut">
              <a:rPr lang="ru-RU" smtClean="0"/>
              <a:t>11.05.2018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E97ACFE-DD8B-4AC1-979D-12487C1E296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9B8DFAA-9FC0-4108-B149-E6FCA50C9EC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86CCF4-EEBC-44F9-8F69-C3E7A066D4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62968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ÐÐ°ÑÑÐ¸Ð½ÐºÐ¸ Ð¿Ð¾ Ð·Ð°Ð¿ÑÐ¾ÑÑ Ð¿ÐµÑÐ²Ð°Ñ Ð¼Ð¸ÑÐ¾Ð²Ð°Ñ Ð²Ð¾Ð¹Ð½Ð° ÑÐ¾ÑÐ¾">
            <a:extLst>
              <a:ext uri="{FF2B5EF4-FFF2-40B4-BE49-F238E27FC236}">
                <a16:creationId xmlns:a16="http://schemas.microsoft.com/office/drawing/2014/main" id="{FE31B262-3BFA-4B7D-B64C-B4705862117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434" t="9091" r="21037" b="1"/>
          <a:stretch/>
        </p:blipFill>
        <p:spPr bwMode="auto">
          <a:xfrm>
            <a:off x="4818888" y="1"/>
            <a:ext cx="7373112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1" name="Freeform 8">
            <a:extLst>
              <a:ext uri="{FF2B5EF4-FFF2-40B4-BE49-F238E27FC236}">
                <a16:creationId xmlns:a16="http://schemas.microsoft.com/office/drawing/2014/main" id="{9225B0D8-E56E-4ACC-A464-81F4062765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851" y="-478"/>
            <a:ext cx="9468701" cy="6858478"/>
          </a:xfrm>
          <a:custGeom>
            <a:avLst/>
            <a:gdLst>
              <a:gd name="connsiteX0" fmla="*/ 0 w 8078051"/>
              <a:gd name="connsiteY0" fmla="*/ 0 h 5829300"/>
              <a:gd name="connsiteX1" fmla="*/ 4453793 w 8078051"/>
              <a:gd name="connsiteY1" fmla="*/ 0 h 5829300"/>
              <a:gd name="connsiteX2" fmla="*/ 5363426 w 8078051"/>
              <a:gd name="connsiteY2" fmla="*/ 0 h 5829300"/>
              <a:gd name="connsiteX3" fmla="*/ 5368184 w 8078051"/>
              <a:gd name="connsiteY3" fmla="*/ 0 h 5829300"/>
              <a:gd name="connsiteX4" fmla="*/ 8078051 w 8078051"/>
              <a:gd name="connsiteY4" fmla="*/ 5829300 h 5829300"/>
              <a:gd name="connsiteX5" fmla="*/ 1743926 w 8078051"/>
              <a:gd name="connsiteY5" fmla="*/ 5829300 h 5829300"/>
              <a:gd name="connsiteX6" fmla="*/ 1744148 w 8078051"/>
              <a:gd name="connsiteY6" fmla="*/ 5828822 h 5829300"/>
              <a:gd name="connsiteX7" fmla="*/ 0 w 8078051"/>
              <a:gd name="connsiteY7" fmla="*/ 5828822 h 5829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078051" h="5829300">
                <a:moveTo>
                  <a:pt x="0" y="0"/>
                </a:moveTo>
                <a:lnTo>
                  <a:pt x="4453793" y="0"/>
                </a:lnTo>
                <a:lnTo>
                  <a:pt x="5363426" y="0"/>
                </a:lnTo>
                <a:lnTo>
                  <a:pt x="5368184" y="0"/>
                </a:lnTo>
                <a:lnTo>
                  <a:pt x="8078051" y="5829300"/>
                </a:lnTo>
                <a:lnTo>
                  <a:pt x="1743926" y="5829300"/>
                </a:lnTo>
                <a:lnTo>
                  <a:pt x="1744148" y="5828822"/>
                </a:lnTo>
                <a:lnTo>
                  <a:pt x="0" y="5828822"/>
                </a:lnTo>
                <a:close/>
              </a:path>
            </a:pathLst>
          </a:custGeom>
          <a:solidFill>
            <a:schemeClr val="bg1">
              <a:lumMod val="85000"/>
              <a:lumOff val="1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Freeform 11">
            <a:extLst>
              <a:ext uri="{FF2B5EF4-FFF2-40B4-BE49-F238E27FC236}">
                <a16:creationId xmlns:a16="http://schemas.microsoft.com/office/drawing/2014/main" id="{8F5D1B28-3976-4367-807C-CAD629CDD8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852" y="-478"/>
            <a:ext cx="8078052" cy="6858478"/>
          </a:xfrm>
          <a:custGeom>
            <a:avLst/>
            <a:gdLst>
              <a:gd name="connsiteX0" fmla="*/ 0 w 8078052"/>
              <a:gd name="connsiteY0" fmla="*/ 0 h 6858478"/>
              <a:gd name="connsiteX1" fmla="*/ 3829872 w 8078052"/>
              <a:gd name="connsiteY1" fmla="*/ 0 h 6858478"/>
              <a:gd name="connsiteX2" fmla="*/ 4896100 w 8078052"/>
              <a:gd name="connsiteY2" fmla="*/ 0 h 6858478"/>
              <a:gd name="connsiteX3" fmla="*/ 4901677 w 8078052"/>
              <a:gd name="connsiteY3" fmla="*/ 0 h 6858478"/>
              <a:gd name="connsiteX4" fmla="*/ 8078052 w 8078052"/>
              <a:gd name="connsiteY4" fmla="*/ 6858478 h 6858478"/>
              <a:gd name="connsiteX5" fmla="*/ 653497 w 8078052"/>
              <a:gd name="connsiteY5" fmla="*/ 6858478 h 6858478"/>
              <a:gd name="connsiteX6" fmla="*/ 653757 w 8078052"/>
              <a:gd name="connsiteY6" fmla="*/ 6857916 h 6858478"/>
              <a:gd name="connsiteX7" fmla="*/ 0 w 8078052"/>
              <a:gd name="connsiteY7" fmla="*/ 6857916 h 685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078052" h="6858478">
                <a:moveTo>
                  <a:pt x="0" y="0"/>
                </a:moveTo>
                <a:lnTo>
                  <a:pt x="3829872" y="0"/>
                </a:lnTo>
                <a:lnTo>
                  <a:pt x="4896100" y="0"/>
                </a:lnTo>
                <a:lnTo>
                  <a:pt x="4901677" y="0"/>
                </a:lnTo>
                <a:lnTo>
                  <a:pt x="8078052" y="6858478"/>
                </a:lnTo>
                <a:lnTo>
                  <a:pt x="653497" y="6858478"/>
                </a:lnTo>
                <a:lnTo>
                  <a:pt x="653757" y="6857916"/>
                </a:lnTo>
                <a:lnTo>
                  <a:pt x="0" y="6857916"/>
                </a:lnTo>
                <a:close/>
              </a:path>
            </a:pathLst>
          </a:cu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22893BD-17A4-4D6C-9018-A82C00CE34D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82595" y="795488"/>
            <a:ext cx="5058370" cy="3320973"/>
          </a:xfrm>
        </p:spPr>
        <p:txBody>
          <a:bodyPr anchor="t">
            <a:normAutofit/>
          </a:bodyPr>
          <a:lstStyle/>
          <a:p>
            <a:pPr algn="l"/>
            <a:r>
              <a:rPr lang="ru-RU" sz="5400" dirty="0"/>
              <a:t>Первая Мировая Война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F963869C-DA37-4C96-BB0A-5706BB6AC2B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82595" y="3753943"/>
            <a:ext cx="5058370" cy="1155525"/>
          </a:xfrm>
        </p:spPr>
        <p:txBody>
          <a:bodyPr anchor="b">
            <a:normAutofit fontScale="92500"/>
          </a:bodyPr>
          <a:lstStyle/>
          <a:p>
            <a:pPr algn="r"/>
            <a:r>
              <a:rPr lang="ru-RU" dirty="0"/>
              <a:t>Работу выполнили студенты 27 группы</a:t>
            </a:r>
            <a:br>
              <a:rPr lang="en-US" dirty="0"/>
            </a:br>
            <a:r>
              <a:rPr lang="ru-RU" dirty="0"/>
              <a:t>Рогальский Андрей</a:t>
            </a:r>
            <a:br>
              <a:rPr lang="ru-RU" dirty="0"/>
            </a:br>
            <a:r>
              <a:rPr lang="ru-RU" dirty="0"/>
              <a:t>Чернов Илья</a:t>
            </a:r>
          </a:p>
        </p:txBody>
      </p:sp>
    </p:spTree>
    <p:extLst>
      <p:ext uri="{BB962C8B-B14F-4D97-AF65-F5344CB8AC3E}">
        <p14:creationId xmlns:p14="http://schemas.microsoft.com/office/powerpoint/2010/main" val="401230010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EFB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ÐÐ°ÑÑÐ¸Ð½ÐºÐ¸ Ð¿Ð¾ Ð·Ð°Ð¿ÑÐ¾ÑÑ Ð±ÑÑÑÐ¸Ð»Ð¾Ð²ÑÐºÐ¸Ð¹ Ð¿ÑÐ¾ÑÑÐ² ÐºÐ°ÑÑÐ°">
            <a:extLst>
              <a:ext uri="{FF2B5EF4-FFF2-40B4-BE49-F238E27FC236}">
                <a16:creationId xmlns:a16="http://schemas.microsoft.com/office/drawing/2014/main" id="{23E20B9B-81B3-425B-8C0B-F78646A35E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2407" y="82187"/>
            <a:ext cx="4267186" cy="6693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9579751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54" name="Picture 14" descr="ÐÐ°ÑÑÐ¸Ð½ÐºÐ¸ Ð¿Ð¾ Ð·Ð°Ð¿ÑÐ¾ÑÑ Ð³ÐµÑÐ¼Ð°Ð½Ð¸Ñ 1918">
            <a:extLst>
              <a:ext uri="{FF2B5EF4-FFF2-40B4-BE49-F238E27FC236}">
                <a16:creationId xmlns:a16="http://schemas.microsoft.com/office/drawing/2014/main" id="{D7B78E28-9CEA-4213-8163-9956977C6AE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49" b="-4"/>
          <a:stretch/>
        </p:blipFill>
        <p:spPr bwMode="auto">
          <a:xfrm>
            <a:off x="20" y="10"/>
            <a:ext cx="3008514" cy="42573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4" name="Picture 4" descr="ÐÐ°ÑÑÐ¸Ð½ÐºÐ¸ Ð¿Ð¾ Ð·Ð°Ð¿ÑÐ¾ÑÑ Ð¾ÐºÑÑÐ±ÑÑÑÐºÐ°Ñ ÑÐµÐ²Ð¾Ð»ÑÑÐ¸Ñ">
            <a:extLst>
              <a:ext uri="{FF2B5EF4-FFF2-40B4-BE49-F238E27FC236}">
                <a16:creationId xmlns:a16="http://schemas.microsoft.com/office/drawing/2014/main" id="{D354EF1C-756D-4E26-8263-C905E052E54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544" t="-2391" r="25358" b="-1558"/>
          <a:stretch/>
        </p:blipFill>
        <p:spPr bwMode="auto">
          <a:xfrm>
            <a:off x="9154055" y="-109179"/>
            <a:ext cx="3044353" cy="44942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52" name="Picture 12" descr="ÐÐ°ÑÑÐ¸Ð½ÐºÐ¸ Ð¿Ð¾ Ð·Ð°Ð¿ÑÐ¾ÑÑ Ð¿Ð°Ð´ÐµÐ½Ð¸Ðµ ÑÐ¾Ð¼Ð°Ð½Ð¾Ð²ÑÑ">
            <a:extLst>
              <a:ext uri="{FF2B5EF4-FFF2-40B4-BE49-F238E27FC236}">
                <a16:creationId xmlns:a16="http://schemas.microsoft.com/office/drawing/2014/main" id="{D8925B97-F18C-4983-A2CD-765EC111843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314" r="22046" b="-2"/>
          <a:stretch/>
        </p:blipFill>
        <p:spPr bwMode="auto">
          <a:xfrm>
            <a:off x="3051079" y="0"/>
            <a:ext cx="3646513" cy="42610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8" name="Picture 8" descr="ÐÐ°ÑÑÐ¸Ð½ÐºÐ¸ Ð¿Ð¾ Ð·Ð°Ð¿ÑÐ¾ÑÑ ÑÐ°Ð½Ðº 1914">
            <a:extLst>
              <a:ext uri="{FF2B5EF4-FFF2-40B4-BE49-F238E27FC236}">
                <a16:creationId xmlns:a16="http://schemas.microsoft.com/office/drawing/2014/main" id="{06E39D46-E85C-4C9B-9A1E-0458E015D51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030" r="36610" b="2"/>
          <a:stretch/>
        </p:blipFill>
        <p:spPr bwMode="auto">
          <a:xfrm>
            <a:off x="6122522" y="10"/>
            <a:ext cx="3008376" cy="42610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47" name="Straight Connector 146">
            <a:extLst>
              <a:ext uri="{FF2B5EF4-FFF2-40B4-BE49-F238E27FC236}">
                <a16:creationId xmlns:a16="http://schemas.microsoft.com/office/drawing/2014/main" id="{EBAD6A72-88E8-42F7-88B9-CAF744536B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082614" y="-680"/>
            <a:ext cx="0" cy="4242816"/>
          </a:xfrm>
          <a:prstGeom prst="line">
            <a:avLst/>
          </a:prstGeom>
          <a:ln w="1016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258" name="Straight Connector 148">
            <a:extLst>
              <a:ext uri="{FF2B5EF4-FFF2-40B4-BE49-F238E27FC236}">
                <a16:creationId xmlns:a16="http://schemas.microsoft.com/office/drawing/2014/main" id="{C800968E-0A99-46C4-A9B2-6A63AC66F4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-2" y="4242136"/>
            <a:ext cx="12192002" cy="0"/>
          </a:xfrm>
          <a:prstGeom prst="line">
            <a:avLst/>
          </a:prstGeom>
          <a:ln w="1016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1" name="Straight Connector 150">
            <a:extLst>
              <a:ext uri="{FF2B5EF4-FFF2-40B4-BE49-F238E27FC236}">
                <a16:creationId xmlns:a16="http://schemas.microsoft.com/office/drawing/2014/main" id="{0627B73E-D784-4780-AA33-DCDFE7DA16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3027921" y="-680"/>
            <a:ext cx="0" cy="4242816"/>
          </a:xfrm>
          <a:prstGeom prst="line">
            <a:avLst/>
          </a:prstGeom>
          <a:ln w="1016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3" name="Straight Connector 152">
            <a:extLst>
              <a:ext uri="{FF2B5EF4-FFF2-40B4-BE49-F238E27FC236}">
                <a16:creationId xmlns:a16="http://schemas.microsoft.com/office/drawing/2014/main" id="{99FF1850-8D1E-4E84-BD9E-F2E9069585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9137307" y="-680"/>
            <a:ext cx="0" cy="4242816"/>
          </a:xfrm>
          <a:prstGeom prst="line">
            <a:avLst/>
          </a:prstGeom>
          <a:ln w="1016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0A5D9D0-E706-4F2E-BB5B-F1E980671F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1" y="4385066"/>
            <a:ext cx="10923638" cy="131764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1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Итоги войны</a:t>
            </a:r>
            <a:br>
              <a:rPr lang="en-US" sz="41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endParaRPr lang="en-US" sz="4100" kern="120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50201794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4076328-D5F5-4A59-98FA-FE68A932F6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48636" y="0"/>
            <a:ext cx="10515600" cy="1325563"/>
          </a:xfrm>
        </p:spPr>
        <p:txBody>
          <a:bodyPr/>
          <a:lstStyle/>
          <a:p>
            <a:r>
              <a:rPr lang="ru-RU" dirty="0"/>
              <a:t>Основные даты и события</a:t>
            </a:r>
            <a:br>
              <a:rPr lang="ru-RU" dirty="0"/>
            </a:br>
            <a:endParaRPr lang="ru-RU" dirty="0"/>
          </a:p>
        </p:txBody>
      </p:sp>
      <p:graphicFrame>
        <p:nvGraphicFramePr>
          <p:cNvPr id="5" name="Таблица 4">
            <a:extLst>
              <a:ext uri="{FF2B5EF4-FFF2-40B4-BE49-F238E27FC236}">
                <a16:creationId xmlns:a16="http://schemas.microsoft.com/office/drawing/2014/main" id="{B6CB9B25-C660-4432-827A-02DAD04F2DC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80215056"/>
              </p:ext>
            </p:extLst>
          </p:nvPr>
        </p:nvGraphicFramePr>
        <p:xfrm>
          <a:off x="0" y="0"/>
          <a:ext cx="12192000" cy="7138234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2562218">
                  <a:extLst>
                    <a:ext uri="{9D8B030D-6E8A-4147-A177-3AD203B41FA5}">
                      <a16:colId xmlns:a16="http://schemas.microsoft.com/office/drawing/2014/main" val="3908319098"/>
                    </a:ext>
                  </a:extLst>
                </a:gridCol>
                <a:gridCol w="9629782">
                  <a:extLst>
                    <a:ext uri="{9D8B030D-6E8A-4147-A177-3AD203B41FA5}">
                      <a16:colId xmlns:a16="http://schemas.microsoft.com/office/drawing/2014/main" val="2300570434"/>
                    </a:ext>
                  </a:extLst>
                </a:gridCol>
              </a:tblGrid>
              <a:tr h="341194">
                <a:tc>
                  <a:txBody>
                    <a:bodyPr/>
                    <a:lstStyle/>
                    <a:p>
                      <a:r>
                        <a:rPr lang="ru-RU" sz="1600" b="0" i="0" dirty="0">
                          <a:solidFill>
                            <a:srgbClr val="1111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Даты 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0" i="0" dirty="0">
                          <a:solidFill>
                            <a:srgbClr val="1111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События Первой мировой войны 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86427532"/>
                  </a:ext>
                </a:extLst>
              </a:tr>
              <a:tr h="214270">
                <a:tc>
                  <a:txBody>
                    <a:bodyPr/>
                    <a:lstStyle/>
                    <a:p>
                      <a:r>
                        <a:rPr lang="ru-RU" sz="1600" b="0" i="0" dirty="0">
                          <a:solidFill>
                            <a:srgbClr val="1111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1914, 28 нюня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0" i="0" dirty="0">
                          <a:solidFill>
                            <a:srgbClr val="1111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Убийство сербским националистом наследника австро-венгерского престола эрцгер­цога Франца Фердинанда — повод к началу Пер­вой мировой войны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85006515"/>
                  </a:ext>
                </a:extLst>
              </a:tr>
              <a:tr h="157859">
                <a:tc>
                  <a:txBody>
                    <a:bodyPr/>
                    <a:lstStyle/>
                    <a:p>
                      <a:r>
                        <a:rPr lang="ru-RU" sz="1600" b="0" i="0" dirty="0">
                          <a:solidFill>
                            <a:srgbClr val="1111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1914, 28 июля 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0" i="0" dirty="0">
                          <a:solidFill>
                            <a:srgbClr val="1111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Объявление Австро-Венгрией вой­ны Сербии — начало 1-й Мировой войны.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97022089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ru-RU" sz="1600" b="0" i="0" dirty="0">
                          <a:solidFill>
                            <a:srgbClr val="1111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1914, 1 августа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0" i="0" dirty="0">
                          <a:solidFill>
                            <a:srgbClr val="1111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Германия объявляет войну России.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69954125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ru-RU" sz="1600" b="0" i="0" dirty="0">
                          <a:solidFill>
                            <a:srgbClr val="1111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1914, 3 августа 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0" i="0" dirty="0">
                          <a:solidFill>
                            <a:srgbClr val="1111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Германия объявляет войну Фран­ции, ее армия оккупирует Люксембург, захватывает большую часть Бельгии и вторгается во Францию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61983810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ru-RU" sz="1600" b="0" i="0" dirty="0">
                          <a:solidFill>
                            <a:srgbClr val="1111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1914 4 августа 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0" i="0" dirty="0">
                          <a:solidFill>
                            <a:srgbClr val="1111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Великобритания объявляет войну Германии и посылает свою армию во Францию.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7005447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ru-RU" sz="1600" b="0" i="0" dirty="0">
                          <a:solidFill>
                            <a:srgbClr val="1111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 ноября. 1914, сентябрь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0" i="0" dirty="0">
                          <a:solidFill>
                            <a:srgbClr val="1111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«Чудо на Марне» — </a:t>
                      </a:r>
                      <a:r>
                        <a:rPr lang="ru-RU" sz="1600" b="0" i="0" dirty="0" err="1">
                          <a:solidFill>
                            <a:srgbClr val="1111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Марнское</a:t>
                      </a:r>
                      <a:r>
                        <a:rPr lang="ru-RU" sz="1600" b="0" i="0" dirty="0">
                          <a:solidFill>
                            <a:srgbClr val="1111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сра­жение, в котором французская армия остановила германское наступление на Париж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94886613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ru-RU" sz="1600" b="0" i="0" dirty="0">
                          <a:solidFill>
                            <a:srgbClr val="1111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1914, 29 октября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0" i="0" dirty="0">
                          <a:solidFill>
                            <a:srgbClr val="1111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Вступление в войну Османской империи и начало наступления ее армии в Закав­казье против России и в Египте против Великобри­тании.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87931410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ru-RU" sz="1600" b="0" i="0" dirty="0">
                          <a:solidFill>
                            <a:srgbClr val="1111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1915, 22 апреля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0" i="0" dirty="0">
                          <a:solidFill>
                            <a:srgbClr val="1111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Германская армия впервые при­менила отравляющие </a:t>
                      </a:r>
                      <a:r>
                        <a:rPr lang="ru-RU" sz="1600" b="0" i="0" dirty="0" err="1">
                          <a:solidFill>
                            <a:srgbClr val="1111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газы</a:t>
                      </a:r>
                      <a:r>
                        <a:rPr lang="ru-RU" sz="1600" b="0" i="0" dirty="0">
                          <a:solidFill>
                            <a:srgbClr val="1111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(близ Ипра в Бельгии)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96110528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ru-RU" sz="1600" b="0" i="0" dirty="0">
                          <a:solidFill>
                            <a:srgbClr val="1111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1916, 21 февраля 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0" i="0" dirty="0">
                          <a:solidFill>
                            <a:srgbClr val="1111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Германская армия начала безус­пешный штурм французской крепости Верден, приведший к огромным потерям с обеих сторон («</a:t>
                      </a:r>
                      <a:r>
                        <a:rPr lang="ru-RU" sz="1600" b="0" i="0" dirty="0" err="1">
                          <a:solidFill>
                            <a:srgbClr val="1111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верденская</a:t>
                      </a:r>
                      <a:r>
                        <a:rPr lang="ru-RU" sz="1600" b="0" i="0" dirty="0">
                          <a:solidFill>
                            <a:srgbClr val="1111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мясорубка», прекратилась 18.12.1916). 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63303926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ru-RU" sz="1600" b="0" i="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1916, 4 июня</a:t>
                      </a:r>
                      <a:br>
                        <a:rPr lang="ru-RU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0" i="0" dirty="0">
                          <a:solidFill>
                            <a:srgbClr val="1111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Начало успешного наступления рус­ской армии против австрийцев(Брусиловский прорыв»), приведшего к занятию восточной части Галиции. 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16000606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ru-RU" sz="1600" b="0" i="0" dirty="0">
                          <a:solidFill>
                            <a:srgbClr val="1111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1916, 1 июля. 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0" i="0" dirty="0">
                          <a:solidFill>
                            <a:srgbClr val="1111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Начало безуспешного наступления британской армии на реке Сомма, приведшего к огромным потерям с обеих сторон (завершилось 18.11.1918), в ходе которого британская армия впервые применила танки 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58406400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ru-RU" sz="1600" b="0" i="0" dirty="0">
                          <a:solidFill>
                            <a:srgbClr val="111111"/>
                          </a:solidFill>
                          <a:effectLst/>
                          <a:latin typeface="Arial" panose="020B0604020202020204" pitchFamily="34" charset="0"/>
                        </a:rPr>
                        <a:t>1917, 8 марта. 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0" i="0" dirty="0">
                          <a:solidFill>
                            <a:srgbClr val="111111"/>
                          </a:solidFill>
                          <a:effectLst/>
                          <a:latin typeface="Arial" panose="020B0604020202020204" pitchFamily="34" charset="0"/>
                        </a:rPr>
                        <a:t>Начало революции в России, при­ведшей к свержению монархии (2.3.1917) и паде­нию боеспособности русской армии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77202255"/>
                  </a:ext>
                </a:extLst>
              </a:tr>
              <a:tr h="822960">
                <a:tc>
                  <a:txBody>
                    <a:bodyPr/>
                    <a:lstStyle/>
                    <a:p>
                      <a:r>
                        <a:rPr lang="ru-RU" sz="1600" b="0" i="0" dirty="0">
                          <a:solidFill>
                            <a:srgbClr val="111111"/>
                          </a:solidFill>
                          <a:effectLst/>
                          <a:latin typeface="Arial" panose="020B0604020202020204" pitchFamily="34" charset="0"/>
                        </a:rPr>
                        <a:t>7—8 ноября. 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0" i="0" dirty="0">
                          <a:solidFill>
                            <a:srgbClr val="111111"/>
                          </a:solidFill>
                          <a:effectLst/>
                          <a:latin typeface="Arial" panose="020B0604020202020204" pitchFamily="34" charset="0"/>
                        </a:rPr>
                        <a:t>Октябрьский переворот в Рос­сии </a:t>
                      </a:r>
                      <a:r>
                        <a:rPr lang="ru-RU" sz="1600" b="0" i="0" dirty="0" err="1">
                          <a:solidFill>
                            <a:srgbClr val="111111"/>
                          </a:solidFill>
                          <a:effectLst/>
                          <a:latin typeface="Arial" panose="020B0604020202020204" pitchFamily="34" charset="0"/>
                        </a:rPr>
                        <a:t>лиии</a:t>
                      </a:r>
                      <a:r>
                        <a:rPr lang="ru-RU" sz="1600" b="0" i="0" dirty="0">
                          <a:solidFill>
                            <a:srgbClr val="111111"/>
                          </a:solidFill>
                          <a:effectLst/>
                          <a:latin typeface="Arial" panose="020B0604020202020204" pitchFamily="34" charset="0"/>
                        </a:rPr>
                        <a:t> приход к власти большевиков (с 1919 — ком­мунистов), провозгласивших установление совет­ской власти. 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7063138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5084212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>
            <a:extLst>
              <a:ext uri="{FF2B5EF4-FFF2-40B4-BE49-F238E27FC236}">
                <a16:creationId xmlns:a16="http://schemas.microsoft.com/office/drawing/2014/main" id="{B53B2035-F3BB-4745-AA5C-80158B7246B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49817846"/>
              </p:ext>
            </p:extLst>
          </p:nvPr>
        </p:nvGraphicFramePr>
        <p:xfrm>
          <a:off x="0" y="0"/>
          <a:ext cx="12192000" cy="5125720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2101755">
                  <a:extLst>
                    <a:ext uri="{9D8B030D-6E8A-4147-A177-3AD203B41FA5}">
                      <a16:colId xmlns:a16="http://schemas.microsoft.com/office/drawing/2014/main" val="2442514213"/>
                    </a:ext>
                  </a:extLst>
                </a:gridCol>
                <a:gridCol w="10090245">
                  <a:extLst>
                    <a:ext uri="{9D8B030D-6E8A-4147-A177-3AD203B41FA5}">
                      <a16:colId xmlns:a16="http://schemas.microsoft.com/office/drawing/2014/main" val="17053348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ru-RU" sz="1800" b="0" i="0" dirty="0">
                          <a:solidFill>
                            <a:srgbClr val="1111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1917, 15 декабря </a:t>
                      </a:r>
                      <a:endParaRPr lang="ru-RU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0" i="0" dirty="0">
                          <a:solidFill>
                            <a:srgbClr val="1111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Заключение перемирия между большевистской Россией и Германией с союзника­ми и начало мирных переговоров в Бресте. </a:t>
                      </a:r>
                      <a:endParaRPr lang="ru-RU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6106843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1800" b="0" i="0" dirty="0">
                          <a:solidFill>
                            <a:srgbClr val="1111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1918, 18 февраля </a:t>
                      </a:r>
                      <a:endParaRPr lang="ru-RU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0" i="0" dirty="0">
                          <a:solidFill>
                            <a:srgbClr val="1111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Окончание перемирия на вос­точном фронте и наступление германской армии и ее союзников, приведшее к оккупации оставшейся части Латвии и Белоруссии, всей Эстонии (провоз­гласила независимость 24.2.1918) и Украины. </a:t>
                      </a:r>
                      <a:endParaRPr lang="ru-RU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3075625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1800" b="0" i="0" dirty="0">
                          <a:solidFill>
                            <a:srgbClr val="1111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1918,3 марта.</a:t>
                      </a:r>
                      <a:endParaRPr lang="ru-RU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0" i="0" dirty="0">
                          <a:solidFill>
                            <a:srgbClr val="1111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Подписание Брестского мирного до­говора между большевистской Россией, с одной стороны, и Германией и ее союзниками, с другой. </a:t>
                      </a:r>
                      <a:endParaRPr lang="ru-RU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7190032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1800" b="0" i="0" dirty="0">
                          <a:solidFill>
                            <a:srgbClr val="1111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1918, июль. </a:t>
                      </a:r>
                      <a:endParaRPr lang="ru-RU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0" i="0" dirty="0">
                          <a:solidFill>
                            <a:srgbClr val="1111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Контрнаступление войск Антанты во Франции, приведшее к началу развала германской армии. </a:t>
                      </a:r>
                      <a:endParaRPr lang="ru-RU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83352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1800" b="0" i="0" dirty="0">
                          <a:solidFill>
                            <a:srgbClr val="1111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1918, 19 сентября </a:t>
                      </a:r>
                      <a:endParaRPr lang="ru-RU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0" i="0" dirty="0">
                          <a:solidFill>
                            <a:srgbClr val="1111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Начало наступления британ­ской армии в Палестине, приведшее к капитуля­ции Османской империи (30.10.1918). </a:t>
                      </a:r>
                      <a:endParaRPr lang="ru-RU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841915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1800" b="0" i="0" dirty="0">
                          <a:solidFill>
                            <a:srgbClr val="1111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1918, 24 октября </a:t>
                      </a:r>
                      <a:endParaRPr lang="ru-RU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0" i="0" dirty="0">
                          <a:solidFill>
                            <a:srgbClr val="1111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Начало наступления итальян­ской армии (сражение у </a:t>
                      </a:r>
                      <a:r>
                        <a:rPr lang="ru-RU" sz="1800" b="0" i="0" dirty="0" err="1">
                          <a:solidFill>
                            <a:srgbClr val="1111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Витторио-Венето</a:t>
                      </a:r>
                      <a:r>
                        <a:rPr lang="ru-RU" sz="1800" b="0" i="0" dirty="0">
                          <a:solidFill>
                            <a:srgbClr val="1111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), привед­шее к капитуляции Австро-Венгрии ее распаду как государства и низложению династии Габсбургов</a:t>
                      </a:r>
                      <a:endParaRPr lang="ru-RU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491745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1800" b="0" i="0" dirty="0">
                          <a:solidFill>
                            <a:srgbClr val="1111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1918, 4 ноября </a:t>
                      </a:r>
                      <a:endParaRPr lang="ru-RU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0" i="0" dirty="0">
                          <a:solidFill>
                            <a:srgbClr val="1111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Начало революции в Германии, приведшей к свержению династии Гогенцоллернов и провозглашению республики (9.11.1918). </a:t>
                      </a:r>
                      <a:endParaRPr lang="ru-RU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8634371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1800" b="0" i="0" dirty="0">
                          <a:solidFill>
                            <a:srgbClr val="1111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1918, 11 ноября </a:t>
                      </a:r>
                      <a:endParaRPr lang="ru-RU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0" i="0" dirty="0" err="1">
                          <a:solidFill>
                            <a:srgbClr val="1111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Компьенское</a:t>
                      </a:r>
                      <a:r>
                        <a:rPr lang="ru-RU" sz="1800" b="0" i="0" dirty="0">
                          <a:solidFill>
                            <a:srgbClr val="1111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перемирие между войсками Антанты и Германией — официальная дата окончания войны</a:t>
                      </a:r>
                      <a:endParaRPr lang="ru-RU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1554844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344148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http://www.laboiteverte.fr/wp-content/uploads/2011/01/carte-satire-map-caricature-18.jpg">
            <a:extLst>
              <a:ext uri="{FF2B5EF4-FFF2-40B4-BE49-F238E27FC236}">
                <a16:creationId xmlns:a16="http://schemas.microsoft.com/office/drawing/2014/main" id="{2BA24893-23D7-41B7-A6EA-D8121D0FAB2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885" b="7990"/>
          <a:stretch/>
        </p:blipFill>
        <p:spPr bwMode="auto">
          <a:xfrm>
            <a:off x="0" y="0"/>
            <a:ext cx="1219198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Заголовок 6">
            <a:extLst>
              <a:ext uri="{FF2B5EF4-FFF2-40B4-BE49-F238E27FC236}">
                <a16:creationId xmlns:a16="http://schemas.microsoft.com/office/drawing/2014/main" id="{97F2D65D-B753-444E-A417-36A0C1D193F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44240" y="4015873"/>
            <a:ext cx="2752354" cy="2709275"/>
          </a:xfrm>
          <a:prstGeom prst="ellipse">
            <a:avLst/>
          </a:prstGeom>
          <a:solidFill>
            <a:srgbClr val="231815"/>
          </a:solidFill>
          <a:ln w="174625" cmpd="thinThick">
            <a:solidFill>
              <a:srgbClr val="231815"/>
            </a:solidFill>
          </a:ln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z="3200" dirty="0"/>
              <a:t>Основные</a:t>
            </a:r>
            <a:r>
              <a:rPr lang="ru-RU" sz="4000" dirty="0"/>
              <a:t> </a:t>
            </a:r>
            <a:r>
              <a:rPr lang="ru-RU" sz="3600" dirty="0"/>
              <a:t>причины</a:t>
            </a:r>
            <a:endParaRPr lang="en-US" sz="18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779500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F3F3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Freeform: Shape 191">
            <a:extLst>
              <a:ext uri="{FF2B5EF4-FFF2-40B4-BE49-F238E27FC236}">
                <a16:creationId xmlns:a16="http://schemas.microsoft.com/office/drawing/2014/main" id="{60B21A5C-062F-46C2-8389-53D40F46AA2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483466"/>
            <a:ext cx="5549037" cy="6374535"/>
          </a:xfrm>
          <a:custGeom>
            <a:avLst/>
            <a:gdLst>
              <a:gd name="connsiteX0" fmla="*/ 2203019 w 5549037"/>
              <a:gd name="connsiteY0" fmla="*/ 0 h 6374535"/>
              <a:gd name="connsiteX1" fmla="*/ 5549037 w 5549037"/>
              <a:gd name="connsiteY1" fmla="*/ 3346018 h 6374535"/>
              <a:gd name="connsiteX2" fmla="*/ 3797930 w 5549037"/>
              <a:gd name="connsiteY2" fmla="*/ 6288190 h 6374535"/>
              <a:gd name="connsiteX3" fmla="*/ 3618689 w 5549037"/>
              <a:gd name="connsiteY3" fmla="*/ 6374535 h 6374535"/>
              <a:gd name="connsiteX4" fmla="*/ 779546 w 5549037"/>
              <a:gd name="connsiteY4" fmla="*/ 6374535 h 6374535"/>
              <a:gd name="connsiteX5" fmla="*/ 537516 w 5549037"/>
              <a:gd name="connsiteY5" fmla="*/ 6248727 h 6374535"/>
              <a:gd name="connsiteX6" fmla="*/ 74641 w 5549037"/>
              <a:gd name="connsiteY6" fmla="*/ 5927968 h 6374535"/>
              <a:gd name="connsiteX7" fmla="*/ 0 w 5549037"/>
              <a:gd name="connsiteY7" fmla="*/ 5860130 h 6374535"/>
              <a:gd name="connsiteX8" fmla="*/ 0 w 5549037"/>
              <a:gd name="connsiteY8" fmla="*/ 831906 h 6374535"/>
              <a:gd name="connsiteX9" fmla="*/ 74641 w 5549037"/>
              <a:gd name="connsiteY9" fmla="*/ 764068 h 6374535"/>
              <a:gd name="connsiteX10" fmla="*/ 2203019 w 5549037"/>
              <a:gd name="connsiteY10" fmla="*/ 0 h 63745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549037" h="6374535">
                <a:moveTo>
                  <a:pt x="2203019" y="0"/>
                </a:moveTo>
                <a:cubicBezTo>
                  <a:pt x="4050974" y="0"/>
                  <a:pt x="5549037" y="1498063"/>
                  <a:pt x="5549037" y="3346018"/>
                </a:cubicBezTo>
                <a:cubicBezTo>
                  <a:pt x="5549037" y="4616487"/>
                  <a:pt x="4840968" y="5721578"/>
                  <a:pt x="3797930" y="6288190"/>
                </a:cubicBezTo>
                <a:lnTo>
                  <a:pt x="3618689" y="6374535"/>
                </a:lnTo>
                <a:lnTo>
                  <a:pt x="779546" y="6374535"/>
                </a:lnTo>
                <a:lnTo>
                  <a:pt x="537516" y="6248727"/>
                </a:lnTo>
                <a:cubicBezTo>
                  <a:pt x="374031" y="6154721"/>
                  <a:pt x="219238" y="6047301"/>
                  <a:pt x="74641" y="5927968"/>
                </a:cubicBezTo>
                <a:lnTo>
                  <a:pt x="0" y="5860130"/>
                </a:lnTo>
                <a:lnTo>
                  <a:pt x="0" y="831906"/>
                </a:lnTo>
                <a:lnTo>
                  <a:pt x="74641" y="764068"/>
                </a:lnTo>
                <a:cubicBezTo>
                  <a:pt x="653030" y="286739"/>
                  <a:pt x="1394539" y="0"/>
                  <a:pt x="2203019" y="0"/>
                </a:cubicBez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074" name="Picture 2" descr="ÐÐ°ÑÑÐ¸Ð½ÐºÐ¸ Ð¿Ð¾ Ð·Ð°Ð¿ÑÐ¾ÑÑ Ð¿ÐµÑÐ²Ð°Ñ Ð¼Ð¸ÑÐ¾Ð²Ð°Ñ Ð²Ð¾Ð¹Ð½Ð° Ð¿Ð»Ð°Ð½Ñ">
            <a:extLst>
              <a:ext uri="{FF2B5EF4-FFF2-40B4-BE49-F238E27FC236}">
                <a16:creationId xmlns:a16="http://schemas.microsoft.com/office/drawing/2014/main" id="{2191A36B-C96E-41D0-8042-657251BB821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01" r="26316" b="-1"/>
          <a:stretch/>
        </p:blipFill>
        <p:spPr bwMode="auto">
          <a:xfrm>
            <a:off x="0" y="647371"/>
            <a:ext cx="5385130" cy="6210629"/>
          </a:xfrm>
          <a:custGeom>
            <a:avLst/>
            <a:gdLst>
              <a:gd name="connsiteX0" fmla="*/ 2203018 w 5385130"/>
              <a:gd name="connsiteY0" fmla="*/ 0 h 6210629"/>
              <a:gd name="connsiteX1" fmla="*/ 5385130 w 5385130"/>
              <a:gd name="connsiteY1" fmla="*/ 3182112 h 6210629"/>
              <a:gd name="connsiteX2" fmla="*/ 3441640 w 5385130"/>
              <a:gd name="connsiteY2" fmla="*/ 6114158 h 6210629"/>
              <a:gd name="connsiteX3" fmla="*/ 3178061 w 5385130"/>
              <a:gd name="connsiteY3" fmla="*/ 6210629 h 6210629"/>
              <a:gd name="connsiteX4" fmla="*/ 1233206 w 5385130"/>
              <a:gd name="connsiteY4" fmla="*/ 6210629 h 6210629"/>
              <a:gd name="connsiteX5" fmla="*/ 1108901 w 5385130"/>
              <a:gd name="connsiteY5" fmla="*/ 6171135 h 6210629"/>
              <a:gd name="connsiteX6" fmla="*/ 178899 w 5385130"/>
              <a:gd name="connsiteY6" fmla="*/ 5637585 h 6210629"/>
              <a:gd name="connsiteX7" fmla="*/ 0 w 5385130"/>
              <a:gd name="connsiteY7" fmla="*/ 5474990 h 6210629"/>
              <a:gd name="connsiteX8" fmla="*/ 0 w 5385130"/>
              <a:gd name="connsiteY8" fmla="*/ 889234 h 6210629"/>
              <a:gd name="connsiteX9" fmla="*/ 178899 w 5385130"/>
              <a:gd name="connsiteY9" fmla="*/ 726640 h 6210629"/>
              <a:gd name="connsiteX10" fmla="*/ 2203018 w 5385130"/>
              <a:gd name="connsiteY10" fmla="*/ 0 h 62106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385130" h="6210629">
                <a:moveTo>
                  <a:pt x="2203018" y="0"/>
                </a:moveTo>
                <a:cubicBezTo>
                  <a:pt x="3960450" y="0"/>
                  <a:pt x="5385130" y="1424680"/>
                  <a:pt x="5385130" y="3182112"/>
                </a:cubicBezTo>
                <a:cubicBezTo>
                  <a:pt x="5385130" y="4500186"/>
                  <a:pt x="4583748" y="5631087"/>
                  <a:pt x="3441640" y="6114158"/>
                </a:cubicBezTo>
                <a:lnTo>
                  <a:pt x="3178061" y="6210629"/>
                </a:lnTo>
                <a:lnTo>
                  <a:pt x="1233206" y="6210629"/>
                </a:lnTo>
                <a:lnTo>
                  <a:pt x="1108901" y="6171135"/>
                </a:lnTo>
                <a:cubicBezTo>
                  <a:pt x="767738" y="6046219"/>
                  <a:pt x="453928" y="5864559"/>
                  <a:pt x="178899" y="5637585"/>
                </a:cubicBezTo>
                <a:lnTo>
                  <a:pt x="0" y="5474990"/>
                </a:lnTo>
                <a:lnTo>
                  <a:pt x="0" y="889234"/>
                </a:lnTo>
                <a:lnTo>
                  <a:pt x="178899" y="726640"/>
                </a:lnTo>
                <a:cubicBezTo>
                  <a:pt x="728956" y="272693"/>
                  <a:pt x="1434142" y="0"/>
                  <a:pt x="2203018" y="0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84" name="Freeform: Shape 192">
            <a:extLst>
              <a:ext uri="{FF2B5EF4-FFF2-40B4-BE49-F238E27FC236}">
                <a16:creationId xmlns:a16="http://schemas.microsoft.com/office/drawing/2014/main" id="{8A177BCC-4208-4795-8572-4D623BA1E2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233763" y="1"/>
            <a:ext cx="4480560" cy="2513993"/>
          </a:xfrm>
          <a:custGeom>
            <a:avLst/>
            <a:gdLst>
              <a:gd name="connsiteX0" fmla="*/ 18382 w 4480560"/>
              <a:gd name="connsiteY0" fmla="*/ 0 h 2513993"/>
              <a:gd name="connsiteX1" fmla="*/ 4462178 w 4480560"/>
              <a:gd name="connsiteY1" fmla="*/ 0 h 2513993"/>
              <a:gd name="connsiteX2" fmla="*/ 4468994 w 4480560"/>
              <a:gd name="connsiteY2" fmla="*/ 44657 h 2513993"/>
              <a:gd name="connsiteX3" fmla="*/ 4480560 w 4480560"/>
              <a:gd name="connsiteY3" fmla="*/ 273713 h 2513993"/>
              <a:gd name="connsiteX4" fmla="*/ 2240280 w 4480560"/>
              <a:gd name="connsiteY4" fmla="*/ 2513993 h 2513993"/>
              <a:gd name="connsiteX5" fmla="*/ 0 w 4480560"/>
              <a:gd name="connsiteY5" fmla="*/ 273713 h 2513993"/>
              <a:gd name="connsiteX6" fmla="*/ 11567 w 4480560"/>
              <a:gd name="connsiteY6" fmla="*/ 44657 h 25139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480560" h="2513993">
                <a:moveTo>
                  <a:pt x="18382" y="0"/>
                </a:moveTo>
                <a:lnTo>
                  <a:pt x="4462178" y="0"/>
                </a:lnTo>
                <a:lnTo>
                  <a:pt x="4468994" y="44657"/>
                </a:lnTo>
                <a:cubicBezTo>
                  <a:pt x="4476642" y="119969"/>
                  <a:pt x="4480560" y="196384"/>
                  <a:pt x="4480560" y="273713"/>
                </a:cubicBezTo>
                <a:cubicBezTo>
                  <a:pt x="4480560" y="1510985"/>
                  <a:pt x="3477552" y="2513993"/>
                  <a:pt x="2240280" y="2513993"/>
                </a:cubicBezTo>
                <a:cubicBezTo>
                  <a:pt x="1003008" y="2513993"/>
                  <a:pt x="0" y="1510985"/>
                  <a:pt x="0" y="273713"/>
                </a:cubicBezTo>
                <a:cubicBezTo>
                  <a:pt x="0" y="196384"/>
                  <a:pt x="3918" y="119969"/>
                  <a:pt x="11567" y="44657"/>
                </a:cubicBez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076" name="Picture 4" descr="ÐÐ°ÑÑÐ¸Ð½ÐºÐ¸ Ð¿Ð¾ Ð·Ð°Ð¿ÑÐ¾ÑÑ Ð¿ÐµÑÐ²Ð°Ñ Ð¼Ð¸ÑÐ¾Ð²Ð°Ñ Ð²Ð¾Ð¹Ð½Ð° ÑÑÐ°Ð½Ñ ÑÐµÑÐ´Ð¸Ð½Ð°Ð½Ð´">
            <a:extLst>
              <a:ext uri="{FF2B5EF4-FFF2-40B4-BE49-F238E27FC236}">
                <a16:creationId xmlns:a16="http://schemas.microsoft.com/office/drawing/2014/main" id="{C9584540-B279-4AE3-B47C-2FFC8A3E431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43" r="-1" b="-1"/>
          <a:stretch/>
        </p:blipFill>
        <p:spPr bwMode="auto">
          <a:xfrm>
            <a:off x="5398355" y="1"/>
            <a:ext cx="4151376" cy="2349401"/>
          </a:xfrm>
          <a:custGeom>
            <a:avLst/>
            <a:gdLst>
              <a:gd name="connsiteX0" fmla="*/ 20101 w 4151376"/>
              <a:gd name="connsiteY0" fmla="*/ 0 h 2349401"/>
              <a:gd name="connsiteX1" fmla="*/ 4131276 w 4151376"/>
              <a:gd name="connsiteY1" fmla="*/ 0 h 2349401"/>
              <a:gd name="connsiteX2" fmla="*/ 4140659 w 4151376"/>
              <a:gd name="connsiteY2" fmla="*/ 61486 h 2349401"/>
              <a:gd name="connsiteX3" fmla="*/ 4151376 w 4151376"/>
              <a:gd name="connsiteY3" fmla="*/ 273713 h 2349401"/>
              <a:gd name="connsiteX4" fmla="*/ 2075688 w 4151376"/>
              <a:gd name="connsiteY4" fmla="*/ 2349401 h 2349401"/>
              <a:gd name="connsiteX5" fmla="*/ 0 w 4151376"/>
              <a:gd name="connsiteY5" fmla="*/ 273713 h 2349401"/>
              <a:gd name="connsiteX6" fmla="*/ 10717 w 4151376"/>
              <a:gd name="connsiteY6" fmla="*/ 61486 h 23494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51376" h="2349401">
                <a:moveTo>
                  <a:pt x="20101" y="0"/>
                </a:moveTo>
                <a:lnTo>
                  <a:pt x="4131276" y="0"/>
                </a:lnTo>
                <a:lnTo>
                  <a:pt x="4140659" y="61486"/>
                </a:lnTo>
                <a:cubicBezTo>
                  <a:pt x="4147746" y="131265"/>
                  <a:pt x="4151376" y="202065"/>
                  <a:pt x="4151376" y="273713"/>
                </a:cubicBezTo>
                <a:cubicBezTo>
                  <a:pt x="4151376" y="1420084"/>
                  <a:pt x="3222059" y="2349401"/>
                  <a:pt x="2075688" y="2349401"/>
                </a:cubicBezTo>
                <a:cubicBezTo>
                  <a:pt x="929317" y="2349401"/>
                  <a:pt x="0" y="1420084"/>
                  <a:pt x="0" y="273713"/>
                </a:cubicBezTo>
                <a:cubicBezTo>
                  <a:pt x="0" y="202065"/>
                  <a:pt x="3630" y="131265"/>
                  <a:pt x="10717" y="61486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88520FA-D2A8-4125-94A8-4696A529F4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0271" y="3794336"/>
            <a:ext cx="5242259" cy="1922251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48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Планы</a:t>
            </a:r>
            <a:r>
              <a:rPr lang="en-US" sz="48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48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сторон</a:t>
            </a:r>
            <a:r>
              <a:rPr lang="en-US" sz="48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.</a:t>
            </a:r>
            <a:br>
              <a:rPr lang="en-US" sz="48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endParaRPr lang="en-US" sz="4800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9929378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Rectangle 6">
            <a:extLst>
              <a:ext uri="{FF2B5EF4-FFF2-40B4-BE49-F238E27FC236}">
                <a16:creationId xmlns:a16="http://schemas.microsoft.com/office/drawing/2014/main" id="{A2509F26-B5DC-4BA7-B476-4CB044237A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Impact" panose="020B0806030902050204"/>
              <a:ea typeface="+mn-ea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DB103EB1-B135-4526-B883-33228FC27F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1480000">
            <a:off x="815340" y="683404"/>
            <a:ext cx="10561320" cy="5404104"/>
          </a:xfrm>
          <a:prstGeom prst="rect">
            <a:avLst/>
          </a:prstGeom>
          <a:solidFill>
            <a:srgbClr val="FFFFFF"/>
          </a:solidFill>
          <a:ln w="3175" cap="sq" cmpd="thinThick">
            <a:solidFill>
              <a:srgbClr val="DDDDDD"/>
            </a:solidFill>
            <a:miter lim="800000"/>
          </a:ln>
          <a:effectLst>
            <a:outerShdw blurRad="266700" dist="1143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Impact" panose="020B0806030902050204"/>
              <a:ea typeface="+mn-ea"/>
              <a:cs typeface="+mn-cs"/>
            </a:endParaRPr>
          </a:p>
        </p:txBody>
      </p:sp>
      <p:pic>
        <p:nvPicPr>
          <p:cNvPr id="2" name="Picture 4">
            <a:extLst>
              <a:ext uri="{FF2B5EF4-FFF2-40B4-BE49-F238E27FC236}">
                <a16:creationId xmlns:a16="http://schemas.microsoft.com/office/drawing/2014/main" id="{D255E388-7928-4604-97AE-2C1E4E28C48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" b="424"/>
          <a:stretch/>
        </p:blipFill>
        <p:spPr bwMode="auto">
          <a:xfrm rot="21480000">
            <a:off x="1137837" y="1003258"/>
            <a:ext cx="9916327" cy="47643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240006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Freeform: Shape 72">
            <a:extLst>
              <a:ext uri="{FF2B5EF4-FFF2-40B4-BE49-F238E27FC236}">
                <a16:creationId xmlns:a16="http://schemas.microsoft.com/office/drawing/2014/main" id="{60B21A5C-062F-46C2-8389-53D40F46AA2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483466"/>
            <a:ext cx="5549037" cy="6374535"/>
          </a:xfrm>
          <a:custGeom>
            <a:avLst/>
            <a:gdLst>
              <a:gd name="connsiteX0" fmla="*/ 2203019 w 5549037"/>
              <a:gd name="connsiteY0" fmla="*/ 0 h 6374535"/>
              <a:gd name="connsiteX1" fmla="*/ 5549037 w 5549037"/>
              <a:gd name="connsiteY1" fmla="*/ 3346018 h 6374535"/>
              <a:gd name="connsiteX2" fmla="*/ 3797930 w 5549037"/>
              <a:gd name="connsiteY2" fmla="*/ 6288190 h 6374535"/>
              <a:gd name="connsiteX3" fmla="*/ 3618689 w 5549037"/>
              <a:gd name="connsiteY3" fmla="*/ 6374535 h 6374535"/>
              <a:gd name="connsiteX4" fmla="*/ 779546 w 5549037"/>
              <a:gd name="connsiteY4" fmla="*/ 6374535 h 6374535"/>
              <a:gd name="connsiteX5" fmla="*/ 537516 w 5549037"/>
              <a:gd name="connsiteY5" fmla="*/ 6248727 h 6374535"/>
              <a:gd name="connsiteX6" fmla="*/ 74641 w 5549037"/>
              <a:gd name="connsiteY6" fmla="*/ 5927968 h 6374535"/>
              <a:gd name="connsiteX7" fmla="*/ 0 w 5549037"/>
              <a:gd name="connsiteY7" fmla="*/ 5860130 h 6374535"/>
              <a:gd name="connsiteX8" fmla="*/ 0 w 5549037"/>
              <a:gd name="connsiteY8" fmla="*/ 831906 h 6374535"/>
              <a:gd name="connsiteX9" fmla="*/ 74641 w 5549037"/>
              <a:gd name="connsiteY9" fmla="*/ 764068 h 6374535"/>
              <a:gd name="connsiteX10" fmla="*/ 2203019 w 5549037"/>
              <a:gd name="connsiteY10" fmla="*/ 0 h 63745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549037" h="6374535">
                <a:moveTo>
                  <a:pt x="2203019" y="0"/>
                </a:moveTo>
                <a:cubicBezTo>
                  <a:pt x="4050974" y="0"/>
                  <a:pt x="5549037" y="1498063"/>
                  <a:pt x="5549037" y="3346018"/>
                </a:cubicBezTo>
                <a:cubicBezTo>
                  <a:pt x="5549037" y="4616487"/>
                  <a:pt x="4840968" y="5721578"/>
                  <a:pt x="3797930" y="6288190"/>
                </a:cubicBezTo>
                <a:lnTo>
                  <a:pt x="3618689" y="6374535"/>
                </a:lnTo>
                <a:lnTo>
                  <a:pt x="779546" y="6374535"/>
                </a:lnTo>
                <a:lnTo>
                  <a:pt x="537516" y="6248727"/>
                </a:lnTo>
                <a:cubicBezTo>
                  <a:pt x="374031" y="6154721"/>
                  <a:pt x="219238" y="6047301"/>
                  <a:pt x="74641" y="5927968"/>
                </a:cubicBezTo>
                <a:lnTo>
                  <a:pt x="0" y="5860130"/>
                </a:lnTo>
                <a:lnTo>
                  <a:pt x="0" y="831906"/>
                </a:lnTo>
                <a:lnTo>
                  <a:pt x="74641" y="764068"/>
                </a:lnTo>
                <a:cubicBezTo>
                  <a:pt x="653030" y="286739"/>
                  <a:pt x="1394539" y="0"/>
                  <a:pt x="2203019" y="0"/>
                </a:cubicBez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074" name="Picture 2" descr="ÐÐ°ÑÑÐ¸Ð½ÐºÐ¸ Ð¿Ð¾ Ð·Ð°Ð¿ÑÐ¾ÑÑ Ð¿ÐµÑÐ²Ð°Ñ Ð¼Ð¸ÑÐ¾Ð²Ð°Ñ Ð²Ð¾Ð¹Ð½Ð° Ð¿Ð»Ð°Ð½Ñ">
            <a:extLst>
              <a:ext uri="{FF2B5EF4-FFF2-40B4-BE49-F238E27FC236}">
                <a16:creationId xmlns:a16="http://schemas.microsoft.com/office/drawing/2014/main" id="{2191A36B-C96E-41D0-8042-657251BB821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01" r="26316" b="-1"/>
          <a:stretch/>
        </p:blipFill>
        <p:spPr bwMode="auto">
          <a:xfrm>
            <a:off x="0" y="647371"/>
            <a:ext cx="5385130" cy="6210629"/>
          </a:xfrm>
          <a:custGeom>
            <a:avLst/>
            <a:gdLst>
              <a:gd name="connsiteX0" fmla="*/ 2203018 w 5385130"/>
              <a:gd name="connsiteY0" fmla="*/ 0 h 6210629"/>
              <a:gd name="connsiteX1" fmla="*/ 5385130 w 5385130"/>
              <a:gd name="connsiteY1" fmla="*/ 3182112 h 6210629"/>
              <a:gd name="connsiteX2" fmla="*/ 3441640 w 5385130"/>
              <a:gd name="connsiteY2" fmla="*/ 6114158 h 6210629"/>
              <a:gd name="connsiteX3" fmla="*/ 3178061 w 5385130"/>
              <a:gd name="connsiteY3" fmla="*/ 6210629 h 6210629"/>
              <a:gd name="connsiteX4" fmla="*/ 1233206 w 5385130"/>
              <a:gd name="connsiteY4" fmla="*/ 6210629 h 6210629"/>
              <a:gd name="connsiteX5" fmla="*/ 1108901 w 5385130"/>
              <a:gd name="connsiteY5" fmla="*/ 6171135 h 6210629"/>
              <a:gd name="connsiteX6" fmla="*/ 178899 w 5385130"/>
              <a:gd name="connsiteY6" fmla="*/ 5637585 h 6210629"/>
              <a:gd name="connsiteX7" fmla="*/ 0 w 5385130"/>
              <a:gd name="connsiteY7" fmla="*/ 5474990 h 6210629"/>
              <a:gd name="connsiteX8" fmla="*/ 0 w 5385130"/>
              <a:gd name="connsiteY8" fmla="*/ 889234 h 6210629"/>
              <a:gd name="connsiteX9" fmla="*/ 178899 w 5385130"/>
              <a:gd name="connsiteY9" fmla="*/ 726640 h 6210629"/>
              <a:gd name="connsiteX10" fmla="*/ 2203018 w 5385130"/>
              <a:gd name="connsiteY10" fmla="*/ 0 h 62106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385130" h="6210629">
                <a:moveTo>
                  <a:pt x="2203018" y="0"/>
                </a:moveTo>
                <a:cubicBezTo>
                  <a:pt x="3960450" y="0"/>
                  <a:pt x="5385130" y="1424680"/>
                  <a:pt x="5385130" y="3182112"/>
                </a:cubicBezTo>
                <a:cubicBezTo>
                  <a:pt x="5385130" y="4500186"/>
                  <a:pt x="4583748" y="5631087"/>
                  <a:pt x="3441640" y="6114158"/>
                </a:cubicBezTo>
                <a:lnTo>
                  <a:pt x="3178061" y="6210629"/>
                </a:lnTo>
                <a:lnTo>
                  <a:pt x="1233206" y="6210629"/>
                </a:lnTo>
                <a:lnTo>
                  <a:pt x="1108901" y="6171135"/>
                </a:lnTo>
                <a:cubicBezTo>
                  <a:pt x="767738" y="6046219"/>
                  <a:pt x="453928" y="5864559"/>
                  <a:pt x="178899" y="5637585"/>
                </a:cubicBezTo>
                <a:lnTo>
                  <a:pt x="0" y="5474990"/>
                </a:lnTo>
                <a:lnTo>
                  <a:pt x="0" y="889234"/>
                </a:lnTo>
                <a:lnTo>
                  <a:pt x="178899" y="726640"/>
                </a:lnTo>
                <a:cubicBezTo>
                  <a:pt x="728956" y="272693"/>
                  <a:pt x="1434142" y="0"/>
                  <a:pt x="2203018" y="0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5" name="Freeform: Shape 74">
            <a:extLst>
              <a:ext uri="{FF2B5EF4-FFF2-40B4-BE49-F238E27FC236}">
                <a16:creationId xmlns:a16="http://schemas.microsoft.com/office/drawing/2014/main" id="{8A177BCC-4208-4795-8572-4D623BA1E2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233763" y="1"/>
            <a:ext cx="4480560" cy="2513993"/>
          </a:xfrm>
          <a:custGeom>
            <a:avLst/>
            <a:gdLst>
              <a:gd name="connsiteX0" fmla="*/ 18382 w 4480560"/>
              <a:gd name="connsiteY0" fmla="*/ 0 h 2513993"/>
              <a:gd name="connsiteX1" fmla="*/ 4462178 w 4480560"/>
              <a:gd name="connsiteY1" fmla="*/ 0 h 2513993"/>
              <a:gd name="connsiteX2" fmla="*/ 4468994 w 4480560"/>
              <a:gd name="connsiteY2" fmla="*/ 44657 h 2513993"/>
              <a:gd name="connsiteX3" fmla="*/ 4480560 w 4480560"/>
              <a:gd name="connsiteY3" fmla="*/ 273713 h 2513993"/>
              <a:gd name="connsiteX4" fmla="*/ 2240280 w 4480560"/>
              <a:gd name="connsiteY4" fmla="*/ 2513993 h 2513993"/>
              <a:gd name="connsiteX5" fmla="*/ 0 w 4480560"/>
              <a:gd name="connsiteY5" fmla="*/ 273713 h 2513993"/>
              <a:gd name="connsiteX6" fmla="*/ 11567 w 4480560"/>
              <a:gd name="connsiteY6" fmla="*/ 44657 h 25139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480560" h="2513993">
                <a:moveTo>
                  <a:pt x="18382" y="0"/>
                </a:moveTo>
                <a:lnTo>
                  <a:pt x="4462178" y="0"/>
                </a:lnTo>
                <a:lnTo>
                  <a:pt x="4468994" y="44657"/>
                </a:lnTo>
                <a:cubicBezTo>
                  <a:pt x="4476642" y="119969"/>
                  <a:pt x="4480560" y="196384"/>
                  <a:pt x="4480560" y="273713"/>
                </a:cubicBezTo>
                <a:cubicBezTo>
                  <a:pt x="4480560" y="1510985"/>
                  <a:pt x="3477552" y="2513993"/>
                  <a:pt x="2240280" y="2513993"/>
                </a:cubicBezTo>
                <a:cubicBezTo>
                  <a:pt x="1003008" y="2513993"/>
                  <a:pt x="0" y="1510985"/>
                  <a:pt x="0" y="273713"/>
                </a:cubicBezTo>
                <a:cubicBezTo>
                  <a:pt x="0" y="196384"/>
                  <a:pt x="3918" y="119969"/>
                  <a:pt x="11567" y="44657"/>
                </a:cubicBez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076" name="Picture 4" descr="ÐÐ°ÑÑÐ¸Ð½ÐºÐ¸ Ð¿Ð¾ Ð·Ð°Ð¿ÑÐ¾ÑÑ Ð¿ÐµÑÐ²Ð°Ñ Ð¼Ð¸ÑÐ¾Ð²Ð°Ñ Ð²Ð¾Ð¹Ð½Ð° ÑÑÐ°Ð½Ñ ÑÐµÑÐ´Ð¸Ð½Ð°Ð½Ð´">
            <a:extLst>
              <a:ext uri="{FF2B5EF4-FFF2-40B4-BE49-F238E27FC236}">
                <a16:creationId xmlns:a16="http://schemas.microsoft.com/office/drawing/2014/main" id="{C9584540-B279-4AE3-B47C-2FFC8A3E431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43" r="-1" b="-1"/>
          <a:stretch/>
        </p:blipFill>
        <p:spPr bwMode="auto">
          <a:xfrm>
            <a:off x="5398355" y="1"/>
            <a:ext cx="4151376" cy="2349401"/>
          </a:xfrm>
          <a:custGeom>
            <a:avLst/>
            <a:gdLst>
              <a:gd name="connsiteX0" fmla="*/ 20101 w 4151376"/>
              <a:gd name="connsiteY0" fmla="*/ 0 h 2349401"/>
              <a:gd name="connsiteX1" fmla="*/ 4131276 w 4151376"/>
              <a:gd name="connsiteY1" fmla="*/ 0 h 2349401"/>
              <a:gd name="connsiteX2" fmla="*/ 4140659 w 4151376"/>
              <a:gd name="connsiteY2" fmla="*/ 61486 h 2349401"/>
              <a:gd name="connsiteX3" fmla="*/ 4151376 w 4151376"/>
              <a:gd name="connsiteY3" fmla="*/ 273713 h 2349401"/>
              <a:gd name="connsiteX4" fmla="*/ 2075688 w 4151376"/>
              <a:gd name="connsiteY4" fmla="*/ 2349401 h 2349401"/>
              <a:gd name="connsiteX5" fmla="*/ 0 w 4151376"/>
              <a:gd name="connsiteY5" fmla="*/ 273713 h 2349401"/>
              <a:gd name="connsiteX6" fmla="*/ 10717 w 4151376"/>
              <a:gd name="connsiteY6" fmla="*/ 61486 h 23494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51376" h="2349401">
                <a:moveTo>
                  <a:pt x="20101" y="0"/>
                </a:moveTo>
                <a:lnTo>
                  <a:pt x="4131276" y="0"/>
                </a:lnTo>
                <a:lnTo>
                  <a:pt x="4140659" y="61486"/>
                </a:lnTo>
                <a:cubicBezTo>
                  <a:pt x="4147746" y="131265"/>
                  <a:pt x="4151376" y="202065"/>
                  <a:pt x="4151376" y="273713"/>
                </a:cubicBezTo>
                <a:cubicBezTo>
                  <a:pt x="4151376" y="1420084"/>
                  <a:pt x="3222059" y="2349401"/>
                  <a:pt x="2075688" y="2349401"/>
                </a:cubicBezTo>
                <a:cubicBezTo>
                  <a:pt x="929317" y="2349401"/>
                  <a:pt x="0" y="1420084"/>
                  <a:pt x="0" y="273713"/>
                </a:cubicBezTo>
                <a:cubicBezTo>
                  <a:pt x="0" y="202065"/>
                  <a:pt x="3630" y="131265"/>
                  <a:pt x="10717" y="61486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88520FA-D2A8-4125-94A8-4696A529F4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0271" y="3794336"/>
            <a:ext cx="5242259" cy="1922251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48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Планы сторон</a:t>
            </a:r>
            <a:br>
              <a:rPr lang="en-US" sz="48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endParaRPr lang="en-US" sz="4800" kern="120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41932591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ÐÐ°ÑÑÐ¸Ð½ÐºÐ¸ Ð¿Ð¾ Ð·Ð°Ð¿ÑÐ¾ÑÑ Ð¿ÐµÑÐ²Ð°Ñ Ð¼Ð¸ÑÐ¾Ð²Ð°Ñ Ð²Ð¾Ð¹Ð½Ð° Ð¿Ð»Ð°Ð½Ñ">
            <a:extLst>
              <a:ext uri="{FF2B5EF4-FFF2-40B4-BE49-F238E27FC236}">
                <a16:creationId xmlns:a16="http://schemas.microsoft.com/office/drawing/2014/main" id="{DDF05766-97D0-402E-8584-56BBE307287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51" b="26034"/>
          <a:stretch/>
        </p:blipFill>
        <p:spPr bwMode="auto">
          <a:xfrm>
            <a:off x="20" y="10"/>
            <a:ext cx="12191980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776188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ÐÐ°ÑÑÐ¸Ð½ÐºÐ¸ Ð¿Ð¾ Ð·Ð°Ð¿ÑÐ¾ÑÑ Ð±Ð¸ÑÐ²Ð° Ð¿ÑÐ¸ Ð¸Ð¿ÑÐµ">
            <a:extLst>
              <a:ext uri="{FF2B5EF4-FFF2-40B4-BE49-F238E27FC236}">
                <a16:creationId xmlns:a16="http://schemas.microsoft.com/office/drawing/2014/main" id="{2DF24E26-328C-4788-87FF-F816A0AD798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24" b="2926"/>
          <a:stretch/>
        </p:blipFill>
        <p:spPr bwMode="auto">
          <a:xfrm>
            <a:off x="20" y="10"/>
            <a:ext cx="12191980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40C6396-F913-4FBF-B4DE-617DFAE961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25749" y="4704515"/>
            <a:ext cx="3200400" cy="1325563"/>
          </a:xfrm>
          <a:solidFill>
            <a:srgbClr val="262626"/>
          </a:solidFill>
          <a:ln w="257175" cap="sq" cmpd="sng" algn="ctr">
            <a:solidFill>
              <a:srgbClr val="262626">
                <a:alpha val="60000"/>
              </a:srgbClr>
            </a:solidFill>
            <a:prstDash val="solid"/>
            <a:miter lim="800000"/>
          </a:ln>
        </p:spPr>
        <p:txBody>
          <a:bodyPr vert="horz" wrap="square" lIns="91440" tIns="45720" rIns="91440" bIns="45720" rtlCol="0" anchor="ctr">
            <a:normAutofit/>
          </a:bodyPr>
          <a:lstStyle/>
          <a:p>
            <a:pPr algn="ctr"/>
            <a:r>
              <a:rPr lang="en-US" sz="2400">
                <a:solidFill>
                  <a:schemeClr val="lt1"/>
                </a:solidFill>
              </a:rPr>
              <a:t>Битва при Ипре</a:t>
            </a:r>
            <a:endParaRPr lang="en-US" sz="2400" dirty="0">
              <a:solidFill>
                <a:schemeClr val="l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773544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4" name="Picture 6" descr="ÐÐ°ÑÑÐ¸Ð½ÐºÐ¸ Ð¿Ð¾ Ð·Ð°Ð¿ÑÐ¾ÑÑ Ð²ÐµÑÐ´ÐµÐ½ÑÐºÐ°Ñ Ð¼ÑÑÐ¾ÑÑÐ±ÐºÐ°">
            <a:extLst>
              <a:ext uri="{FF2B5EF4-FFF2-40B4-BE49-F238E27FC236}">
                <a16:creationId xmlns:a16="http://schemas.microsoft.com/office/drawing/2014/main" id="{8AE27801-1541-47DA-B464-48438F27CAD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747" r="1" b="15179"/>
          <a:stretch/>
        </p:blipFill>
        <p:spPr bwMode="auto">
          <a:xfrm>
            <a:off x="7716860" y="4683320"/>
            <a:ext cx="4475140" cy="2174680"/>
          </a:xfrm>
          <a:custGeom>
            <a:avLst/>
            <a:gdLst>
              <a:gd name="connsiteX0" fmla="*/ 1006941 w 4475140"/>
              <a:gd name="connsiteY0" fmla="*/ 0 h 2174680"/>
              <a:gd name="connsiteX1" fmla="*/ 4475140 w 4475140"/>
              <a:gd name="connsiteY1" fmla="*/ 0 h 2174680"/>
              <a:gd name="connsiteX2" fmla="*/ 4475140 w 4475140"/>
              <a:gd name="connsiteY2" fmla="*/ 2174680 h 2174680"/>
              <a:gd name="connsiteX3" fmla="*/ 3400319 w 4475140"/>
              <a:gd name="connsiteY3" fmla="*/ 2174680 h 2174680"/>
              <a:gd name="connsiteX4" fmla="*/ 3400319 w 4475140"/>
              <a:gd name="connsiteY4" fmla="*/ 2174202 h 2174680"/>
              <a:gd name="connsiteX5" fmla="*/ 0 w 4475140"/>
              <a:gd name="connsiteY5" fmla="*/ 2174202 h 21746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475140" h="2174680">
                <a:moveTo>
                  <a:pt x="1006941" y="0"/>
                </a:moveTo>
                <a:lnTo>
                  <a:pt x="4475140" y="0"/>
                </a:lnTo>
                <a:lnTo>
                  <a:pt x="4475140" y="2174680"/>
                </a:lnTo>
                <a:lnTo>
                  <a:pt x="3400319" y="2174680"/>
                </a:lnTo>
                <a:lnTo>
                  <a:pt x="3400319" y="2174202"/>
                </a:lnTo>
                <a:lnTo>
                  <a:pt x="0" y="2174202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0" name="Picture 2" descr="ÐÐ°ÑÑÐ¸Ð½ÐºÐ¸ Ð¿Ð¾ Ð·Ð°Ð¿ÑÐ¾ÑÑ Ð²ÐµÑÐ´ÐµÐ½ÑÐºÐ°Ñ Ð¼ÑÑÐ¾ÑÑÐ±ÐºÐ°">
            <a:extLst>
              <a:ext uri="{FF2B5EF4-FFF2-40B4-BE49-F238E27FC236}">
                <a16:creationId xmlns:a16="http://schemas.microsoft.com/office/drawing/2014/main" id="{6614EA99-1E9F-4019-A451-88CE224F875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649" r="1" b="42421"/>
          <a:stretch/>
        </p:blipFill>
        <p:spPr bwMode="auto">
          <a:xfrm>
            <a:off x="3649318" y="10"/>
            <a:ext cx="8542682" cy="2130463"/>
          </a:xfrm>
          <a:custGeom>
            <a:avLst/>
            <a:gdLst>
              <a:gd name="connsiteX0" fmla="*/ 986689 w 8542682"/>
              <a:gd name="connsiteY0" fmla="*/ 0 h 2130473"/>
              <a:gd name="connsiteX1" fmla="*/ 8542682 w 8542682"/>
              <a:gd name="connsiteY1" fmla="*/ 0 h 2130473"/>
              <a:gd name="connsiteX2" fmla="*/ 8542682 w 8542682"/>
              <a:gd name="connsiteY2" fmla="*/ 2130473 h 2130473"/>
              <a:gd name="connsiteX3" fmla="*/ 0 w 8542682"/>
              <a:gd name="connsiteY3" fmla="*/ 2130473 h 21304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542682" h="2130473">
                <a:moveTo>
                  <a:pt x="986689" y="0"/>
                </a:moveTo>
                <a:lnTo>
                  <a:pt x="8542682" y="0"/>
                </a:lnTo>
                <a:lnTo>
                  <a:pt x="8542682" y="2130473"/>
                </a:lnTo>
                <a:lnTo>
                  <a:pt x="0" y="2130473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ÐÐ°ÑÑÐ¸Ð½ÐºÐ¸ Ð¿Ð¾ Ð·Ð°Ð¿ÑÐ¾ÑÑ Ð²ÐµÑÐ´ÐµÐ½ÑÐºÐ°Ñ Ð¼ÑÑÐ¾ÑÑÐ±ÐºÐ°">
            <a:extLst>
              <a:ext uri="{FF2B5EF4-FFF2-40B4-BE49-F238E27FC236}">
                <a16:creationId xmlns:a16="http://schemas.microsoft.com/office/drawing/2014/main" id="{F450F4E7-6691-450F-A18C-EED71C3AB71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809" r="-2" b="30326"/>
          <a:stretch/>
        </p:blipFill>
        <p:spPr bwMode="auto">
          <a:xfrm>
            <a:off x="20" y="4682840"/>
            <a:ext cx="8563356" cy="2175160"/>
          </a:xfrm>
          <a:custGeom>
            <a:avLst/>
            <a:gdLst>
              <a:gd name="connsiteX0" fmla="*/ 0 w 8563376"/>
              <a:gd name="connsiteY0" fmla="*/ 0 h 2175160"/>
              <a:gd name="connsiteX1" fmla="*/ 8563376 w 8563376"/>
              <a:gd name="connsiteY1" fmla="*/ 0 h 2175160"/>
              <a:gd name="connsiteX2" fmla="*/ 7555992 w 8563376"/>
              <a:gd name="connsiteY2" fmla="*/ 2175160 h 2175160"/>
              <a:gd name="connsiteX3" fmla="*/ 0 w 8563376"/>
              <a:gd name="connsiteY3" fmla="*/ 2175160 h 21751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563376" h="2175160">
                <a:moveTo>
                  <a:pt x="0" y="0"/>
                </a:moveTo>
                <a:lnTo>
                  <a:pt x="8563376" y="0"/>
                </a:lnTo>
                <a:lnTo>
                  <a:pt x="7555992" y="2175160"/>
                </a:lnTo>
                <a:lnTo>
                  <a:pt x="0" y="2175160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6" name="Picture 8" descr="ÐÐ°ÑÑÐ¸Ð½ÐºÐ¸ Ð¿Ð¾ Ð·Ð°Ð¿ÑÐ¾ÑÑ Ð²ÐµÑÐ´ÐµÐ½ÑÐºÐ°Ñ Ð¼ÑÑÐ¾ÑÑÐ±ÐºÐ°">
            <a:extLst>
              <a:ext uri="{FF2B5EF4-FFF2-40B4-BE49-F238E27FC236}">
                <a16:creationId xmlns:a16="http://schemas.microsoft.com/office/drawing/2014/main" id="{86402E26-16DF-4C3B-880D-B4A8D60534D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028" r="2" b="10284"/>
          <a:stretch/>
        </p:blipFill>
        <p:spPr bwMode="auto">
          <a:xfrm>
            <a:off x="20" y="-6956"/>
            <a:ext cx="4475120" cy="2130473"/>
          </a:xfrm>
          <a:custGeom>
            <a:avLst/>
            <a:gdLst>
              <a:gd name="connsiteX0" fmla="*/ 0 w 4475140"/>
              <a:gd name="connsiteY0" fmla="*/ 0 h 2130473"/>
              <a:gd name="connsiteX1" fmla="*/ 1074821 w 4475140"/>
              <a:gd name="connsiteY1" fmla="*/ 0 h 2130473"/>
              <a:gd name="connsiteX2" fmla="*/ 1074821 w 4475140"/>
              <a:gd name="connsiteY2" fmla="*/ 239 h 2130473"/>
              <a:gd name="connsiteX3" fmla="*/ 4475140 w 4475140"/>
              <a:gd name="connsiteY3" fmla="*/ 239 h 2130473"/>
              <a:gd name="connsiteX4" fmla="*/ 3488563 w 4475140"/>
              <a:gd name="connsiteY4" fmla="*/ 2130473 h 2130473"/>
              <a:gd name="connsiteX5" fmla="*/ 0 w 4475140"/>
              <a:gd name="connsiteY5" fmla="*/ 2130473 h 21304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475140" h="2130473">
                <a:moveTo>
                  <a:pt x="0" y="0"/>
                </a:moveTo>
                <a:lnTo>
                  <a:pt x="1074821" y="0"/>
                </a:lnTo>
                <a:lnTo>
                  <a:pt x="1074821" y="239"/>
                </a:lnTo>
                <a:lnTo>
                  <a:pt x="4475140" y="239"/>
                </a:lnTo>
                <a:lnTo>
                  <a:pt x="3488563" y="2130473"/>
                </a:lnTo>
                <a:lnTo>
                  <a:pt x="0" y="2130473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25050D6-25AA-4FD9-8E70-0691622D69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2245810"/>
            <a:ext cx="9144000" cy="135575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4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Верденская битва </a:t>
            </a:r>
          </a:p>
        </p:txBody>
      </p:sp>
    </p:spTree>
    <p:extLst>
      <p:ext uri="{BB962C8B-B14F-4D97-AF65-F5344CB8AC3E}">
        <p14:creationId xmlns:p14="http://schemas.microsoft.com/office/powerpoint/2010/main" val="364019537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Freeform: Shape 74">
            <a:extLst>
              <a:ext uri="{FF2B5EF4-FFF2-40B4-BE49-F238E27FC236}">
                <a16:creationId xmlns:a16="http://schemas.microsoft.com/office/drawing/2014/main" id="{83FA766D-3260-4E0A-9E7F-A2C93DFF193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46518"/>
            <a:ext cx="4100079" cy="6194580"/>
          </a:xfrm>
          <a:custGeom>
            <a:avLst/>
            <a:gdLst>
              <a:gd name="connsiteX0" fmla="*/ 1002789 w 4100079"/>
              <a:gd name="connsiteY0" fmla="*/ 0 h 6194580"/>
              <a:gd name="connsiteX1" fmla="*/ 4100079 w 4100079"/>
              <a:gd name="connsiteY1" fmla="*/ 3097290 h 6194580"/>
              <a:gd name="connsiteX2" fmla="*/ 1002789 w 4100079"/>
              <a:gd name="connsiteY2" fmla="*/ 6194580 h 6194580"/>
              <a:gd name="connsiteX3" fmla="*/ 81750 w 4100079"/>
              <a:gd name="connsiteY3" fmla="*/ 6055332 h 6194580"/>
              <a:gd name="connsiteX4" fmla="*/ 0 w 4100079"/>
              <a:gd name="connsiteY4" fmla="*/ 6025411 h 6194580"/>
              <a:gd name="connsiteX5" fmla="*/ 0 w 4100079"/>
              <a:gd name="connsiteY5" fmla="*/ 169169 h 6194580"/>
              <a:gd name="connsiteX6" fmla="*/ 81750 w 4100079"/>
              <a:gd name="connsiteY6" fmla="*/ 139248 h 6194580"/>
              <a:gd name="connsiteX7" fmla="*/ 1002789 w 4100079"/>
              <a:gd name="connsiteY7" fmla="*/ 0 h 61945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100079" h="6194580">
                <a:moveTo>
                  <a:pt x="1002789" y="0"/>
                </a:moveTo>
                <a:cubicBezTo>
                  <a:pt x="2713375" y="0"/>
                  <a:pt x="4100079" y="1386704"/>
                  <a:pt x="4100079" y="3097290"/>
                </a:cubicBezTo>
                <a:cubicBezTo>
                  <a:pt x="4100079" y="4807876"/>
                  <a:pt x="2713375" y="6194580"/>
                  <a:pt x="1002789" y="6194580"/>
                </a:cubicBezTo>
                <a:cubicBezTo>
                  <a:pt x="682054" y="6194580"/>
                  <a:pt x="372706" y="6145829"/>
                  <a:pt x="81750" y="6055332"/>
                </a:cubicBezTo>
                <a:lnTo>
                  <a:pt x="0" y="6025411"/>
                </a:lnTo>
                <a:lnTo>
                  <a:pt x="0" y="169169"/>
                </a:lnTo>
                <a:lnTo>
                  <a:pt x="81750" y="139248"/>
                </a:lnTo>
                <a:cubicBezTo>
                  <a:pt x="372706" y="48751"/>
                  <a:pt x="682054" y="0"/>
                  <a:pt x="1002789" y="0"/>
                </a:cubicBez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7" name="Freeform: Shape 76">
            <a:extLst>
              <a:ext uri="{FF2B5EF4-FFF2-40B4-BE49-F238E27FC236}">
                <a16:creationId xmlns:a16="http://schemas.microsoft.com/office/drawing/2014/main" id="{5E10DA6E-C3FF-4539-BF84-4775BB7EC4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804396" y="2042"/>
            <a:ext cx="3387604" cy="4183848"/>
          </a:xfrm>
          <a:custGeom>
            <a:avLst/>
            <a:gdLst>
              <a:gd name="connsiteX0" fmla="*/ 420128 w 3387604"/>
              <a:gd name="connsiteY0" fmla="*/ 0 h 4183848"/>
              <a:gd name="connsiteX1" fmla="*/ 3387604 w 3387604"/>
              <a:gd name="connsiteY1" fmla="*/ 0 h 4183848"/>
              <a:gd name="connsiteX2" fmla="*/ 3387604 w 3387604"/>
              <a:gd name="connsiteY2" fmla="*/ 4101530 h 4183848"/>
              <a:gd name="connsiteX3" fmla="*/ 3283372 w 3387604"/>
              <a:gd name="connsiteY3" fmla="*/ 4128330 h 4183848"/>
              <a:gd name="connsiteX4" fmla="*/ 2732648 w 3387604"/>
              <a:gd name="connsiteY4" fmla="*/ 4183848 h 4183848"/>
              <a:gd name="connsiteX5" fmla="*/ 0 w 3387604"/>
              <a:gd name="connsiteY5" fmla="*/ 1451200 h 4183848"/>
              <a:gd name="connsiteX6" fmla="*/ 329816 w 3387604"/>
              <a:gd name="connsiteY6" fmla="*/ 148658 h 41838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387604" h="4183848">
                <a:moveTo>
                  <a:pt x="420128" y="0"/>
                </a:moveTo>
                <a:lnTo>
                  <a:pt x="3387604" y="0"/>
                </a:lnTo>
                <a:lnTo>
                  <a:pt x="3387604" y="4101530"/>
                </a:lnTo>
                <a:lnTo>
                  <a:pt x="3283372" y="4128330"/>
                </a:lnTo>
                <a:cubicBezTo>
                  <a:pt x="3105483" y="4164732"/>
                  <a:pt x="2921298" y="4183848"/>
                  <a:pt x="2732648" y="4183848"/>
                </a:cubicBezTo>
                <a:cubicBezTo>
                  <a:pt x="1223448" y="4183848"/>
                  <a:pt x="0" y="2960400"/>
                  <a:pt x="0" y="1451200"/>
                </a:cubicBezTo>
                <a:cubicBezTo>
                  <a:pt x="0" y="979575"/>
                  <a:pt x="119477" y="535856"/>
                  <a:pt x="329816" y="148658"/>
                </a:cubicBez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194" name="Picture 2" descr="ÐÐ°ÑÑÐ¸Ð½ÐºÐ¸ Ð¿Ð¾ Ð·Ð°Ð¿ÑÐ¾ÑÑ ÐÑÑÑÐ¸Ð»Ð¾Ð²ÑÐºÐ¸Ð¹ Ð¿ÑÐ¾ÑÑÐ²">
            <a:extLst>
              <a:ext uri="{FF2B5EF4-FFF2-40B4-BE49-F238E27FC236}">
                <a16:creationId xmlns:a16="http://schemas.microsoft.com/office/drawing/2014/main" id="{BDB525CC-7DD4-459B-8A77-4DF24F82A40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" b="1761"/>
          <a:stretch/>
        </p:blipFill>
        <p:spPr bwMode="auto">
          <a:xfrm>
            <a:off x="20" y="413156"/>
            <a:ext cx="3933420" cy="5861304"/>
          </a:xfrm>
          <a:custGeom>
            <a:avLst/>
            <a:gdLst>
              <a:gd name="connsiteX0" fmla="*/ 1002788 w 3933440"/>
              <a:gd name="connsiteY0" fmla="*/ 0 h 5861304"/>
              <a:gd name="connsiteX1" fmla="*/ 3933440 w 3933440"/>
              <a:gd name="connsiteY1" fmla="*/ 2930652 h 5861304"/>
              <a:gd name="connsiteX2" fmla="*/ 1002788 w 3933440"/>
              <a:gd name="connsiteY2" fmla="*/ 5861304 h 5861304"/>
              <a:gd name="connsiteX3" fmla="*/ 131302 w 3933440"/>
              <a:gd name="connsiteY3" fmla="*/ 5729548 h 5861304"/>
              <a:gd name="connsiteX4" fmla="*/ 0 w 3933440"/>
              <a:gd name="connsiteY4" fmla="*/ 5681491 h 5861304"/>
              <a:gd name="connsiteX5" fmla="*/ 0 w 3933440"/>
              <a:gd name="connsiteY5" fmla="*/ 179814 h 5861304"/>
              <a:gd name="connsiteX6" fmla="*/ 131302 w 3933440"/>
              <a:gd name="connsiteY6" fmla="*/ 131756 h 5861304"/>
              <a:gd name="connsiteX7" fmla="*/ 1002788 w 3933440"/>
              <a:gd name="connsiteY7" fmla="*/ 0 h 58613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933440" h="5861304">
                <a:moveTo>
                  <a:pt x="1002788" y="0"/>
                </a:moveTo>
                <a:cubicBezTo>
                  <a:pt x="2621342" y="0"/>
                  <a:pt x="3933440" y="1312098"/>
                  <a:pt x="3933440" y="2930652"/>
                </a:cubicBezTo>
                <a:cubicBezTo>
                  <a:pt x="3933440" y="4549206"/>
                  <a:pt x="2621342" y="5861304"/>
                  <a:pt x="1002788" y="5861304"/>
                </a:cubicBezTo>
                <a:cubicBezTo>
                  <a:pt x="699309" y="5861304"/>
                  <a:pt x="406604" y="5815176"/>
                  <a:pt x="131302" y="5729548"/>
                </a:cubicBezTo>
                <a:lnTo>
                  <a:pt x="0" y="5681491"/>
                </a:lnTo>
                <a:lnTo>
                  <a:pt x="0" y="179814"/>
                </a:lnTo>
                <a:lnTo>
                  <a:pt x="131302" y="131756"/>
                </a:lnTo>
                <a:cubicBezTo>
                  <a:pt x="406604" y="46129"/>
                  <a:pt x="699309" y="0"/>
                  <a:pt x="1002788" y="0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8" name="Picture 6" descr="ÐÐ°ÑÑÐ¸Ð½ÐºÐ¸ Ð¿Ð¾ Ð·Ð°Ð¿ÑÐ¾ÑÑ ÐÑÑÑÐ¸Ð»Ð¾Ð²ÑÐºÐ¸Ð¹ Ð¿ÑÐ¾ÑÑÐ²">
            <a:extLst>
              <a:ext uri="{FF2B5EF4-FFF2-40B4-BE49-F238E27FC236}">
                <a16:creationId xmlns:a16="http://schemas.microsoft.com/office/drawing/2014/main" id="{BDD9BD24-A789-40B3-B8DD-4BEA0A61385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815" r="31065" b="1"/>
          <a:stretch/>
        </p:blipFill>
        <p:spPr bwMode="auto">
          <a:xfrm>
            <a:off x="8967592" y="2042"/>
            <a:ext cx="3224421" cy="4020664"/>
          </a:xfrm>
          <a:custGeom>
            <a:avLst/>
            <a:gdLst>
              <a:gd name="connsiteX0" fmla="*/ 449733 w 3224421"/>
              <a:gd name="connsiteY0" fmla="*/ 0 h 4020664"/>
              <a:gd name="connsiteX1" fmla="*/ 3224421 w 3224421"/>
              <a:gd name="connsiteY1" fmla="*/ 0 h 4020664"/>
              <a:gd name="connsiteX2" fmla="*/ 3224421 w 3224421"/>
              <a:gd name="connsiteY2" fmla="*/ 3933205 h 4020664"/>
              <a:gd name="connsiteX3" fmla="*/ 3087301 w 3224421"/>
              <a:gd name="connsiteY3" fmla="*/ 3968462 h 4020664"/>
              <a:gd name="connsiteX4" fmla="*/ 2569464 w 3224421"/>
              <a:gd name="connsiteY4" fmla="*/ 4020664 h 4020664"/>
              <a:gd name="connsiteX5" fmla="*/ 0 w 3224421"/>
              <a:gd name="connsiteY5" fmla="*/ 1451200 h 4020664"/>
              <a:gd name="connsiteX6" fmla="*/ 438824 w 3224421"/>
              <a:gd name="connsiteY6" fmla="*/ 14588 h 4020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24421" h="4020664">
                <a:moveTo>
                  <a:pt x="449733" y="0"/>
                </a:moveTo>
                <a:lnTo>
                  <a:pt x="3224421" y="0"/>
                </a:lnTo>
                <a:lnTo>
                  <a:pt x="3224421" y="3933205"/>
                </a:lnTo>
                <a:lnTo>
                  <a:pt x="3087301" y="3968462"/>
                </a:lnTo>
                <a:cubicBezTo>
                  <a:pt x="2920035" y="4002689"/>
                  <a:pt x="2746849" y="4020664"/>
                  <a:pt x="2569464" y="4020664"/>
                </a:cubicBezTo>
                <a:cubicBezTo>
                  <a:pt x="1150388" y="4020664"/>
                  <a:pt x="0" y="2870276"/>
                  <a:pt x="0" y="1451200"/>
                </a:cubicBezTo>
                <a:cubicBezTo>
                  <a:pt x="0" y="919047"/>
                  <a:pt x="161773" y="424677"/>
                  <a:pt x="438824" y="14588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9" name="Freeform: Shape 78">
            <a:extLst>
              <a:ext uri="{FF2B5EF4-FFF2-40B4-BE49-F238E27FC236}">
                <a16:creationId xmlns:a16="http://schemas.microsoft.com/office/drawing/2014/main" id="{CB435A06-5FFD-4CF8-BE06-3796EC4200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353543" y="0"/>
            <a:ext cx="3566160" cy="3159748"/>
          </a:xfrm>
          <a:custGeom>
            <a:avLst/>
            <a:gdLst>
              <a:gd name="connsiteX0" fmla="*/ 649888 w 3566160"/>
              <a:gd name="connsiteY0" fmla="*/ 0 h 3159748"/>
              <a:gd name="connsiteX1" fmla="*/ 2916273 w 3566160"/>
              <a:gd name="connsiteY1" fmla="*/ 0 h 3159748"/>
              <a:gd name="connsiteX2" fmla="*/ 2917285 w 3566160"/>
              <a:gd name="connsiteY2" fmla="*/ 757 h 3159748"/>
              <a:gd name="connsiteX3" fmla="*/ 3566160 w 3566160"/>
              <a:gd name="connsiteY3" fmla="*/ 1376668 h 3159748"/>
              <a:gd name="connsiteX4" fmla="*/ 1783080 w 3566160"/>
              <a:gd name="connsiteY4" fmla="*/ 3159748 h 3159748"/>
              <a:gd name="connsiteX5" fmla="*/ 0 w 3566160"/>
              <a:gd name="connsiteY5" fmla="*/ 1376668 h 3159748"/>
              <a:gd name="connsiteX6" fmla="*/ 648876 w 3566160"/>
              <a:gd name="connsiteY6" fmla="*/ 757 h 31597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566160" h="3159748">
                <a:moveTo>
                  <a:pt x="649888" y="0"/>
                </a:moveTo>
                <a:lnTo>
                  <a:pt x="2916273" y="0"/>
                </a:lnTo>
                <a:lnTo>
                  <a:pt x="2917285" y="757"/>
                </a:lnTo>
                <a:cubicBezTo>
                  <a:pt x="3313569" y="327800"/>
                  <a:pt x="3566160" y="822736"/>
                  <a:pt x="3566160" y="1376668"/>
                </a:cubicBezTo>
                <a:cubicBezTo>
                  <a:pt x="3566160" y="2361436"/>
                  <a:pt x="2767848" y="3159748"/>
                  <a:pt x="1783080" y="3159748"/>
                </a:cubicBezTo>
                <a:cubicBezTo>
                  <a:pt x="798312" y="3159748"/>
                  <a:pt x="0" y="2361436"/>
                  <a:pt x="0" y="1376668"/>
                </a:cubicBezTo>
                <a:cubicBezTo>
                  <a:pt x="0" y="822736"/>
                  <a:pt x="252591" y="327800"/>
                  <a:pt x="648876" y="757"/>
                </a:cubicBez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196" name="Picture 4" descr="ÐÐ°ÑÑÐ¸Ð½ÐºÐ¸ Ð¿Ð¾ Ð·Ð°Ð¿ÑÐ¾ÑÑ ÐÑÑÑÐ¸Ð»Ð¾Ð²ÑÐºÐ¸Ð¹ Ð¿ÑÐ¾ÑÑÐ²">
            <a:extLst>
              <a:ext uri="{FF2B5EF4-FFF2-40B4-BE49-F238E27FC236}">
                <a16:creationId xmlns:a16="http://schemas.microsoft.com/office/drawing/2014/main" id="{57C4FC75-2441-4245-9042-857BA6460A5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68" r="16039" b="-1"/>
          <a:stretch/>
        </p:blipFill>
        <p:spPr bwMode="auto">
          <a:xfrm>
            <a:off x="4518135" y="10"/>
            <a:ext cx="3236976" cy="2995146"/>
          </a:xfrm>
          <a:custGeom>
            <a:avLst/>
            <a:gdLst>
              <a:gd name="connsiteX0" fmla="*/ 770517 w 3236976"/>
              <a:gd name="connsiteY0" fmla="*/ 0 h 2995156"/>
              <a:gd name="connsiteX1" fmla="*/ 2466460 w 3236976"/>
              <a:gd name="connsiteY1" fmla="*/ 0 h 2995156"/>
              <a:gd name="connsiteX2" fmla="*/ 2523400 w 3236976"/>
              <a:gd name="connsiteY2" fmla="*/ 34592 h 2995156"/>
              <a:gd name="connsiteX3" fmla="*/ 3236976 w 3236976"/>
              <a:gd name="connsiteY3" fmla="*/ 1376668 h 2995156"/>
              <a:gd name="connsiteX4" fmla="*/ 1618488 w 3236976"/>
              <a:gd name="connsiteY4" fmla="*/ 2995156 h 2995156"/>
              <a:gd name="connsiteX5" fmla="*/ 0 w 3236976"/>
              <a:gd name="connsiteY5" fmla="*/ 1376668 h 2995156"/>
              <a:gd name="connsiteX6" fmla="*/ 713576 w 3236976"/>
              <a:gd name="connsiteY6" fmla="*/ 34592 h 29951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36976" h="2995156">
                <a:moveTo>
                  <a:pt x="770517" y="0"/>
                </a:moveTo>
                <a:lnTo>
                  <a:pt x="2466460" y="0"/>
                </a:lnTo>
                <a:lnTo>
                  <a:pt x="2523400" y="34592"/>
                </a:lnTo>
                <a:cubicBezTo>
                  <a:pt x="2953921" y="325446"/>
                  <a:pt x="3236976" y="818002"/>
                  <a:pt x="3236976" y="1376668"/>
                </a:cubicBezTo>
                <a:cubicBezTo>
                  <a:pt x="3236976" y="2270534"/>
                  <a:pt x="2512354" y="2995156"/>
                  <a:pt x="1618488" y="2995156"/>
                </a:cubicBezTo>
                <a:cubicBezTo>
                  <a:pt x="724622" y="2995156"/>
                  <a:pt x="0" y="2270534"/>
                  <a:pt x="0" y="1376668"/>
                </a:cubicBezTo>
                <a:cubicBezTo>
                  <a:pt x="0" y="818002"/>
                  <a:pt x="283056" y="325446"/>
                  <a:pt x="713576" y="34592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B07243C-E8A9-47A5-932F-A92B5D8D8C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54295" y="4522156"/>
            <a:ext cx="5609222" cy="1363215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Брусиловский прорыв </a:t>
            </a:r>
          </a:p>
        </p:txBody>
      </p:sp>
    </p:spTree>
    <p:extLst>
      <p:ext uri="{BB962C8B-B14F-4D97-AF65-F5344CB8AC3E}">
        <p14:creationId xmlns:p14="http://schemas.microsoft.com/office/powerpoint/2010/main" val="256524683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84</TotalTime>
  <Words>526</Words>
  <Application>Microsoft Office PowerPoint</Application>
  <PresentationFormat>Широкоэкранный</PresentationFormat>
  <Paragraphs>54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9" baseType="lpstr">
      <vt:lpstr>Arial</vt:lpstr>
      <vt:lpstr>Calibri</vt:lpstr>
      <vt:lpstr>Calibri Light</vt:lpstr>
      <vt:lpstr>Impact</vt:lpstr>
      <vt:lpstr>Times New Roman</vt:lpstr>
      <vt:lpstr>Тема Office</vt:lpstr>
      <vt:lpstr>Первая Мировая Война</vt:lpstr>
      <vt:lpstr>Основные причины</vt:lpstr>
      <vt:lpstr>Планы сторон. </vt:lpstr>
      <vt:lpstr>Презентация PowerPoint</vt:lpstr>
      <vt:lpstr>Планы сторон </vt:lpstr>
      <vt:lpstr>Презентация PowerPoint</vt:lpstr>
      <vt:lpstr>Битва при Ипре</vt:lpstr>
      <vt:lpstr>Верденская битва </vt:lpstr>
      <vt:lpstr>Брусиловский прорыв </vt:lpstr>
      <vt:lpstr>Презентация PowerPoint</vt:lpstr>
      <vt:lpstr>Итоги войны </vt:lpstr>
      <vt:lpstr>Основные даты и события 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Первая Мировая Война</dc:title>
  <dc:creator>Андрей</dc:creator>
  <cp:lastModifiedBy>Андрей</cp:lastModifiedBy>
  <cp:revision>9</cp:revision>
  <dcterms:created xsi:type="dcterms:W3CDTF">2018-05-11T15:15:35Z</dcterms:created>
  <dcterms:modified xsi:type="dcterms:W3CDTF">2018-05-11T16:40:18Z</dcterms:modified>
</cp:coreProperties>
</file>