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EB91"/>
    <a:srgbClr val="ACF5BA"/>
    <a:srgbClr val="FF9D9D"/>
    <a:srgbClr val="FFE782"/>
    <a:srgbClr val="FFDC73"/>
    <a:srgbClr val="FEF233"/>
    <a:srgbClr val="FEFF88"/>
    <a:srgbClr val="FEC4DD"/>
    <a:srgbClr val="93C3C3"/>
    <a:srgbClr val="35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126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472113B-41FA-450E-B533-F51733045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026" name="Picture 2" descr="ÐÐµÑÐ± Ð¡ÐµÑÐ±Ð¸Ð¸">
            <a:extLst>
              <a:ext uri="{FF2B5EF4-FFF2-40B4-BE49-F238E27FC236}">
                <a16:creationId xmlns:a16="http://schemas.microsoft.com/office/drawing/2014/main" id="{FE006A1C-1AF4-4FC7-ADF1-44EB3E8A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93" y="1225575"/>
            <a:ext cx="2234573" cy="44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3CB5E9E0-7C44-46B5-B3E8-E62887B31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1EF88855-34D7-45DF-9DB8-682E4A358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1" name="Straight Connector 76">
            <a:extLst>
              <a:ext uri="{FF2B5EF4-FFF2-40B4-BE49-F238E27FC236}">
                <a16:creationId xmlns:a16="http://schemas.microsoft.com/office/drawing/2014/main" id="{BC6981A1-6AD0-44A6-84F4-420410F3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78">
            <a:extLst>
              <a:ext uri="{FF2B5EF4-FFF2-40B4-BE49-F238E27FC236}">
                <a16:creationId xmlns:a16="http://schemas.microsoft.com/office/drawing/2014/main" id="{CD9FF0FB-30CE-40B4-B3F2-A565E71CE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80">
            <a:extLst>
              <a:ext uri="{FF2B5EF4-FFF2-40B4-BE49-F238E27FC236}">
                <a16:creationId xmlns:a16="http://schemas.microsoft.com/office/drawing/2014/main" id="{C7216A06-7EF2-4C72-8D1E-8959D3EB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7E7C8-B18B-47C5-AEB3-4159F4F0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>
            <a:normAutofit/>
          </a:bodyPr>
          <a:lstStyle/>
          <a:p>
            <a:r>
              <a:rPr lang="ru-RU" sz="6000"/>
              <a:t>История сербии в ХХ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E7B05C-273C-41C6-9D2F-4814E864A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86" y="4682062"/>
            <a:ext cx="5355264" cy="9502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Работу выполнил Рогальский Андрей</a:t>
            </a:r>
          </a:p>
        </p:txBody>
      </p:sp>
    </p:spTree>
    <p:extLst>
      <p:ext uri="{BB962C8B-B14F-4D97-AF65-F5344CB8AC3E}">
        <p14:creationId xmlns:p14="http://schemas.microsoft.com/office/powerpoint/2010/main" val="65451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F54E216-74CA-49EC-81A4-592AEFE50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DBCC6C4-56D3-4F18-8642-B083630B2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A9A53CB-2664-4EDA-ACC7-C1082E5BE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60C0EEC-7BE6-42CF-89CF-97262359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B34CFEC-D348-44B1-976E-577CB1894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0458342-5863-4424-A6E3-A9AFA6337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CA2E31E-7FB1-4FD0-BE7E-F888228AA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4D1846C-BF42-4B54-965F-62FC81CD5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DD5824F-24B1-41A8-B965-13C6A99D0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6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s://upload.wikimedia.org/wikipedia/commons/1/19/Belgrade_Bombing-1941.jpg">
            <a:extLst>
              <a:ext uri="{FF2B5EF4-FFF2-40B4-BE49-F238E27FC236}">
                <a16:creationId xmlns:a16="http://schemas.microsoft.com/office/drawing/2014/main" id="{1A50F301-75A7-4AAF-B350-88AAFD09C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r="19430"/>
          <a:stretch/>
        </p:blipFill>
        <p:spPr bwMode="auto">
          <a:xfrm>
            <a:off x="20" y="10"/>
            <a:ext cx="7543317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EF6A1C0-5E37-4167-A647-6EC098CF5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821" y="681564"/>
            <a:ext cx="4509688" cy="407141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4C7F88B-ECF1-4B22-AAA7-1CCEE125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936" y="845416"/>
            <a:ext cx="4175459" cy="374370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2740420-1172-4A82-AC8B-6E15C79F6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9545" y="6789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8E4B56E-89D7-4BC3-9E8B-0772F2233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60135" y="6789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8E8ACA8-A038-4BC6-A5CD-4F7569AA2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51775" y="6789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D384DC2-727D-429F-808F-0942F09B3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60135" y="13242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https://upload.wikimedia.org/wikipedia/commons/0/07/Execution_of_serbs_in_Kragujevac_on_21_10_1941.jpg">
            <a:extLst>
              <a:ext uri="{FF2B5EF4-FFF2-40B4-BE49-F238E27FC236}">
                <a16:creationId xmlns:a16="http://schemas.microsoft.com/office/drawing/2014/main" id="{CCC15DAF-9FF1-4C5A-8358-D7E1293EA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r="8773" b="-2"/>
          <a:stretch/>
        </p:blipFill>
        <p:spPr bwMode="auto">
          <a:xfrm>
            <a:off x="7555833" y="3446096"/>
            <a:ext cx="4636167" cy="34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upload.wikimedia.org/wikipedia/commons/d/d6/Gvtbr36_Belgrado2.jpg">
            <a:extLst>
              <a:ext uri="{FF2B5EF4-FFF2-40B4-BE49-F238E27FC236}">
                <a16:creationId xmlns:a16="http://schemas.microsoft.com/office/drawing/2014/main" id="{AB78A5A1-966E-4FBB-9C10-4C72DA52D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r="-1" b="-1"/>
          <a:stretch/>
        </p:blipFill>
        <p:spPr bwMode="auto">
          <a:xfrm>
            <a:off x="7555832" y="-2"/>
            <a:ext cx="4623736" cy="34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AB5048B-5D78-4742-B8CF-6B3521F1D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32" y="3456431"/>
            <a:ext cx="4636008" cy="0"/>
          </a:xfrm>
          <a:prstGeom prst="line">
            <a:avLst/>
          </a:prstGeom>
          <a:ln w="31750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C9B7015-380A-40A9-9B1B-BBCC30FBB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32" y="-1"/>
            <a:ext cx="0" cy="6858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04A18-6180-4DA9-B432-D901E419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19" y="1597868"/>
            <a:ext cx="3337893" cy="1896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cap="all" spc="-100"/>
              <a:t>Сербия в годы Второй мировой войны</a:t>
            </a:r>
            <a:br>
              <a:rPr lang="en-US" sz="2800" cap="all" spc="-100"/>
            </a:br>
            <a:endParaRPr lang="en-US" sz="2800" cap="all" spc="-100"/>
          </a:p>
        </p:txBody>
      </p:sp>
    </p:spTree>
    <p:extLst>
      <p:ext uri="{BB962C8B-B14F-4D97-AF65-F5344CB8AC3E}">
        <p14:creationId xmlns:p14="http://schemas.microsoft.com/office/powerpoint/2010/main" val="91125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145530C-1F4A-432C-9755-0C00673E7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A093A349-1A08-4AF6-8637-F5B806D9F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938E77B-2D55-443A-B818-B0FAA91D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C461B9-084D-4CA0-9EED-3423D95C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A2D137E-4AAA-4448-A6B6-4AFD043D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5B8A1BE-4362-4A90-A8B7-02ABA232F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0F0D77D-9216-47F5-A7AC-E5C626246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78C6B5A-4F4B-4CCE-A018-D2FB78BF0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F24FB2-39B1-417D-90D1-C3E47390E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s://upload.wikimedia.org/wikipedia/commons/thumb/9/95/Srbia_in_SFRJ.svg/595px-Srbia_in_SFRJ.svg.png">
            <a:extLst>
              <a:ext uri="{FF2B5EF4-FFF2-40B4-BE49-F238E27FC236}">
                <a16:creationId xmlns:a16="http://schemas.microsoft.com/office/drawing/2014/main" id="{9B8DC0BB-0C5A-4626-AF42-095C75DE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85" y="1691640"/>
            <a:ext cx="5342993" cy="38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5FC87-E35D-47AD-975F-B7174572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962" y="409320"/>
            <a:ext cx="3238829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1900" cap="all" spc="-100">
                <a:solidFill>
                  <a:srgbClr val="FFFFFF"/>
                </a:solidFill>
              </a:rPr>
              <a:t>Сербия в социалистической Югославии</a:t>
            </a:r>
            <a:br>
              <a:rPr lang="en-US" sz="1900" cap="all" spc="-100">
                <a:solidFill>
                  <a:srgbClr val="FFFFFF"/>
                </a:solidFill>
              </a:rPr>
            </a:br>
            <a:endParaRPr lang="en-US" sz="1900" cap="all" spc="-100">
              <a:solidFill>
                <a:srgbClr val="FFFFFF"/>
              </a:solidFill>
            </a:endParaRPr>
          </a:p>
        </p:txBody>
      </p:sp>
      <p:sp>
        <p:nvSpPr>
          <p:cNvPr id="8" name="AutoShape 16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02788EC3-1F6D-44B9-AE7B-898150E50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8538" y="2243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5E075A6A-27C4-4FD1-A27C-4D2CED7E0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73CFC69E-FB6E-4E51-A7AA-48F003DBE3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2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330097B8-CAA8-4968-982F-619C3935F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4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1A16CB7E-D540-49FD-ACB5-52C6E5E469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6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178052BE-BC49-482F-953C-98C34216B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8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DA9701A8-B93A-4C51-A239-2360F4D778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0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428F1D5F-E25C-46A1-90A1-0719F6FB7C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2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8D2105CD-1E65-401E-A276-D6137BFAE4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4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1A4F9FA1-73CB-468E-B46D-1193249CC0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6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F03AF9C0-635F-4331-A317-99E7197121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8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284846CC-D33A-40DE-8418-108D520E94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67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0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0CCA5421-9823-47EC-B632-CB40031ACF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0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42" descr="ÐÐ°ÑÑÐ¸Ð½ÐºÐ¸ Ð¿Ð¾ Ð·Ð°Ð¿ÑÐ¾ÑÑ ÑÐ¾ÑÐ¸Ð°Ð»Ð¸ÑÑÐ¸ÑÐµÑÐºÐ°Ñ ÑÐµÑÐ±Ð¸Ñ">
            <a:extLst>
              <a:ext uri="{FF2B5EF4-FFF2-40B4-BE49-F238E27FC236}">
                <a16:creationId xmlns:a16="http://schemas.microsoft.com/office/drawing/2014/main" id="{4D4BCA47-3DD0-43FF-99BC-A00D942C54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2400" y="510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5C2E055-0205-4F69-8D1B-82D3D0B6C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494" y="2932367"/>
            <a:ext cx="4132705" cy="20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1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3314" name="Picture 2" descr="https://upload.wikimedia.org/wikipedia/commons/f/fb/Josip_Broz_Tito_1971.png">
            <a:extLst>
              <a:ext uri="{FF2B5EF4-FFF2-40B4-BE49-F238E27FC236}">
                <a16:creationId xmlns:a16="http://schemas.microsoft.com/office/drawing/2014/main" id="{99ABD055-B038-4A8B-87EE-DE7BFA007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2613" b="-3"/>
          <a:stretch/>
        </p:blipFill>
        <p:spPr bwMode="auto">
          <a:xfrm>
            <a:off x="643192" y="645106"/>
            <a:ext cx="5451627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93F9E-C24E-4225-8D13-B7804CCC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Правление Тито</a:t>
            </a:r>
            <a:br>
              <a:rPr lang="en-US" sz="3700" cap="all" spc="-100"/>
            </a:br>
            <a:endParaRPr lang="en-US" sz="3700" cap="all" spc="-100"/>
          </a:p>
        </p:txBody>
      </p:sp>
    </p:spTree>
    <p:extLst>
      <p:ext uri="{BB962C8B-B14F-4D97-AF65-F5344CB8AC3E}">
        <p14:creationId xmlns:p14="http://schemas.microsoft.com/office/powerpoint/2010/main" val="83839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342" name="Rectangle 7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343" name="Rectangle 7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44" name="Group 7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 descr="https://upload.wikimedia.org/wikipedia/commons/a/ac/Novi_Beograd_1978.jpg">
            <a:extLst>
              <a:ext uri="{FF2B5EF4-FFF2-40B4-BE49-F238E27FC236}">
                <a16:creationId xmlns:a16="http://schemas.microsoft.com/office/drawing/2014/main" id="{96F0F327-6587-41B1-87ED-02544FCA8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/>
          <a:stretch/>
        </p:blipFill>
        <p:spPr bwMode="auto">
          <a:xfrm>
            <a:off x="1" y="10"/>
            <a:ext cx="1219199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83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346" name="Rectangle 85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347" name="Rectangle 87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C8FF3-3C62-4371-98B0-6563EBCE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59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ru-RU" sz="7200" cap="all" spc="-100" dirty="0"/>
              <a:t>Распад </a:t>
            </a:r>
            <a:r>
              <a:rPr lang="ru-RU" sz="7200" cap="all" spc="-100" dirty="0" err="1"/>
              <a:t>югославии</a:t>
            </a:r>
            <a:endParaRPr lang="en-US" sz="7200" cap="all" spc="-100" dirty="0"/>
          </a:p>
        </p:txBody>
      </p:sp>
    </p:spTree>
    <p:extLst>
      <p:ext uri="{BB962C8B-B14F-4D97-AF65-F5344CB8AC3E}">
        <p14:creationId xmlns:p14="http://schemas.microsoft.com/office/powerpoint/2010/main" val="380309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1EA411D-6E28-4C57-A156-E765F96C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https://upload.wikimedia.org/wikipedia/commons/thumb/b/b4/Srbi_in_Yugoslavia.svg/595px-Srbi_in_Yugoslavia.svg.png">
            <a:extLst>
              <a:ext uri="{FF2B5EF4-FFF2-40B4-BE49-F238E27FC236}">
                <a16:creationId xmlns:a16="http://schemas.microsoft.com/office/drawing/2014/main" id="{625F9846-FC59-441F-9BB5-F60DF3C9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5" y="1507415"/>
            <a:ext cx="6820136" cy="49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upload.wikimedia.org/wikipedia/commons/thumb/1/17/Milosevic-Lopez_cropped.jpg/220px-Milosevic-Lopez_cropped.jpg">
            <a:extLst>
              <a:ext uri="{FF2B5EF4-FFF2-40B4-BE49-F238E27FC236}">
                <a16:creationId xmlns:a16="http://schemas.microsoft.com/office/drawing/2014/main" id="{11C1174C-07F4-4D2E-87FF-44B2901E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11" y="373124"/>
            <a:ext cx="3683889" cy="504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F90F12-DCFC-47A4-AB48-C9C56DFDB374}"/>
              </a:ext>
            </a:extLst>
          </p:cNvPr>
          <p:cNvSpPr/>
          <p:nvPr/>
        </p:nvSpPr>
        <p:spPr>
          <a:xfrm>
            <a:off x="8330772" y="5419546"/>
            <a:ext cx="2720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Слободан Милошевич, один из ключевых участников распада Югославии</a:t>
            </a:r>
            <a:endParaRPr lang="ru-RU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3175A8-CFCF-4ECC-B298-17DA06250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578" y="772990"/>
            <a:ext cx="4289778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Расселение сербов в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Югославии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Данные на 1981 год.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5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E1E7F64-0923-4A8C-8C57-8DA53D5B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9478849-EFF2-4DE4-983C-8EE3FA1EB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7659007-D861-4E94-9C3A-A056785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510B89F-E2F1-498D-89E6-BBD1F7A8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B98270E-648F-4E36-B844-0EDB4772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D928195-4D39-4483-8E9C-DDEF4528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3C3AEFB-A180-42BA-A986-80814151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BDC660CB-86B2-4824-BAAF-665CD188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355DF17-4368-44AA-A15E-16C1FC14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B3202-FE8D-4F8E-B534-216F4017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/>
              <a:t>Сербия в «Третьей Югославии»</a:t>
            </a:r>
            <a:br>
              <a:rPr lang="en-US" sz="3000" cap="all" spc="-100"/>
            </a:br>
            <a:endParaRPr lang="en-US" sz="3000" cap="all" spc="-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123288-E195-47C4-BAE7-271A03D90F9E}"/>
              </a:ext>
            </a:extLst>
          </p:cNvPr>
          <p:cNvSpPr/>
          <p:nvPr/>
        </p:nvSpPr>
        <p:spPr>
          <a:xfrm>
            <a:off x="3504108" y="1840369"/>
            <a:ext cx="3418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Банкнота в 500 млрд динаров в период гиперинфляции 1993 г.</a:t>
            </a:r>
          </a:p>
        </p:txBody>
      </p:sp>
      <p:pic>
        <p:nvPicPr>
          <p:cNvPr id="7" name="Picture 8" descr="https://upload.wikimedia.org/wikipedia/commons/9/97/500000000000_dinars.jpg">
            <a:extLst>
              <a:ext uri="{FF2B5EF4-FFF2-40B4-BE49-F238E27FC236}">
                <a16:creationId xmlns:a16="http://schemas.microsoft.com/office/drawing/2014/main" id="{190E23CE-5500-4324-8894-48530036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49" y="185361"/>
            <a:ext cx="3224247" cy="151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upload.wikimedia.org/wikipedia/commons/b/b4/Serbia_ethnic02_rus.png">
            <a:extLst>
              <a:ext uri="{FF2B5EF4-FFF2-40B4-BE49-F238E27FC236}">
                <a16:creationId xmlns:a16="http://schemas.microsoft.com/office/drawing/2014/main" id="{EB35CF57-82B9-4A32-BB63-AED9A186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92" y="100389"/>
            <a:ext cx="69342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7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72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5" name="Rectangle 74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416" name="Rectangle 76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417" name="Rectangle 78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418" name="Group 80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9" name="Rectangle 85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0" name="Rectangle 87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1" name="Rectangle 89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7412" name="Picture 4" descr="https://upload.wikimedia.org/wikipedia/commons/0/06/Belgrade_NATO_bombardment_damage3.JPG">
            <a:extLst>
              <a:ext uri="{FF2B5EF4-FFF2-40B4-BE49-F238E27FC236}">
                <a16:creationId xmlns:a16="http://schemas.microsoft.com/office/drawing/2014/main" id="{245E0671-C20B-44C7-98F6-70185AB4A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18223" b="1"/>
          <a:stretch/>
        </p:blipFill>
        <p:spPr bwMode="auto">
          <a:xfrm>
            <a:off x="642137" y="960895"/>
            <a:ext cx="5451627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5F749-92DC-450D-8E70-5A0A73D5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/>
              <a:t>Косовский вопрос и падение Милошевича</a:t>
            </a:r>
            <a:br>
              <a:rPr lang="en-US" sz="3000" cap="all" spc="-100"/>
            </a:br>
            <a:endParaRPr lang="en-US" sz="3000" cap="all" spc="-10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1BB14D-10AA-47DC-9A30-619EFB516B24}"/>
              </a:ext>
            </a:extLst>
          </p:cNvPr>
          <p:cNvSpPr/>
          <p:nvPr/>
        </p:nvSpPr>
        <p:spPr>
          <a:xfrm>
            <a:off x="615545" y="2231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Здание министерства обороны в Белграде после бомбардировок НАТО, 1999 г.</a:t>
            </a:r>
          </a:p>
        </p:txBody>
      </p:sp>
    </p:spTree>
    <p:extLst>
      <p:ext uri="{BB962C8B-B14F-4D97-AF65-F5344CB8AC3E}">
        <p14:creationId xmlns:p14="http://schemas.microsoft.com/office/powerpoint/2010/main" val="1530205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7" name="Rectangle 7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438" name="Rectangle 7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439" name="Rectangle 7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440" name="Group 7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4" name="Picture 2" descr="ÐÐ°ÑÑÐ¸Ð½ÐºÐ¸ Ð¿Ð¾ Ð·Ð°Ð¿ÑÐ¾ÑÑ ÑÐµÑÐ±Ð¸Ñ">
            <a:extLst>
              <a:ext uri="{FF2B5EF4-FFF2-40B4-BE49-F238E27FC236}">
                <a16:creationId xmlns:a16="http://schemas.microsoft.com/office/drawing/2014/main" id="{5B63A0E6-159D-4D18-B2CD-55A04C3E1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4" b="3859"/>
          <a:stretch/>
        </p:blipFill>
        <p:spPr bwMode="auto">
          <a:xfrm>
            <a:off x="1" y="10"/>
            <a:ext cx="1219199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Rectangle 83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442" name="Rectangle 85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443" name="Rectangle 87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C2892-07CB-447E-B93F-211F261F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59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100" cap="all" spc="-100"/>
              <a:t>Независимая Республика Сербия</a:t>
            </a:r>
            <a:br>
              <a:rPr lang="en-US" sz="6100" cap="all" spc="-100"/>
            </a:br>
            <a:endParaRPr lang="en-US" sz="6100" cap="all" spc="-100"/>
          </a:p>
        </p:txBody>
      </p:sp>
    </p:spTree>
    <p:extLst>
      <p:ext uri="{BB962C8B-B14F-4D97-AF65-F5344CB8AC3E}">
        <p14:creationId xmlns:p14="http://schemas.microsoft.com/office/powerpoint/2010/main" val="405039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61877CC4-D40F-4AA7-9918-B650DE6D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7AA3049-D42F-46F6-856C-F9B8925E6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EC7C2A9-C77C-442E-800B-313E0D3F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07B62E5-5E62-4CB8-AFD5-1B59D2B6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9BCEFE9-2CB0-4D92-9EAF-2AD0F6B8F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147C330-3181-415C-816F-438221410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0F6163FB-E4BC-4359-ABB1-1FAA98579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89531CE-7400-41BD-B67A-AAE15984D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7D7EE02-38BD-4C44-96BF-81890EE57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EC4C47DF-6C22-4E02-9B29-B73464A5F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B5275885-1826-436C-8175-53D5A9D89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4616F72-EEEB-4001-BC4E-521FC5937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0482AE78-CB51-4415-B7F8-65C6D74F1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2052" name="Picture 4" descr="https://upload.wikimedia.org/wikipedia/commons/thumb/f/ff/NaPetrovic.jpg/220px-NaPetrovic.jpg">
            <a:extLst>
              <a:ext uri="{FF2B5EF4-FFF2-40B4-BE49-F238E27FC236}">
                <a16:creationId xmlns:a16="http://schemas.microsoft.com/office/drawing/2014/main" id="{21850EB0-3139-4E08-B6D6-9582FBB51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 r="-2" b="11389"/>
          <a:stretch/>
        </p:blipFill>
        <p:spPr bwMode="auto">
          <a:xfrm>
            <a:off x="630501" y="640855"/>
            <a:ext cx="2946958" cy="321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72FA1851-F38D-4293-852E-07FB662F8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8732" y="640855"/>
            <a:ext cx="2374606" cy="1939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28E58AB-1ED2-4400-B9B5-5E6034C5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5493570-7C86-4937-A27F-B93A49A48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427C0A8-F5BB-41E4-99F2-17AFC2BA6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2A5D1FEA-F89E-446F-B9F0-DF7D3E14E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0AB29288-D26D-4D58-933D-44FAB4482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062758"/>
            <a:ext cx="2929995" cy="2147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upload.wikimedia.org/wikipedia/commons/thumb/7/76/Nikola_Pasic_1.jpg/220px-Nikola_Pasic_1.jpg">
            <a:extLst>
              <a:ext uri="{FF2B5EF4-FFF2-40B4-BE49-F238E27FC236}">
                <a16:creationId xmlns:a16="http://schemas.microsoft.com/office/drawing/2014/main" id="{6F848060-C725-4AEA-A362-AEAFB8EB3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971"/>
          <a:stretch/>
        </p:blipFill>
        <p:spPr bwMode="auto">
          <a:xfrm>
            <a:off x="3758708" y="2776428"/>
            <a:ext cx="2345468" cy="34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6D52-56E3-4586-AEC7-7E0D745D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/>
              <a:t> </a:t>
            </a:r>
            <a:r>
              <a:rPr lang="en-US" sz="4100" dirty="0" err="1"/>
              <a:t>Золотой</a:t>
            </a:r>
            <a:r>
              <a:rPr lang="en-US" sz="4100" dirty="0"/>
              <a:t> </a:t>
            </a:r>
            <a:br>
              <a:rPr lang="en-US" sz="4100" dirty="0"/>
            </a:br>
            <a:r>
              <a:rPr lang="en-US" sz="4100" dirty="0" err="1"/>
              <a:t>Век</a:t>
            </a:r>
            <a:r>
              <a:rPr lang="en-US" sz="4100" dirty="0"/>
              <a:t> </a:t>
            </a:r>
            <a:r>
              <a:rPr lang="en-US" sz="4100" dirty="0" err="1"/>
              <a:t>сербии</a:t>
            </a:r>
            <a:endParaRPr lang="en-US" sz="41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435422-12A4-4ED4-BB32-17C272A28BD6}"/>
              </a:ext>
            </a:extLst>
          </p:cNvPr>
          <p:cNvSpPr/>
          <p:nvPr/>
        </p:nvSpPr>
        <p:spPr>
          <a:xfrm>
            <a:off x="1071486" y="4059464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Никола </a:t>
            </a:r>
            <a:r>
              <a:rPr lang="ru-RU" dirty="0" err="1"/>
              <a:t>Пашич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1E0DC3-E312-4705-95E6-E02B229BA27C}"/>
              </a:ext>
            </a:extLst>
          </p:cNvPr>
          <p:cNvSpPr/>
          <p:nvPr/>
        </p:nvSpPr>
        <p:spPr>
          <a:xfrm>
            <a:off x="601360" y="4384064"/>
            <a:ext cx="29882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Сербский и югославский политик и дипломат, наиболее влиятельный из сербских политиков в конце XIX — начале XX века, идеолог «Великой Сербии».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DA677C-90BF-4EDD-8B28-86909331BD05}"/>
              </a:ext>
            </a:extLst>
          </p:cNvPr>
          <p:cNvSpPr/>
          <p:nvPr/>
        </p:nvSpPr>
        <p:spPr>
          <a:xfrm>
            <a:off x="3741748" y="652399"/>
            <a:ext cx="2471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Надежда Петрович. Автопортрет, 1907.</a:t>
            </a:r>
          </a:p>
        </p:txBody>
      </p:sp>
    </p:spTree>
    <p:extLst>
      <p:ext uri="{BB962C8B-B14F-4D97-AF65-F5344CB8AC3E}">
        <p14:creationId xmlns:p14="http://schemas.microsoft.com/office/powerpoint/2010/main" val="90149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BEE9E27-5550-4DAA-935D-B987C1160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098" name="Picture 2" descr="https://upload.wikimedia.org/wikipedia/commons/thumb/e/eb/Srbsko_1913.svg/220px-Srbsko_1913.svg.png">
            <a:extLst>
              <a:ext uri="{FF2B5EF4-FFF2-40B4-BE49-F238E27FC236}">
                <a16:creationId xmlns:a16="http://schemas.microsoft.com/office/drawing/2014/main" id="{4131AA40-8E30-424F-A91B-FF62901A9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" t="2391" r="177" b="-2794"/>
          <a:stretch/>
        </p:blipFill>
        <p:spPr bwMode="auto">
          <a:xfrm>
            <a:off x="7322326" y="635820"/>
            <a:ext cx="4108620" cy="57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9B4AF4B7-C89D-4321-877F-0944ED8F4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6F1C7C-0D59-4A57-B9FF-60AF2D0EC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735DC8C-B370-4340-B37D-4472C163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404BB8C-445B-49D4-853C-25A931286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45B8EE3-9336-45C5-ACE9-280CCFD2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E8E31-9FB9-4977-AE0C-6C134811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 err="1"/>
              <a:t>Балканские</a:t>
            </a:r>
            <a:r>
              <a:rPr lang="en-US" sz="6000" cap="all" spc="-100" dirty="0"/>
              <a:t> </a:t>
            </a:r>
            <a:r>
              <a:rPr lang="en-US" sz="6000" cap="all" spc="-100" dirty="0" err="1"/>
              <a:t>войны</a:t>
            </a:r>
            <a:endParaRPr lang="en-US" sz="6000" cap="all" spc="-1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92D019-97AF-4A3C-B31D-BA6CA5540DA4}"/>
              </a:ext>
            </a:extLst>
          </p:cNvPr>
          <p:cNvSpPr/>
          <p:nvPr/>
        </p:nvSpPr>
        <p:spPr>
          <a:xfrm>
            <a:off x="1132701" y="363947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Сербия после Балканских войн</a:t>
            </a:r>
          </a:p>
          <a:p>
            <a:r>
              <a:rPr lang="ru-RU" dirty="0"/>
              <a:t>     Сербия в 1911 году</a:t>
            </a:r>
          </a:p>
          <a:p>
            <a:r>
              <a:rPr lang="ru-RU" dirty="0"/>
              <a:t>     Присоединения в 1913 году</a:t>
            </a:r>
          </a:p>
          <a:p>
            <a:r>
              <a:rPr lang="ru-RU" dirty="0"/>
              <a:t>     Территории, занятые в ходе Первой Балканской войны</a:t>
            </a:r>
          </a:p>
          <a:p>
            <a:r>
              <a:rPr lang="ru-RU" dirty="0"/>
              <a:t>Зелёным штрихом обозначена граница спорной части Македонии по сербо-болгарскому договору 1912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E5E2B5-2A43-4F94-B2F9-F9E120DF2FD1}"/>
              </a:ext>
            </a:extLst>
          </p:cNvPr>
          <p:cNvSpPr/>
          <p:nvPr/>
        </p:nvSpPr>
        <p:spPr>
          <a:xfrm>
            <a:off x="1268579" y="3991111"/>
            <a:ext cx="198054" cy="211611"/>
          </a:xfrm>
          <a:prstGeom prst="rect">
            <a:avLst/>
          </a:prstGeom>
          <a:solidFill>
            <a:srgbClr val="FF9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D9D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A7AFA5C-FCB8-43EE-9347-30AA40EF4D98}"/>
              </a:ext>
            </a:extLst>
          </p:cNvPr>
          <p:cNvSpPr/>
          <p:nvPr/>
        </p:nvSpPr>
        <p:spPr>
          <a:xfrm>
            <a:off x="1268579" y="4282974"/>
            <a:ext cx="198054" cy="211611"/>
          </a:xfrm>
          <a:prstGeom prst="rect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D9D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E48B038-8861-42E5-9E83-54D7C1D11249}"/>
              </a:ext>
            </a:extLst>
          </p:cNvPr>
          <p:cNvSpPr/>
          <p:nvPr/>
        </p:nvSpPr>
        <p:spPr>
          <a:xfrm>
            <a:off x="1269154" y="4572816"/>
            <a:ext cx="198054" cy="211611"/>
          </a:xfrm>
          <a:prstGeom prst="rect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1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6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BEE9E27-5550-4DAA-935D-B987C1160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122" name="Picture 2" descr="https://upload.wikimedia.org/wikipedia/commons/thumb/e/e7/Srbsko_WWI.svg/800px-Srbsko_WWI.svg.png">
            <a:extLst>
              <a:ext uri="{FF2B5EF4-FFF2-40B4-BE49-F238E27FC236}">
                <a16:creationId xmlns:a16="http://schemas.microsoft.com/office/drawing/2014/main" id="{31381384-0EBB-4F9C-9C15-13B83C85B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9B4AF4B7-C89D-4321-877F-0944ED8F4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6F1C7C-0D59-4A57-B9FF-60AF2D0EC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735DC8C-B370-4340-B37D-4472C163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404BB8C-445B-49D4-853C-25A931286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45B8EE3-9336-45C5-ACE9-280CCFD2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B8631-E4B7-4F98-B28D-23FD792E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600" cap="all" spc="-100"/>
              <a:t>События в Первой мировой войне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17EBBA-7FD7-47B1-834F-0EED3E74D3C5}"/>
              </a:ext>
            </a:extLst>
          </p:cNvPr>
          <p:cNvSpPr/>
          <p:nvPr/>
        </p:nvSpPr>
        <p:spPr>
          <a:xfrm>
            <a:off x="969153" y="439155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Сербия и Балканский фронт в Первой мировой войне</a:t>
            </a:r>
          </a:p>
          <a:p>
            <a:r>
              <a:rPr lang="ru-RU" dirty="0"/>
              <a:t>     Территории, оккупированные Австро-Венгрией</a:t>
            </a:r>
          </a:p>
          <a:p>
            <a:endParaRPr lang="ru-RU" dirty="0"/>
          </a:p>
          <a:p>
            <a:r>
              <a:rPr lang="ru-RU" dirty="0"/>
              <a:t>     Территории, аннексированные Болгарией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845790-8DE6-45DC-A10A-3C9422D24F7E}"/>
              </a:ext>
            </a:extLst>
          </p:cNvPr>
          <p:cNvSpPr/>
          <p:nvPr/>
        </p:nvSpPr>
        <p:spPr>
          <a:xfrm>
            <a:off x="1022125" y="4987342"/>
            <a:ext cx="285743" cy="285743"/>
          </a:xfrm>
          <a:prstGeom prst="rect">
            <a:avLst/>
          </a:prstGeom>
          <a:solidFill>
            <a:srgbClr val="35A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18F264D-5FED-4004-88AE-688C02C78DE5}"/>
              </a:ext>
            </a:extLst>
          </p:cNvPr>
          <p:cNvSpPr/>
          <p:nvPr/>
        </p:nvSpPr>
        <p:spPr>
          <a:xfrm>
            <a:off x="1022125" y="5504591"/>
            <a:ext cx="285743" cy="285743"/>
          </a:xfrm>
          <a:prstGeom prst="rect">
            <a:avLst/>
          </a:prstGeom>
          <a:solidFill>
            <a:srgbClr val="93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9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upload.wikimedia.org/wikipedia/commons/thumb/e/e4/Austrians_executing_Serbs_1917.JPG/220px-Austrians_executing_Serbs_1917.JPG">
            <a:extLst>
              <a:ext uri="{FF2B5EF4-FFF2-40B4-BE49-F238E27FC236}">
                <a16:creationId xmlns:a16="http://schemas.microsoft.com/office/drawing/2014/main" id="{903FD5A2-9175-49E2-8F6E-A0DBA1B3A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7"/>
          <a:stretch/>
        </p:blipFill>
        <p:spPr bwMode="auto"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a/a5/Le_vainqueur.jpg">
            <a:extLst>
              <a:ext uri="{FF2B5EF4-FFF2-40B4-BE49-F238E27FC236}">
                <a16:creationId xmlns:a16="http://schemas.microsoft.com/office/drawing/2014/main" id="{60C248D1-F521-4357-89C7-422D1026C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r="1" b="1"/>
          <a:stretch/>
        </p:blipFill>
        <p:spPr bwMode="auto"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upload.wikimedia.org/wikipedia/commons/f/fb/Serbian_retreat_WWI.jpg">
            <a:extLst>
              <a:ext uri="{FF2B5EF4-FFF2-40B4-BE49-F238E27FC236}">
                <a16:creationId xmlns:a16="http://schemas.microsoft.com/office/drawing/2014/main" id="{F2F677CF-EADA-4E2B-9B1A-3BB04C72E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4" r="3" b="2802"/>
          <a:stretch/>
        </p:blipFill>
        <p:spPr bwMode="auto"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0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00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Rectangle 102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8" name="Rectangle 104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9" name="Rectangle 106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0" name="Group 108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angle 113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2" name="Rectangle 115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17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4" name="Straight Connector 119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21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6" descr="https://upload.wikimedia.org/wikipedia/commons/thumb/8/8f/Srbsko_1919.svg/1065px-Srbsko_1919.svg.png">
            <a:extLst>
              <a:ext uri="{FF2B5EF4-FFF2-40B4-BE49-F238E27FC236}">
                <a16:creationId xmlns:a16="http://schemas.microsoft.com/office/drawing/2014/main" id="{B6855633-DBAC-4381-84BB-81E890BA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6" y="318868"/>
            <a:ext cx="6909386" cy="50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6" name="Straight Connector 123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F6CE1-CA0E-4697-A810-61C4F0F0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383" y="163827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 dirty="0" err="1">
                <a:solidFill>
                  <a:srgbClr val="FFFFFF"/>
                </a:solidFill>
              </a:rPr>
              <a:t>Сербия</a:t>
            </a:r>
            <a:r>
              <a:rPr lang="en-US" sz="3000" cap="all" spc="-100" dirty="0">
                <a:solidFill>
                  <a:srgbClr val="FFFFFF"/>
                </a:solidFill>
              </a:rPr>
              <a:t> в </a:t>
            </a:r>
            <a:r>
              <a:rPr lang="en-US" sz="3000" cap="all" spc="-100" dirty="0" err="1">
                <a:solidFill>
                  <a:srgbClr val="FFFFFF"/>
                </a:solidFill>
              </a:rPr>
              <a:t>королевской</a:t>
            </a:r>
            <a:r>
              <a:rPr lang="en-US" sz="3000" cap="all" spc="-100" dirty="0">
                <a:solidFill>
                  <a:srgbClr val="FFFFFF"/>
                </a:solidFill>
              </a:rPr>
              <a:t> </a:t>
            </a:r>
            <a:r>
              <a:rPr lang="en-US" sz="3000" cap="all" spc="-100" dirty="0" err="1">
                <a:solidFill>
                  <a:srgbClr val="FFFFFF"/>
                </a:solidFill>
              </a:rPr>
              <a:t>Югославии</a:t>
            </a:r>
            <a:br>
              <a:rPr lang="en-US" sz="3000" cap="all" spc="-100" dirty="0">
                <a:solidFill>
                  <a:srgbClr val="FFFFFF"/>
                </a:solidFill>
              </a:rPr>
            </a:br>
            <a:endParaRPr lang="en-US" sz="3000" cap="all" spc="-100" dirty="0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8F4DF86-41A8-4EEC-B19F-DD6EAC507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582" y="3444428"/>
            <a:ext cx="4684418" cy="31085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Формирование Королевства сербов, хорватов и словенцев:     </a:t>
            </a:r>
          </a:p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	Королевство Сербия     </a:t>
            </a:r>
          </a:p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	Королевство Черногория</a:t>
            </a:r>
          </a:p>
          <a:p>
            <a:pPr lvl="0" defTabSz="914400" fontAlgn="t"/>
            <a:endParaRPr lang="ru-RU" altLang="ru-RU" sz="1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Территории Австро-Венгрии:     </a:t>
            </a:r>
          </a:p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	Босния и Герцеговина     </a:t>
            </a:r>
          </a:p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	Далмация     </a:t>
            </a:r>
          </a:p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	Нижняя </a:t>
            </a:r>
            <a:r>
              <a:rPr lang="ru-RU" altLang="ru-RU" sz="1400" dirty="0" err="1">
                <a:solidFill>
                  <a:srgbClr val="222222"/>
                </a:solidFill>
                <a:cs typeface="Arial" panose="020B0604020202020204" pitchFamily="34" charset="0"/>
              </a:rPr>
              <a:t>Штирия</a:t>
            </a:r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     </a:t>
            </a:r>
          </a:p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	</a:t>
            </a:r>
            <a:r>
              <a:rPr lang="ru-RU" altLang="ru-RU" sz="1400" dirty="0" err="1">
                <a:solidFill>
                  <a:srgbClr val="222222"/>
                </a:solidFill>
                <a:cs typeface="Arial" panose="020B0604020202020204" pitchFamily="34" charset="0"/>
              </a:rPr>
              <a:t>Крайна</a:t>
            </a:r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     </a:t>
            </a:r>
          </a:p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	части </a:t>
            </a:r>
            <a:r>
              <a:rPr lang="ru-RU" altLang="ru-RU" sz="1400" dirty="0" err="1">
                <a:solidFill>
                  <a:srgbClr val="222222"/>
                </a:solidFill>
                <a:cs typeface="Arial" panose="020B0604020202020204" pitchFamily="34" charset="0"/>
              </a:rPr>
              <a:t>Каринтии</a:t>
            </a:r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     </a:t>
            </a:r>
          </a:p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	Королевство Хорватия и </a:t>
            </a:r>
            <a:r>
              <a:rPr lang="ru-RU" altLang="ru-RU" sz="1400" dirty="0" err="1">
                <a:solidFill>
                  <a:srgbClr val="222222"/>
                </a:solidFill>
                <a:cs typeface="Arial" panose="020B0604020202020204" pitchFamily="34" charset="0"/>
              </a:rPr>
              <a:t>Славония</a:t>
            </a:r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     </a:t>
            </a:r>
          </a:p>
          <a:p>
            <a:pPr lvl="0" defTabSz="914400" fontAlgn="t"/>
            <a:r>
              <a:rPr lang="ru-RU" altLang="ru-RU" sz="1400" dirty="0">
                <a:solidFill>
                  <a:srgbClr val="222222"/>
                </a:solidFill>
                <a:cs typeface="Arial" panose="020B0604020202020204" pitchFamily="34" charset="0"/>
              </a:rPr>
              <a:t>	части Венгерского королевства</a:t>
            </a:r>
          </a:p>
          <a:p>
            <a:pPr lvl="0" defTabSz="914400" fontAlgn="t"/>
            <a:endParaRPr lang="ru-RU" altLang="ru-RU" sz="1400" dirty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CBCF27-2346-44E0-81A9-9681A0788C1F}"/>
              </a:ext>
            </a:extLst>
          </p:cNvPr>
          <p:cNvSpPr/>
          <p:nvPr/>
        </p:nvSpPr>
        <p:spPr>
          <a:xfrm>
            <a:off x="7581660" y="3975223"/>
            <a:ext cx="892721" cy="160986"/>
          </a:xfrm>
          <a:prstGeom prst="rect">
            <a:avLst/>
          </a:prstGeom>
          <a:solidFill>
            <a:srgbClr val="FF9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AE47B59-5555-49F4-ADF7-B491213B9E78}"/>
              </a:ext>
            </a:extLst>
          </p:cNvPr>
          <p:cNvSpPr/>
          <p:nvPr/>
        </p:nvSpPr>
        <p:spPr>
          <a:xfrm>
            <a:off x="7581661" y="4190395"/>
            <a:ext cx="892721" cy="160986"/>
          </a:xfrm>
          <a:prstGeom prst="rect">
            <a:avLst/>
          </a:prstGeom>
          <a:solidFill>
            <a:srgbClr val="FEC4DD"/>
          </a:solidFill>
          <a:ln>
            <a:solidFill>
              <a:srgbClr val="FEC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80178C5-65C9-4CC5-9DE9-ABF731AE11EE}"/>
              </a:ext>
            </a:extLst>
          </p:cNvPr>
          <p:cNvSpPr/>
          <p:nvPr/>
        </p:nvSpPr>
        <p:spPr>
          <a:xfrm>
            <a:off x="7581661" y="4804565"/>
            <a:ext cx="892721" cy="160986"/>
          </a:xfrm>
          <a:prstGeom prst="rect">
            <a:avLst/>
          </a:prstGeom>
          <a:solidFill>
            <a:srgbClr val="FEFF88"/>
          </a:solidFill>
          <a:ln>
            <a:solidFill>
              <a:srgbClr val="FEC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BBC8450-04F7-46CA-A058-EDF1CB600C16}"/>
              </a:ext>
            </a:extLst>
          </p:cNvPr>
          <p:cNvSpPr/>
          <p:nvPr/>
        </p:nvSpPr>
        <p:spPr>
          <a:xfrm>
            <a:off x="7583681" y="5028943"/>
            <a:ext cx="892721" cy="160986"/>
          </a:xfrm>
          <a:prstGeom prst="rect">
            <a:avLst/>
          </a:prstGeom>
          <a:solidFill>
            <a:srgbClr val="FEF233"/>
          </a:solidFill>
          <a:ln>
            <a:solidFill>
              <a:srgbClr val="FEF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8C7F26AD-D808-47E8-9143-3C41C9487B19}"/>
              </a:ext>
            </a:extLst>
          </p:cNvPr>
          <p:cNvSpPr/>
          <p:nvPr/>
        </p:nvSpPr>
        <p:spPr>
          <a:xfrm>
            <a:off x="7581662" y="5240165"/>
            <a:ext cx="892721" cy="160986"/>
          </a:xfrm>
          <a:prstGeom prst="rect">
            <a:avLst/>
          </a:prstGeom>
          <a:solidFill>
            <a:srgbClr val="FFDC73"/>
          </a:solidFill>
          <a:ln>
            <a:solidFill>
              <a:srgbClr val="FEF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AB62DA-497E-4681-9E3D-378B1E4DF384}"/>
              </a:ext>
            </a:extLst>
          </p:cNvPr>
          <p:cNvSpPr/>
          <p:nvPr/>
        </p:nvSpPr>
        <p:spPr>
          <a:xfrm>
            <a:off x="7581661" y="5451053"/>
            <a:ext cx="892721" cy="160986"/>
          </a:xfrm>
          <a:prstGeom prst="rect">
            <a:avLst/>
          </a:prstGeom>
          <a:solidFill>
            <a:srgbClr val="FFE782"/>
          </a:solidFill>
          <a:ln>
            <a:solidFill>
              <a:srgbClr val="FEF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BBD284A5-DFE7-476D-A436-2279EBE7EF35}"/>
              </a:ext>
            </a:extLst>
          </p:cNvPr>
          <p:cNvSpPr/>
          <p:nvPr/>
        </p:nvSpPr>
        <p:spPr>
          <a:xfrm>
            <a:off x="7581661" y="5665272"/>
            <a:ext cx="892721" cy="160986"/>
          </a:xfrm>
          <a:prstGeom prst="rect">
            <a:avLst/>
          </a:prstGeom>
          <a:solidFill>
            <a:srgbClr val="FFE782"/>
          </a:solidFill>
          <a:ln>
            <a:solidFill>
              <a:srgbClr val="FEF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ABB1F0D-643E-4FF5-9D7F-39054FA7A7E2}"/>
              </a:ext>
            </a:extLst>
          </p:cNvPr>
          <p:cNvSpPr/>
          <p:nvPr/>
        </p:nvSpPr>
        <p:spPr>
          <a:xfrm>
            <a:off x="7581659" y="5879491"/>
            <a:ext cx="892721" cy="160986"/>
          </a:xfrm>
          <a:prstGeom prst="rect">
            <a:avLst/>
          </a:prstGeom>
          <a:solidFill>
            <a:srgbClr val="ACF5BA"/>
          </a:solidFill>
          <a:ln>
            <a:solidFill>
              <a:srgbClr val="FEF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CF5BA"/>
              </a:solidFill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13127F0-79F8-4612-B8A2-8AFB60342516}"/>
              </a:ext>
            </a:extLst>
          </p:cNvPr>
          <p:cNvSpPr/>
          <p:nvPr/>
        </p:nvSpPr>
        <p:spPr>
          <a:xfrm>
            <a:off x="7581210" y="6105206"/>
            <a:ext cx="892721" cy="160986"/>
          </a:xfrm>
          <a:prstGeom prst="rect">
            <a:avLst/>
          </a:prstGeom>
          <a:solidFill>
            <a:srgbClr val="69EB91"/>
          </a:solidFill>
          <a:ln>
            <a:solidFill>
              <a:srgbClr val="FEF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CF5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3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Rectangle 7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0" name="Rectangle 7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211" name="Rectangle 7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212" name="Rectangle 7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213" name="Group 7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214" name="Rectangle 8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upload.wikimedia.org/wikipedia/ru/f/f5/Jugoslavia_1918-1922.png">
            <a:extLst>
              <a:ext uri="{FF2B5EF4-FFF2-40B4-BE49-F238E27FC236}">
                <a16:creationId xmlns:a16="http://schemas.microsoft.com/office/drawing/2014/main" id="{8BB59E08-9FC5-44FC-A277-857AEAC16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8" b="2042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5" name="Rectangle 8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216" name="Rectangle 8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DCCF0-8A9E-4301-A285-21665261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700" cap="all" spc="-100"/>
              <a:t>Период парламентаризма</a:t>
            </a:r>
          </a:p>
        </p:txBody>
      </p:sp>
    </p:spTree>
    <p:extLst>
      <p:ext uri="{BB962C8B-B14F-4D97-AF65-F5344CB8AC3E}">
        <p14:creationId xmlns:p14="http://schemas.microsoft.com/office/powerpoint/2010/main" val="1287728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1" name="Rectangle 72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22" name="Rectangle 74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223" name="Rectangle 76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224" name="Group 78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5" name="Rectangle 83">
            <a:extLst>
              <a:ext uri="{FF2B5EF4-FFF2-40B4-BE49-F238E27FC236}">
                <a16:creationId xmlns:a16="http://schemas.microsoft.com/office/drawing/2014/main" id="{9E1E7F64-0923-4A8C-8C57-8DA53D5B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6" name="Rectangle 85">
            <a:extLst>
              <a:ext uri="{FF2B5EF4-FFF2-40B4-BE49-F238E27FC236}">
                <a16:creationId xmlns:a16="http://schemas.microsoft.com/office/drawing/2014/main" id="{09478849-EFF2-4DE4-983C-8EE3FA1EB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7" name="Rectangle 87">
            <a:extLst>
              <a:ext uri="{FF2B5EF4-FFF2-40B4-BE49-F238E27FC236}">
                <a16:creationId xmlns:a16="http://schemas.microsoft.com/office/drawing/2014/main" id="{C7659007-D861-4E94-9C3A-A056785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8" name="Rectangle 89">
            <a:extLst>
              <a:ext uri="{FF2B5EF4-FFF2-40B4-BE49-F238E27FC236}">
                <a16:creationId xmlns:a16="http://schemas.microsoft.com/office/drawing/2014/main" id="{3510B89F-E2F1-498D-89E6-BBD1F7A8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29" name="Rectangle 91">
            <a:extLst>
              <a:ext uri="{FF2B5EF4-FFF2-40B4-BE49-F238E27FC236}">
                <a16:creationId xmlns:a16="http://schemas.microsoft.com/office/drawing/2014/main" id="{9B98270E-648F-4E36-B844-0EDB4772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https://upload.wikimedia.org/wikipedia/commons/2/2e/Kralj_aleksandar1.jpg">
            <a:extLst>
              <a:ext uri="{FF2B5EF4-FFF2-40B4-BE49-F238E27FC236}">
                <a16:creationId xmlns:a16="http://schemas.microsoft.com/office/drawing/2014/main" id="{1F259CAA-810A-43CF-91C9-E9AAEBB8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04" y="645106"/>
            <a:ext cx="4062203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Rectangle 93">
            <a:extLst>
              <a:ext uri="{FF2B5EF4-FFF2-40B4-BE49-F238E27FC236}">
                <a16:creationId xmlns:a16="http://schemas.microsoft.com/office/drawing/2014/main" id="{FD928195-4D39-4483-8E9C-DDEF4528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3C3AEFB-A180-42BA-A986-80814151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DC660CB-86B2-4824-BAAF-665CD188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355DF17-4368-44AA-A15E-16C1FC14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0AA1C-CE56-4381-B5FA-4088160C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/>
              <a:t>Королевская диктатура</a:t>
            </a:r>
            <a:br>
              <a:rPr lang="en-US" sz="3000" cap="all" spc="-100"/>
            </a:br>
            <a:endParaRPr lang="en-US" sz="3000" cap="all" spc="-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6114F8-AB96-455D-A360-AA00A8194C1F}"/>
              </a:ext>
            </a:extLst>
          </p:cNvPr>
          <p:cNvSpPr/>
          <p:nvPr/>
        </p:nvSpPr>
        <p:spPr>
          <a:xfrm>
            <a:off x="1152372" y="6306610"/>
            <a:ext cx="445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Король Александр </a:t>
            </a:r>
            <a:r>
              <a:rPr lang="en-US" dirty="0"/>
              <a:t>I </a:t>
            </a:r>
            <a:r>
              <a:rPr lang="ru-RU" dirty="0" err="1"/>
              <a:t>Карагеоргиевич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89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F9A2BAF-0F59-46A1-ADAE-18D87454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0242" name="Picture 2" descr="https://upload.wikimedia.org/wikipedia/commons/thumb/b/bc/Yugoslavian_banovinas.svg/1065px-Yugoslavian_banovinas.svg.png">
            <a:extLst>
              <a:ext uri="{FF2B5EF4-FFF2-40B4-BE49-F238E27FC236}">
                <a16:creationId xmlns:a16="http://schemas.microsoft.com/office/drawing/2014/main" id="{F38859AE-60D2-4616-B9E8-2C0249EC9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15355"/>
          <a:stretch/>
        </p:blipFill>
        <p:spPr bwMode="auto">
          <a:xfrm>
            <a:off x="20" y="-3809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75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65</TotalTime>
  <Words>181</Words>
  <Application>Microsoft Office PowerPoint</Application>
  <PresentationFormat>Широкоэкранный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Garamond</vt:lpstr>
      <vt:lpstr>Савон</vt:lpstr>
      <vt:lpstr>История сербии в ХХ В.</vt:lpstr>
      <vt:lpstr> Золотой  Век сербии</vt:lpstr>
      <vt:lpstr>Балканские войны</vt:lpstr>
      <vt:lpstr>События в Первой мировой войне</vt:lpstr>
      <vt:lpstr>Презентация PowerPoint</vt:lpstr>
      <vt:lpstr>Сербия в королевской Югославии </vt:lpstr>
      <vt:lpstr>Период парламентаризма</vt:lpstr>
      <vt:lpstr>Королевская диктатура </vt:lpstr>
      <vt:lpstr>Презентация PowerPoint</vt:lpstr>
      <vt:lpstr>Сербия в годы Второй мировой войны </vt:lpstr>
      <vt:lpstr>Сербия в социалистической Югославии </vt:lpstr>
      <vt:lpstr>Правление Тито </vt:lpstr>
      <vt:lpstr>Распад югославии</vt:lpstr>
      <vt:lpstr>Презентация PowerPoint</vt:lpstr>
      <vt:lpstr>Сербия в «Третьей Югославии» </vt:lpstr>
      <vt:lpstr>Косовский вопрос и падение Милошевича </vt:lpstr>
      <vt:lpstr>Независимая Республика Сербия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сербии в ХХ В.</dc:title>
  <dc:creator>Рогальский Андрей Игоревич</dc:creator>
  <cp:lastModifiedBy>Рогальский Андрей Игоревич</cp:lastModifiedBy>
  <cp:revision>8</cp:revision>
  <dcterms:created xsi:type="dcterms:W3CDTF">2018-06-09T05:52:35Z</dcterms:created>
  <dcterms:modified xsi:type="dcterms:W3CDTF">2018-06-09T06:58:25Z</dcterms:modified>
</cp:coreProperties>
</file>