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0000"/>
    <a:srgbClr val="F1A11F"/>
    <a:srgbClr val="C9A329"/>
    <a:srgbClr val="DA9C52"/>
    <a:srgbClr val="F2CA9E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54" y="7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www.motto.net.ua/old_site/img/textures/1283882665_C2E8EDF2E0E6EDFBE920F4EEED203138203138.jpg"/>
          <p:cNvPicPr>
            <a:picLocks noChangeAspect="1" noChangeArrowheads="1"/>
          </p:cNvPicPr>
          <p:nvPr userDrawn="1"/>
        </p:nvPicPr>
        <p:blipFill>
          <a:blip r:embed="rId2">
            <a:lum bright="1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2296" name="Picture 8" descr="http://www.imgcutpng.com/wp-content/uploads/2017/04/miscellaneous/papaer-sheet-png-10-775x102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255613" y="-1898474"/>
            <a:ext cx="4847053" cy="892971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8" descr="https://the-wallpaper.site/userUploads/images/14/793.jpg"/>
          <p:cNvPicPr>
            <a:picLocks noChangeAspect="1" noChangeArrowheads="1"/>
          </p:cNvPicPr>
          <p:nvPr userDrawn="1"/>
        </p:nvPicPr>
        <p:blipFill>
          <a:blip r:embed="rId4"/>
          <a:srcRect l="69521" t="1613"/>
          <a:stretch>
            <a:fillRect/>
          </a:stretch>
        </p:blipFill>
        <p:spPr bwMode="auto">
          <a:xfrm flipH="1">
            <a:off x="0" y="213794"/>
            <a:ext cx="2517960" cy="4572534"/>
          </a:xfrm>
          <a:prstGeom prst="roundRect">
            <a:avLst>
              <a:gd name="adj" fmla="val 23937"/>
            </a:avLst>
          </a:prstGeom>
          <a:noFill/>
          <a:effectLst>
            <a:softEdge rad="635000"/>
          </a:effectLst>
        </p:spPr>
      </p:pic>
      <p:pic>
        <p:nvPicPr>
          <p:cNvPr id="12294" name="Picture 6" descr="http://xn--80aao6anggb.xn--p1ai/assets/galleries/1560/shutterstock_35762218.jpg"/>
          <p:cNvPicPr>
            <a:picLocks noChangeAspect="1" noChangeArrowheads="1"/>
          </p:cNvPicPr>
          <p:nvPr userDrawn="1"/>
        </p:nvPicPr>
        <p:blipFill>
          <a:blip r:embed="rId5">
            <a:lum bright="10000" contrast="-20000"/>
          </a:blip>
          <a:srcRect/>
          <a:stretch>
            <a:fillRect/>
          </a:stretch>
        </p:blipFill>
        <p:spPr bwMode="auto">
          <a:xfrm>
            <a:off x="5286348" y="176772"/>
            <a:ext cx="3857652" cy="496672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B3E42C7-5B8D-44CD-9E2A-10C8B3AFA557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B85397-0E9A-43B1-A750-18FAB94FF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B3E42C7-5B8D-44CD-9E2A-10C8B3AFA557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B85397-0E9A-43B1-A750-18FAB94FF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www.motto.net.ua/old_site/img/textures/1283882665_C2E8EDF2E0E6EDFBE920F4EEED203138203138.jpg"/>
          <p:cNvPicPr>
            <a:picLocks noChangeAspect="1" noChangeArrowheads="1"/>
          </p:cNvPicPr>
          <p:nvPr userDrawn="1"/>
        </p:nvPicPr>
        <p:blipFill>
          <a:blip r:embed="rId2">
            <a:lum bright="1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3" name="Picture 8" descr="http://www.imgcutpng.com/wp-content/uploads/2017/04/miscellaneous/papaer-sheet-png-10-775x102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255613" y="-1898474"/>
            <a:ext cx="4847053" cy="892971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8" descr="https://the-wallpaper.site/userUploads/images/14/793.jpg"/>
          <p:cNvPicPr>
            <a:picLocks noChangeAspect="1" noChangeArrowheads="1"/>
          </p:cNvPicPr>
          <p:nvPr userDrawn="1"/>
        </p:nvPicPr>
        <p:blipFill>
          <a:blip r:embed="rId4"/>
          <a:srcRect l="69521" t="1613"/>
          <a:stretch>
            <a:fillRect/>
          </a:stretch>
        </p:blipFill>
        <p:spPr bwMode="auto">
          <a:xfrm flipH="1">
            <a:off x="0" y="0"/>
            <a:ext cx="2163911" cy="3929592"/>
          </a:xfrm>
          <a:prstGeom prst="roundRect">
            <a:avLst>
              <a:gd name="adj" fmla="val 23937"/>
            </a:avLst>
          </a:prstGeom>
          <a:noFill/>
          <a:effectLst>
            <a:softEdge rad="635000"/>
          </a:effectLst>
        </p:spPr>
      </p:pic>
      <p:pic>
        <p:nvPicPr>
          <p:cNvPr id="5" name="Picture 6" descr="http://xn--80aao6anggb.xn--p1ai/assets/galleries/1560/shutterstock_35762218.jpg"/>
          <p:cNvPicPr>
            <a:picLocks noChangeAspect="1" noChangeArrowheads="1"/>
          </p:cNvPicPr>
          <p:nvPr userDrawn="1"/>
        </p:nvPicPr>
        <p:blipFill>
          <a:blip r:embed="rId5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6572264" y="1714494"/>
            <a:ext cx="2571736" cy="3311111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www.motto.net.ua/old_site/img/textures/1283882665_C2E8EDF2E0E6EDFBE920F4EEED203138203138.jpg"/>
          <p:cNvPicPr>
            <a:picLocks noChangeAspect="1" noChangeArrowheads="1"/>
          </p:cNvPicPr>
          <p:nvPr userDrawn="1"/>
        </p:nvPicPr>
        <p:blipFill>
          <a:blip r:embed="rId2">
            <a:lum bright="1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8" name="Picture 8" descr="http://www.imgcutpng.com/wp-content/uploads/2017/04/miscellaneous/papaer-sheet-png-10-775x102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255613" y="-1898474"/>
            <a:ext cx="4847053" cy="892971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6" descr="http://xn--80aao6anggb.xn--p1ai/assets/galleries/1560/shutterstock_35762218.jpg"/>
          <p:cNvPicPr>
            <a:picLocks noChangeAspect="1" noChangeArrowheads="1"/>
          </p:cNvPicPr>
          <p:nvPr userDrawn="1"/>
        </p:nvPicPr>
        <p:blipFill>
          <a:blip r:embed="rId4">
            <a:lum bright="10000" contrast="-20000"/>
          </a:blip>
          <a:srcRect/>
          <a:stretch>
            <a:fillRect/>
          </a:stretch>
        </p:blipFill>
        <p:spPr bwMode="auto">
          <a:xfrm>
            <a:off x="5925836" y="1000114"/>
            <a:ext cx="3218163" cy="414338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s://www.motto.net.ua/old_site/img/textures/1283882665_C2E8EDF2E0E6EDFBE920F4EEED203138203138.jpg"/>
          <p:cNvPicPr>
            <a:picLocks noChangeAspect="1" noChangeArrowheads="1"/>
          </p:cNvPicPr>
          <p:nvPr userDrawn="1"/>
        </p:nvPicPr>
        <p:blipFill>
          <a:blip r:embed="rId2">
            <a:lum bright="1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8" name="Picture 8" descr="http://www.imgcutpng.com/wp-content/uploads/2017/04/miscellaneous/papaer-sheet-png-10-775x102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255613" y="-1898474"/>
            <a:ext cx="4847053" cy="892971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https://the-wallpaper.site/userUploads/images/14/793.jpg"/>
          <p:cNvPicPr>
            <a:picLocks noChangeAspect="1" noChangeArrowheads="1"/>
          </p:cNvPicPr>
          <p:nvPr userDrawn="1"/>
        </p:nvPicPr>
        <p:blipFill>
          <a:blip r:embed="rId4"/>
          <a:srcRect l="69521" t="1613"/>
          <a:stretch>
            <a:fillRect/>
          </a:stretch>
        </p:blipFill>
        <p:spPr bwMode="auto">
          <a:xfrm flipH="1">
            <a:off x="0" y="214296"/>
            <a:ext cx="2517960" cy="4572534"/>
          </a:xfrm>
          <a:prstGeom prst="roundRect">
            <a:avLst>
              <a:gd name="adj" fmla="val 23937"/>
            </a:avLst>
          </a:prstGeom>
          <a:noFill/>
          <a:effectLst>
            <a:softEdge rad="635000"/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www.motto.net.ua/old_site/img/textures/1283882665_C2E8EDF2E0E6EDFBE920F4EEED203138203138.jpg"/>
          <p:cNvPicPr>
            <a:picLocks noChangeAspect="1" noChangeArrowheads="1"/>
          </p:cNvPicPr>
          <p:nvPr userDrawn="1"/>
        </p:nvPicPr>
        <p:blipFill>
          <a:blip r:embed="rId2">
            <a:lum bright="1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6" name="Picture 8" descr="http://www.imgcutpng.com/wp-content/uploads/2017/04/miscellaneous/papaer-sheet-png-10-775x102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42844" y="142858"/>
            <a:ext cx="4214810" cy="492922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8" descr="http://www.imgcutpng.com/wp-content/uploads/2017/04/miscellaneous/papaer-sheet-png-10-775x102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>
            <a:off x="4786314" y="142858"/>
            <a:ext cx="4214810" cy="492922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www.motto.net.ua/old_site/img/textures/1283882665_C2E8EDF2E0E6EDFBE920F4EEED203138203138.jpg"/>
          <p:cNvPicPr>
            <a:picLocks noChangeAspect="1" noChangeArrowheads="1"/>
          </p:cNvPicPr>
          <p:nvPr userDrawn="1"/>
        </p:nvPicPr>
        <p:blipFill>
          <a:blip r:embed="rId2">
            <a:lum bright="1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1" name="Picture 8" descr="http://www.imgcutpng.com/wp-content/uploads/2017/04/miscellaneous/papaer-sheet-png-10-775x102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255613" y="-1898474"/>
            <a:ext cx="4847053" cy="892971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B3E42C7-5B8D-44CD-9E2A-10C8B3AFA557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B85397-0E9A-43B1-A750-18FAB94FF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B3E42C7-5B8D-44CD-9E2A-10C8B3AFA557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B85397-0E9A-43B1-A750-18FAB94FF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B3E42C7-5B8D-44CD-9E2A-10C8B3AFA557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B85397-0E9A-43B1-A750-18FAB94FF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wallup.net/wp-content/uploads/2016/07/19/8575-Leonardo_da_Vinci-Vitruvian_Man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s://wallup.net/wp-content/uploads/2016/07/19/8575-Leonardo_da_Vinci-Vitruvian_Man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https://wallup.net/wp-content/uploads/2016/07/19/8575-Leonardo_da_Vinci-Vitruvian_Man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1151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Раннеклассовое общество в Италии. Завоевание Римом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Апеннинского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полуострова (VI—III вв. до н. э.)</a:t>
            </a:r>
            <a:endParaRPr lang="ru-RU" sz="44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83A580-3C31-4F34-8AAE-7C9DF8FADD64}"/>
              </a:ext>
            </a:extLst>
          </p:cNvPr>
          <p:cNvSpPr txBox="1"/>
          <p:nvPr/>
        </p:nvSpPr>
        <p:spPr>
          <a:xfrm>
            <a:off x="3203848" y="3808660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Работу выполнили:</a:t>
            </a:r>
            <a:br>
              <a:rPr lang="ru-RU" dirty="0"/>
            </a:br>
            <a:r>
              <a:rPr lang="ru-RU" dirty="0"/>
              <a:t>Рогальский Андрей</a:t>
            </a:r>
            <a:br>
              <a:rPr lang="ru-RU" dirty="0"/>
            </a:br>
            <a:r>
              <a:rPr lang="ru-RU" dirty="0"/>
              <a:t>Чернов Илья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96C5A73-81EE-4C22-8B2A-5EB566AC2A22}"/>
              </a:ext>
            </a:extLst>
          </p:cNvPr>
          <p:cNvSpPr/>
          <p:nvPr/>
        </p:nvSpPr>
        <p:spPr>
          <a:xfrm>
            <a:off x="1187624" y="483518"/>
            <a:ext cx="7776864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Сельское хозяйство, ремесло и торговля племен и народностей Италии в VI—III вв. до н. э. </a:t>
            </a:r>
          </a:p>
        </p:txBody>
      </p:sp>
      <p:pic>
        <p:nvPicPr>
          <p:cNvPr id="1026" name="Picture 2" descr="Ð­ÑÑÑÑÑÐºÐ°Ñ Ð²Ð°Ð·Ð° Â«Ð±ÑÐºÐºÐµÑÐ¾Â» Ñ ÑÐµÐ»ÑÐµÑÐ½ÑÐ¼Ð¸ Ð¸Ð·Ð¾Ð±ÑÐ°Ð¶ÐµÐ½Ð¸ÑÐ¼Ð¸. VI Ð². Ð´Ð¾ Ð½. Ñ.">
            <a:extLst>
              <a:ext uri="{FF2B5EF4-FFF2-40B4-BE49-F238E27FC236}">
                <a16:creationId xmlns:a16="http://schemas.microsoft.com/office/drawing/2014/main" id="{98AF0E05-9BC5-4AE6-962F-105BDC6AD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5084"/>
            <a:ext cx="1191785" cy="239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9/98/Vecchi_051_-_transparent_background.PNG/220px-Vecchi_051_-_transparent_background.PNG">
            <a:extLst>
              <a:ext uri="{FF2B5EF4-FFF2-40B4-BE49-F238E27FC236}">
                <a16:creationId xmlns:a16="http://schemas.microsoft.com/office/drawing/2014/main" id="{6ED31681-DED0-4AC0-B34A-99B79A5CD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34493"/>
            <a:ext cx="20955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864D275-C948-41BB-B75A-2AD1199A601A}"/>
              </a:ext>
            </a:extLst>
          </p:cNvPr>
          <p:cNvSpPr/>
          <p:nvPr/>
        </p:nvSpPr>
        <p:spPr>
          <a:xfrm>
            <a:off x="1187624" y="378967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Этрусская ваза «</a:t>
            </a:r>
            <a:r>
              <a:rPr lang="ru-RU" sz="1400" dirty="0" err="1"/>
              <a:t>буккеро</a:t>
            </a:r>
            <a:r>
              <a:rPr lang="ru-RU" sz="1400" dirty="0"/>
              <a:t>» с рельефными изображениями. VI в. до н. э.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E161C35-0F7B-4CE8-8A0F-9E5B3BEC8791}"/>
              </a:ext>
            </a:extLst>
          </p:cNvPr>
          <p:cNvSpPr/>
          <p:nvPr/>
        </p:nvSpPr>
        <p:spPr>
          <a:xfrm>
            <a:off x="3531537" y="2290976"/>
            <a:ext cx="2595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тяжелый асс —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aes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grave</a:t>
            </a:r>
            <a:endParaRPr lang="ru-RU" dirty="0"/>
          </a:p>
        </p:txBody>
      </p:sp>
      <p:pic>
        <p:nvPicPr>
          <p:cNvPr id="1030" name="Picture 6" descr="Ð­ÑÑÑÑÑÐºÐ°Ñ Ð²Ð°Ð·Ð° Â«Ð±ÑÐºÐºÐµÑÐ¾Â» Ñ ÑÐ¸Ð³ÑÑÐºÐ¾Ð¹ Ð¿ÐµÑÑÑÐ° Ð¸ ÑÐµÐ»ÑÐµÑÐ½ÑÐ¼Ð¸ Ð¸Ð·Ð¾Ð±ÑÐ°Ð¶ÐµÐ½Ð¸ÑÐ¼Ð¸ ÑÐ°Ð½ÑÐ°ÑÑÐ¸ÑÐµÑÐºÐ¸Ñ Ð¶Ð¸Ð²Ð¾ÑÐ½ÑÑ. VI Ð². Ð´Ð¾ Ð½. Ñ.">
            <a:extLst>
              <a:ext uri="{FF2B5EF4-FFF2-40B4-BE49-F238E27FC236}">
                <a16:creationId xmlns:a16="http://schemas.microsoft.com/office/drawing/2014/main" id="{AB3E2B79-6E2E-4C17-A4C6-91C686115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787" y="1107834"/>
            <a:ext cx="973107" cy="263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3862A68-82F6-4F54-BD4A-AF33D6B8EE46}"/>
              </a:ext>
            </a:extLst>
          </p:cNvPr>
          <p:cNvSpPr/>
          <p:nvPr/>
        </p:nvSpPr>
        <p:spPr>
          <a:xfrm>
            <a:off x="5076056" y="3744616"/>
            <a:ext cx="2987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Georgia" panose="02040502050405020303" pitchFamily="18" charset="0"/>
              </a:rPr>
              <a:t>Этрусская ваза «</a:t>
            </a:r>
            <a:r>
              <a:rPr lang="ru-RU" sz="1200" dirty="0" err="1">
                <a:solidFill>
                  <a:srgbClr val="000000"/>
                </a:solidFill>
                <a:latin typeface="Georgia" panose="02040502050405020303" pitchFamily="18" charset="0"/>
              </a:rPr>
              <a:t>буккеро</a:t>
            </a:r>
            <a:r>
              <a:rPr lang="ru-RU" sz="1200" dirty="0">
                <a:solidFill>
                  <a:srgbClr val="000000"/>
                </a:solidFill>
                <a:latin typeface="Georgia" panose="02040502050405020303" pitchFamily="18" charset="0"/>
              </a:rPr>
              <a:t>» с фигуркой петуха и рельефными изображениями фантастических животных. VI в. до н. э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EB479D-53FA-453D-AD55-2387512E59C9}"/>
              </a:ext>
            </a:extLst>
          </p:cNvPr>
          <p:cNvSpPr/>
          <p:nvPr/>
        </p:nvSpPr>
        <p:spPr>
          <a:xfrm>
            <a:off x="2424969" y="627534"/>
            <a:ext cx="4294061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Социальная структура в VI—IV вв. до н. э. </a:t>
            </a:r>
          </a:p>
        </p:txBody>
      </p:sp>
      <p:pic>
        <p:nvPicPr>
          <p:cNvPr id="2052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913070B-5A49-4B17-9484-10C7B4881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8713" y="1232986"/>
            <a:ext cx="6366571" cy="304685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687F8F-DA36-45C4-B266-C7D711C0CCD3}"/>
              </a:ext>
            </a:extLst>
          </p:cNvPr>
          <p:cNvSpPr/>
          <p:nvPr/>
        </p:nvSpPr>
        <p:spPr>
          <a:xfrm>
            <a:off x="1820829" y="1232986"/>
            <a:ext cx="1208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Патриции.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82C5DEB-2890-42C8-81A1-6C1E78E9CBFA}"/>
              </a:ext>
            </a:extLst>
          </p:cNvPr>
          <p:cNvSpPr/>
          <p:nvPr/>
        </p:nvSpPr>
        <p:spPr>
          <a:xfrm>
            <a:off x="4318496" y="1232986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Рабы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D9EC484-BA76-413A-951E-9BD2C07D8C3F}"/>
              </a:ext>
            </a:extLst>
          </p:cNvPr>
          <p:cNvSpPr/>
          <p:nvPr/>
        </p:nvSpPr>
        <p:spPr>
          <a:xfrm>
            <a:off x="6256403" y="1232986"/>
            <a:ext cx="925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Плебеи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9D76236-4D1B-4B02-AE1F-E33263A3E938}"/>
              </a:ext>
            </a:extLst>
          </p:cNvPr>
          <p:cNvSpPr/>
          <p:nvPr/>
        </p:nvSpPr>
        <p:spPr>
          <a:xfrm>
            <a:off x="611560" y="987574"/>
            <a:ext cx="5760640" cy="296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1)допуск плебеев к общественной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земле,ограничение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патрицианского землевладения, наделение плебеев земельными участками, т. е. решение аграрного вопроса;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2) отмена долговой кабалы и ограничение долгового процента;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политическое равноправие, т. е. участие во всех собраниях и право избрания на все государственные должности.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C18C73B-CD17-4274-A524-31F3BC1EF418}"/>
              </a:ext>
            </a:extLst>
          </p:cNvPr>
          <p:cNvSpPr/>
          <p:nvPr/>
        </p:nvSpPr>
        <p:spPr>
          <a:xfrm>
            <a:off x="2929114" y="483518"/>
            <a:ext cx="3285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Борьба плебеев с патрициями</a:t>
            </a:r>
            <a:endParaRPr lang="ru-RU" dirty="0"/>
          </a:p>
        </p:txBody>
      </p:sp>
      <p:pic>
        <p:nvPicPr>
          <p:cNvPr id="3074" name="Picture 2" descr="ÐÐ°ÑÑÐ¸Ð½ÐºÐ¸ Ð¿Ð¾ Ð·Ð°Ð¿ÑÐ¾ÑÑ ÐÐ¾ÑÑÐµÐ½Ð·Ð¸Ð¹ ÑÐ¸Ð¼">
            <a:extLst>
              <a:ext uri="{FF2B5EF4-FFF2-40B4-BE49-F238E27FC236}">
                <a16:creationId xmlns:a16="http://schemas.microsoft.com/office/drawing/2014/main" id="{407ECF28-D193-4833-9319-7B644E796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87574"/>
            <a:ext cx="1783438" cy="237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AEA017-7329-440D-B210-7F5797AD1EB5}"/>
              </a:ext>
            </a:extLst>
          </p:cNvPr>
          <p:cNvSpPr/>
          <p:nvPr/>
        </p:nvSpPr>
        <p:spPr>
          <a:xfrm>
            <a:off x="5887420" y="3359634"/>
            <a:ext cx="2752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Квинт </a:t>
            </a:r>
            <a:r>
              <a:rPr lang="ru-RU" dirty="0" err="1">
                <a:latin typeface="arial" panose="020B0604020202020204" pitchFamily="34" charset="0"/>
              </a:rPr>
              <a:t>Гортенсий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Гортал</a:t>
            </a:r>
            <a:endParaRPr lang="ru-RU" dirty="0"/>
          </a:p>
        </p:txBody>
      </p:sp>
      <p:pic>
        <p:nvPicPr>
          <p:cNvPr id="3076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076CFD5A-46C4-4631-BCAE-CD949675F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874" y="795669"/>
            <a:ext cx="2036090" cy="256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C9F91DC-B10B-4D89-AB02-2BB4FC725D25}"/>
              </a:ext>
            </a:extLst>
          </p:cNvPr>
          <p:cNvSpPr/>
          <p:nvPr/>
        </p:nvSpPr>
        <p:spPr>
          <a:xfrm>
            <a:off x="6270423" y="3308383"/>
            <a:ext cx="22434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Аппий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Клавдий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Ð¾ÑÑÐ´Ð°ÑÑÑÐ²ÐµÐ½Ð½ÑÐµ Ð¾ÑÐ³Ð°Ð½Ñ Ð Ð¸Ð¼ÑÐºÐ¾Ð¹ ÑÐµÑÐ¿ÑÐ±Ð»Ð¸ÐºÐ¸ IIIâII Ð²Ð². Ð´Ð¾ Ð½. Ñ.">
            <a:extLst>
              <a:ext uri="{FF2B5EF4-FFF2-40B4-BE49-F238E27FC236}">
                <a16:creationId xmlns:a16="http://schemas.microsoft.com/office/drawing/2014/main" id="{31AFFBD0-5C8B-4102-B4DA-C16D0C9FD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1203598"/>
            <a:ext cx="6984776" cy="318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E605C95-980F-4F37-8252-CB84A4C3FEB3}"/>
              </a:ext>
            </a:extLst>
          </p:cNvPr>
          <p:cNvSpPr/>
          <p:nvPr/>
        </p:nvSpPr>
        <p:spPr>
          <a:xfrm>
            <a:off x="899592" y="558662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устройство Римской республики V—III вв. до н. э.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35192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Ð¾ÑÑÐ´Ð°ÑÑÑÐ²ÐµÐ½Ð½ÑÐµ Ð¾ÑÐ³Ð°Ð½Ñ Ð Ð¸Ð¼ÑÐºÐ¾Ð¹ ÑÐµÑÐ¿ÑÐ±Ð»Ð¸ÐºÐ¸ IIIâII Ð²Ð². Ð´Ð¾ Ð½. Ñ.">
            <a:extLst>
              <a:ext uri="{FF2B5EF4-FFF2-40B4-BE49-F238E27FC236}">
                <a16:creationId xmlns:a16="http://schemas.microsoft.com/office/drawing/2014/main" id="{31AFFBD0-5C8B-4102-B4DA-C16D0C9FD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1203598"/>
            <a:ext cx="6984776" cy="318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E605C95-980F-4F37-8252-CB84A4C3FEB3}"/>
              </a:ext>
            </a:extLst>
          </p:cNvPr>
          <p:cNvSpPr/>
          <p:nvPr/>
        </p:nvSpPr>
        <p:spPr>
          <a:xfrm>
            <a:off x="899592" y="558662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устройство Римской республики V—III вв. до н. э.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99721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C9875F-F3BE-44E3-9ABF-E88F216CB6AB}"/>
              </a:ext>
            </a:extLst>
          </p:cNvPr>
          <p:cNvSpPr/>
          <p:nvPr/>
        </p:nvSpPr>
        <p:spPr>
          <a:xfrm>
            <a:off x="971600" y="1131590"/>
            <a:ext cx="77586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Verdana" panose="020B0604030504040204" pitchFamily="34" charset="0"/>
              </a:rPr>
              <a:t>753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 — Традиционная дата основания Рима Ромулом.</a:t>
            </a:r>
          </a:p>
          <a:p>
            <a:r>
              <a:rPr lang="ru-RU" i="1" dirty="0">
                <a:solidFill>
                  <a:srgbClr val="000000"/>
                </a:solidFill>
                <a:latin typeface="Verdana" panose="020B0604030504040204" pitchFamily="34" charset="0"/>
              </a:rPr>
              <a:t>509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 — Традиционная дата создания Республики.</a:t>
            </a:r>
          </a:p>
          <a:p>
            <a:r>
              <a:rPr lang="ru-RU" i="1" dirty="0">
                <a:solidFill>
                  <a:srgbClr val="000000"/>
                </a:solidFill>
                <a:latin typeface="Verdana" panose="020B0604030504040204" pitchFamily="34" charset="0"/>
              </a:rPr>
              <a:t>445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 — Закон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</a:rPr>
              <a:t>Канулея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 (разрешение браков между патрициями и плебеями)</a:t>
            </a:r>
          </a:p>
          <a:p>
            <a:r>
              <a:rPr lang="ru-RU" i="1" dirty="0">
                <a:solidFill>
                  <a:srgbClr val="000000"/>
                </a:solidFill>
                <a:latin typeface="Verdana" panose="020B0604030504040204" pitchFamily="34" charset="0"/>
              </a:rPr>
              <a:t>367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 — Закон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</a:rPr>
              <a:t>Лициния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 и Секста (равный доступ патрициев и плебеев к консульству).</a:t>
            </a:r>
          </a:p>
          <a:p>
            <a:r>
              <a:rPr lang="ru-RU" i="1" dirty="0">
                <a:solidFill>
                  <a:srgbClr val="000000"/>
                </a:solidFill>
                <a:latin typeface="Verdana" panose="020B0604030504040204" pitchFamily="34" charset="0"/>
              </a:rPr>
              <a:t>300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 — Закон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</a:rPr>
              <a:t>Огульния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 (раздел важнейших жреческих должностей между патрициями и плебеями).</a:t>
            </a:r>
          </a:p>
          <a:p>
            <a:r>
              <a:rPr lang="ru-RU" i="1" dirty="0">
                <a:solidFill>
                  <a:srgbClr val="000000"/>
                </a:solidFill>
                <a:latin typeface="Verdana" panose="020B0604030504040204" pitchFamily="34" charset="0"/>
              </a:rPr>
              <a:t>287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 — Закон Гортензия (придание силы закона решениям плебисцитов — голосования плебеев).</a:t>
            </a:r>
          </a:p>
          <a:p>
            <a:r>
              <a:rPr lang="ru-RU" i="1" dirty="0">
                <a:solidFill>
                  <a:srgbClr val="000000"/>
                </a:solidFill>
                <a:latin typeface="Verdana" panose="020B0604030504040204" pitchFamily="34" charset="0"/>
              </a:rPr>
              <a:t>272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 — Взятие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</a:rPr>
              <a:t>Тарента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 — завершение завоевания Италии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753DFDB-3476-4769-AEED-769E38A64213}"/>
              </a:ext>
            </a:extLst>
          </p:cNvPr>
          <p:cNvSpPr/>
          <p:nvPr/>
        </p:nvSpPr>
        <p:spPr>
          <a:xfrm>
            <a:off x="971600" y="687923"/>
            <a:ext cx="696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Дата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0DDBD62-BCF8-4355-8469-DB10CCC779AC}"/>
              </a:ext>
            </a:extLst>
          </p:cNvPr>
          <p:cNvSpPr/>
          <p:nvPr/>
        </p:nvSpPr>
        <p:spPr>
          <a:xfrm>
            <a:off x="4067944" y="653938"/>
            <a:ext cx="1136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События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4203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202</Words>
  <Application>Microsoft Office PowerPoint</Application>
  <PresentationFormat>Экран (16:9)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Arial</vt:lpstr>
      <vt:lpstr>Calibri</vt:lpstr>
      <vt:lpstr>Georgia</vt:lpstr>
      <vt:lpstr>Monotype Corsiva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Андрей</cp:lastModifiedBy>
  <cp:revision>29</cp:revision>
  <dcterms:created xsi:type="dcterms:W3CDTF">2017-12-14T12:04:52Z</dcterms:created>
  <dcterms:modified xsi:type="dcterms:W3CDTF">2018-03-23T20:18:04Z</dcterms:modified>
</cp:coreProperties>
</file>