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37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45E3-8B0D-40EE-B0E6-73CAB381AB73}" type="datetimeFigureOut">
              <a:rPr lang="ru-RU" smtClean="0"/>
              <a:t>28.04.2018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D061-E628-43D0-9A12-BE0731A102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2473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45E3-8B0D-40EE-B0E6-73CAB381AB73}" type="datetimeFigureOut">
              <a:rPr lang="ru-RU" smtClean="0"/>
              <a:t>28.04.2018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D061-E628-43D0-9A12-BE0731A102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93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45E3-8B0D-40EE-B0E6-73CAB381AB73}" type="datetimeFigureOut">
              <a:rPr lang="ru-RU" smtClean="0"/>
              <a:t>28.04.2018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D061-E628-43D0-9A12-BE0731A102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80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45E3-8B0D-40EE-B0E6-73CAB381AB73}" type="datetimeFigureOut">
              <a:rPr lang="ru-RU" smtClean="0"/>
              <a:t>28.04.2018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D061-E628-43D0-9A12-BE0731A102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354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45E3-8B0D-40EE-B0E6-73CAB381AB73}" type="datetimeFigureOut">
              <a:rPr lang="ru-RU" smtClean="0"/>
              <a:t>28.04.2018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D061-E628-43D0-9A12-BE0731A102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8272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45E3-8B0D-40EE-B0E6-73CAB381AB73}" type="datetimeFigureOut">
              <a:rPr lang="ru-RU" smtClean="0"/>
              <a:t>28.04.2018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D061-E628-43D0-9A12-BE0731A102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097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45E3-8B0D-40EE-B0E6-73CAB381AB73}" type="datetimeFigureOut">
              <a:rPr lang="ru-RU" smtClean="0"/>
              <a:t>28.04.2018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D061-E628-43D0-9A12-BE0731A102B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133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45E3-8B0D-40EE-B0E6-73CAB381AB73}" type="datetimeFigureOut">
              <a:rPr lang="ru-RU" smtClean="0"/>
              <a:t>28.04.2018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D061-E628-43D0-9A12-BE0731A102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844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45E3-8B0D-40EE-B0E6-73CAB381AB73}" type="datetimeFigureOut">
              <a:rPr lang="ru-RU" smtClean="0"/>
              <a:t>28.04.2018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D061-E628-43D0-9A12-BE0731A102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041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45E3-8B0D-40EE-B0E6-73CAB381AB73}" type="datetimeFigureOut">
              <a:rPr lang="ru-RU" smtClean="0"/>
              <a:t>28.04.2018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D061-E628-43D0-9A12-BE0731A102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347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2C3C45E3-8B0D-40EE-B0E6-73CAB381AB73}" type="datetimeFigureOut">
              <a:rPr lang="ru-RU" smtClean="0"/>
              <a:t>28.04.2018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D061-E628-43D0-9A12-BE0731A102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799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2C3C45E3-8B0D-40EE-B0E6-73CAB381AB73}" type="datetimeFigureOut">
              <a:rPr lang="ru-RU" smtClean="0"/>
              <a:t>28.04.2018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B471D061-E628-43D0-9A12-BE0731A102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998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05E6EDD-C934-4383-A71E-5C050562E6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Буржуазная революция в </a:t>
            </a:r>
            <a:r>
              <a:rPr lang="ru-RU" dirty="0" err="1"/>
              <a:t>англии</a:t>
            </a:r>
            <a:r>
              <a:rPr lang="ru-RU" dirty="0"/>
              <a:t>	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2A0C2924-F091-4F60-ACC2-1DBDA41F29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/>
              <a:t>Работу </a:t>
            </a:r>
            <a:r>
              <a:rPr lang="ru-RU" dirty="0" smtClean="0"/>
              <a:t>выполнили</a:t>
            </a:r>
            <a:r>
              <a:rPr lang="en-US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Рогальский</a:t>
            </a:r>
            <a:r>
              <a:rPr lang="ru-RU" dirty="0" smtClean="0"/>
              <a:t>  Андрей</a:t>
            </a:r>
          </a:p>
          <a:p>
            <a:pPr algn="r"/>
            <a:r>
              <a:rPr lang="ru-RU" dirty="0" smtClean="0"/>
              <a:t>Чернов Илья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334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7899F2BA-95F7-4377-B7F4-EA5FDC99636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27045" y="640080"/>
            <a:ext cx="6897625" cy="526313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0" name="Rectangle 74">
            <a:extLst>
              <a:ext uri="{FF2B5EF4-FFF2-40B4-BE49-F238E27FC236}">
                <a16:creationId xmlns:a16="http://schemas.microsoft.com/office/drawing/2014/main" xmlns="" id="{EDE303C8-E500-45C2-AAC8-CB523098A9C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93161" y="802767"/>
            <a:ext cx="6565392" cy="4937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s://upload.wikimedia.org/wikipedia/commons/thumb/7/72/James_I_of_England_by_Daniel_Mytens.jpg/220px-James_I_of_England_by_Daniel_Mytens.jpg">
            <a:extLst>
              <a:ext uri="{FF2B5EF4-FFF2-40B4-BE49-F238E27FC236}">
                <a16:creationId xmlns:a16="http://schemas.microsoft.com/office/drawing/2014/main" xmlns="" id="{C5211763-AEA5-4FE0-A218-9573D56080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19853"/>
          <a:stretch/>
        </p:blipFill>
        <p:spPr bwMode="auto">
          <a:xfrm>
            <a:off x="1631502" y="967359"/>
            <a:ext cx="2295605" cy="265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upload.wikimedia.org/wikipedia/commons/thumb/d/d5/King_Charles_I_after_original_by_van_Dyck.jpg/220px-King_Charles_I_after_original_by_van_Dyck.jpg">
            <a:extLst>
              <a:ext uri="{FF2B5EF4-FFF2-40B4-BE49-F238E27FC236}">
                <a16:creationId xmlns:a16="http://schemas.microsoft.com/office/drawing/2014/main" xmlns="" id="{9963EFF8-5C42-4CD1-BB69-58FD15069B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377"/>
          <a:stretch/>
        </p:blipFill>
        <p:spPr bwMode="auto">
          <a:xfrm>
            <a:off x="4765448" y="2756384"/>
            <a:ext cx="2428513" cy="2747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1" name="Rectangle 76">
            <a:extLst>
              <a:ext uri="{FF2B5EF4-FFF2-40B4-BE49-F238E27FC236}">
                <a16:creationId xmlns:a16="http://schemas.microsoft.com/office/drawing/2014/main" xmlns="" id="{E3CA38C4-FF83-4F46-AC88-E8CAB37EE80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65448" y="967360"/>
            <a:ext cx="2428513" cy="1554480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2" name="Rectangle 78">
            <a:extLst>
              <a:ext uri="{FF2B5EF4-FFF2-40B4-BE49-F238E27FC236}">
                <a16:creationId xmlns:a16="http://schemas.microsoft.com/office/drawing/2014/main" xmlns="" id="{1F044D98-19F7-4E8C-AAFE-87FC62DB088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57754" y="3786909"/>
            <a:ext cx="3643101" cy="1789027"/>
          </a:xfrm>
          <a:prstGeom prst="rect">
            <a:avLst/>
          </a:prstGeom>
          <a:solidFill>
            <a:schemeClr val="accent2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DC514C-7924-4364-B7C3-7C0D4764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7862" y="2457831"/>
            <a:ext cx="4431804" cy="1627632"/>
          </a:xfrm>
        </p:spPr>
        <p:txBody>
          <a:bodyPr vert="horz" lIns="274320" tIns="182880" rIns="274320" bIns="182880" rtlCol="0" anchor="ctr" anchorCtr="1">
            <a:normAutofit fontScale="90000"/>
          </a:bodyPr>
          <a:lstStyle/>
          <a:p>
            <a:r>
              <a:rPr lang="ru-RU" dirty="0"/>
              <a:t>Социальные перемены и кризис абсо­лютизма</a:t>
            </a:r>
            <a:endParaRPr lang="en-US" dirty="0">
              <a:solidFill>
                <a:srgbClr val="262626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CFB850DB-5CB0-4A92-BAB5-399D05E508E6}"/>
              </a:ext>
            </a:extLst>
          </p:cNvPr>
          <p:cNvSpPr/>
          <p:nvPr/>
        </p:nvSpPr>
        <p:spPr>
          <a:xfrm>
            <a:off x="793161" y="3872641"/>
            <a:ext cx="4200461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Яков I </a:t>
            </a:r>
          </a:p>
          <a:p>
            <a:pPr algn="ctr"/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(1603— 1625)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E14271EC-30D1-41DA-839D-7A0DC95AD09E}"/>
              </a:ext>
            </a:extLst>
          </p:cNvPr>
          <p:cNvSpPr/>
          <p:nvPr/>
        </p:nvSpPr>
        <p:spPr>
          <a:xfrm>
            <a:off x="4688335" y="1333971"/>
            <a:ext cx="2670218" cy="169277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Карл 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I</a:t>
            </a:r>
            <a:endParaRPr lang="ru-RU" sz="2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(1625—1649). </a:t>
            </a:r>
            <a:endParaRPr lang="ru-RU" sz="2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endParaRPr lang="ru-RU" sz="4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500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70">
            <a:extLst>
              <a:ext uri="{FF2B5EF4-FFF2-40B4-BE49-F238E27FC236}">
                <a16:creationId xmlns:a16="http://schemas.microsoft.com/office/drawing/2014/main" xmlns="" id="{B2B45C15-4D51-4391-86FE-E6F2D5B2823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2"/>
            <a:ext cx="6876939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657B71CD-588E-4D09-8D71-B8BC76AE6F8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534656" y="640080"/>
            <a:ext cx="4017264" cy="5261170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FEBF5437-9182-47B9-8DC2-1792E1841C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700772" y="806357"/>
            <a:ext cx="3685032" cy="49286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https://upload.wikimedia.org/wikipedia/commons/thumb/a/a8/William_Laud.jpg/220px-William_Laud.jpg">
            <a:extLst>
              <a:ext uri="{FF2B5EF4-FFF2-40B4-BE49-F238E27FC236}">
                <a16:creationId xmlns:a16="http://schemas.microsoft.com/office/drawing/2014/main" xmlns="" id="{F159134F-66BF-4B2F-9D81-E04AE3373D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5364" y="1048249"/>
            <a:ext cx="3355848" cy="4444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C70CB7C-4461-4570-B5E2-F48FE6106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19" y="2834640"/>
            <a:ext cx="5284269" cy="1188720"/>
          </a:xfrm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Начало революции. </a:t>
            </a:r>
            <a:br>
              <a:rPr lang="en-US"/>
            </a:br>
            <a:endParaRPr lang="en-US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7255B9DE-5D2D-4BFA-9D49-D0BD5D69BAA3}"/>
              </a:ext>
            </a:extLst>
          </p:cNvPr>
          <p:cNvSpPr/>
          <p:nvPr/>
        </p:nvSpPr>
        <p:spPr>
          <a:xfrm>
            <a:off x="7899020" y="5556200"/>
            <a:ext cx="332219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Архиепископ </a:t>
            </a:r>
          </a:p>
          <a:p>
            <a:pPr algn="ctr"/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Уильям </a:t>
            </a:r>
            <a:r>
              <a:rPr lang="ru-RU" sz="40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Лод</a:t>
            </a:r>
            <a:endParaRPr lang="ru-RU" sz="40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5889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70">
            <a:extLst>
              <a:ext uri="{FF2B5EF4-FFF2-40B4-BE49-F238E27FC236}">
                <a16:creationId xmlns:a16="http://schemas.microsoft.com/office/drawing/2014/main" xmlns="" id="{ED6F0A31-5407-4EFA-9DFA-67E94268296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654296" y="0"/>
            <a:ext cx="7537703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https://upload.wikimedia.org/wikipedia/commons/thumb/3/3e/English_civil_war_map_1642_to_1645.JPG/220px-English_civil_war_map_1642_to_1645.JPG">
            <a:extLst>
              <a:ext uri="{FF2B5EF4-FFF2-40B4-BE49-F238E27FC236}">
                <a16:creationId xmlns:a16="http://schemas.microsoft.com/office/drawing/2014/main" xmlns="" id="{5E163D9A-8C38-4D85-A590-BBFE16D62D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5522" y="640080"/>
            <a:ext cx="4195251" cy="5263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F880B85-E0B2-4C02-9A0B-5E90FE7A1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404872"/>
            <a:ext cx="3044950" cy="162779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2600">
                <a:solidFill>
                  <a:srgbClr val="262626"/>
                </a:solidFill>
              </a:rPr>
              <a:t>Гражданская война </a:t>
            </a:r>
            <a:br>
              <a:rPr lang="en-US" sz="2600">
                <a:solidFill>
                  <a:srgbClr val="262626"/>
                </a:solidFill>
              </a:rPr>
            </a:br>
            <a:endParaRPr lang="en-US" sz="2600">
              <a:solidFill>
                <a:srgbClr val="262626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ACEB1B31-4F90-4467-9177-9FC8E672A008}"/>
              </a:ext>
            </a:extLst>
          </p:cNvPr>
          <p:cNvSpPr/>
          <p:nvPr/>
        </p:nvSpPr>
        <p:spPr>
          <a:xfrm>
            <a:off x="5866479" y="605744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Карта территорий под контролем парламентариев (зелёный) и роялистов (красный)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714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71">
            <a:extLst>
              <a:ext uri="{FF2B5EF4-FFF2-40B4-BE49-F238E27FC236}">
                <a16:creationId xmlns:a16="http://schemas.microsoft.com/office/drawing/2014/main" xmlns="" id="{ED6F0A31-5407-4EFA-9DFA-67E94268296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654296" y="0"/>
            <a:ext cx="7537703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https://upload.wikimedia.org/wikipedia/commons/thumb/1/17/Cooper%2C_Oliver_Cromwell.jpg/220px-Cooper%2C_Oliver_Cromwell.jpg">
            <a:extLst>
              <a:ext uri="{FF2B5EF4-FFF2-40B4-BE49-F238E27FC236}">
                <a16:creationId xmlns:a16="http://schemas.microsoft.com/office/drawing/2014/main" xmlns="" id="{DB82C679-9606-4378-894D-69FE55EAE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8907" y="266008"/>
            <a:ext cx="4288479" cy="5263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F880B85-E0B2-4C02-9A0B-5E90FE7A1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404872"/>
            <a:ext cx="3044950" cy="162779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2600">
                <a:solidFill>
                  <a:srgbClr val="262626"/>
                </a:solidFill>
              </a:rPr>
              <a:t>Гражданская война </a:t>
            </a:r>
            <a:br>
              <a:rPr lang="en-US" sz="2600">
                <a:solidFill>
                  <a:srgbClr val="262626"/>
                </a:solidFill>
              </a:rPr>
            </a:br>
            <a:endParaRPr lang="en-US" sz="2600">
              <a:solidFill>
                <a:srgbClr val="262626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D53E50B1-9C74-4F11-8E50-A363906D4038}"/>
              </a:ext>
            </a:extLst>
          </p:cNvPr>
          <p:cNvSpPr/>
          <p:nvPr/>
        </p:nvSpPr>
        <p:spPr>
          <a:xfrm>
            <a:off x="5801531" y="5795150"/>
            <a:ext cx="524323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Оливер Кромвель</a:t>
            </a:r>
            <a:endParaRPr lang="ru-RU" sz="4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39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upload.wikimedia.org/wikipedia/commons/thumb/2/24/Oliver_Cromwell_by_Samuel_Cooper.jpg/200px-Oliver_Cromwell_by_Samuel_Cooper.jpg">
            <a:extLst>
              <a:ext uri="{FF2B5EF4-FFF2-40B4-BE49-F238E27FC236}">
                <a16:creationId xmlns:a16="http://schemas.microsoft.com/office/drawing/2014/main" xmlns="" id="{4659287C-3227-4459-9769-932DB7D87D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777"/>
          <a:stretch/>
        </p:blipFill>
        <p:spPr bwMode="auto">
          <a:xfrm>
            <a:off x="7501388" y="10"/>
            <a:ext cx="4690612" cy="4571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https://upload.wikimedia.org/wikipedia/commons/thumb/5/5f/Flag_of_the_Commonwealth_%281658-1660%29.svg/1000px-Flag_of_the_Commonwealth_%281658-1660%29.svg.png">
            <a:extLst>
              <a:ext uri="{FF2B5EF4-FFF2-40B4-BE49-F238E27FC236}">
                <a16:creationId xmlns:a16="http://schemas.microsoft.com/office/drawing/2014/main" xmlns="" id="{8B227E2F-9672-4A4B-AA06-C35DD8F90C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" r="448"/>
          <a:stretch/>
        </p:blipFill>
        <p:spPr bwMode="auto">
          <a:xfrm>
            <a:off x="-1" y="10"/>
            <a:ext cx="7501389" cy="4571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264AE57-D1C2-4B29-87CE-5AC98E161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3753529"/>
            <a:ext cx="8991600" cy="1645759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800">
                <a:solidFill>
                  <a:srgbClr val="262626"/>
                </a:solidFill>
              </a:rPr>
              <a:t>Республика</a:t>
            </a:r>
            <a:r>
              <a:rPr lang="en-US" sz="3800" dirty="0">
                <a:solidFill>
                  <a:srgbClr val="262626"/>
                </a:solidFill>
              </a:rPr>
              <a:t> и </a:t>
            </a:r>
            <a:r>
              <a:rPr lang="en-US" sz="3800">
                <a:solidFill>
                  <a:srgbClr val="262626"/>
                </a:solidFill>
              </a:rPr>
              <a:t>протекторат</a:t>
            </a:r>
            <a:r>
              <a:rPr lang="en-US" sz="3800" dirty="0">
                <a:solidFill>
                  <a:srgbClr val="262626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0461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286492A9-8707-49AA-9FA5-DEB0A48DE30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534655" y="640080"/>
            <a:ext cx="4017265" cy="526313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A0BD0216-F1DC-4FEE-8B22-DFDD276A612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700771" y="802767"/>
            <a:ext cx="3685032" cy="4937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 descr="https://upload.wikimedia.org/wikipedia/commons/thumb/a/aa/Charles_II_%28Peter_Lely%29.jpg/220px-Charles_II_%28Peter_Lely%29.jpg">
            <a:extLst>
              <a:ext uri="{FF2B5EF4-FFF2-40B4-BE49-F238E27FC236}">
                <a16:creationId xmlns:a16="http://schemas.microsoft.com/office/drawing/2014/main" xmlns="" id="{06C90896-FE6E-4447-9B62-3F14D3DA8F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0811" y="1333950"/>
            <a:ext cx="3044952" cy="3875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68EB78-BA3C-4F50-8CE1-AA5E8E694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386744"/>
            <a:ext cx="5925310" cy="1645920"/>
          </a:xfrm>
        </p:spPr>
        <p:txBody>
          <a:bodyPr vert="horz" lIns="274320" tIns="182880" rIns="274320" bIns="182880" rtlCol="0" anchor="ctr" anchorCtr="1">
            <a:normAutofit fontScale="90000"/>
          </a:bodyPr>
          <a:lstStyle/>
          <a:p>
            <a:r>
              <a:rPr lang="en-US" sz="2900" dirty="0">
                <a:solidFill>
                  <a:srgbClr val="262626"/>
                </a:solidFill>
              </a:rPr>
              <a:t> </a:t>
            </a:r>
            <a:r>
              <a:rPr lang="en-US" sz="2900" dirty="0" err="1">
                <a:solidFill>
                  <a:srgbClr val="262626"/>
                </a:solidFill>
              </a:rPr>
              <a:t>Вторая</a:t>
            </a:r>
            <a:r>
              <a:rPr lang="en-US" sz="2900" dirty="0">
                <a:solidFill>
                  <a:srgbClr val="262626"/>
                </a:solidFill>
              </a:rPr>
              <a:t> </a:t>
            </a:r>
            <a:r>
              <a:rPr lang="en-US" sz="2900" dirty="0" err="1">
                <a:solidFill>
                  <a:srgbClr val="262626"/>
                </a:solidFill>
              </a:rPr>
              <a:t>республика</a:t>
            </a:r>
            <a:r>
              <a:rPr lang="en-US" sz="2900" dirty="0">
                <a:solidFill>
                  <a:srgbClr val="262626"/>
                </a:solidFill>
              </a:rPr>
              <a:t> и </a:t>
            </a:r>
            <a:r>
              <a:rPr lang="en-US" sz="2900" dirty="0" err="1">
                <a:solidFill>
                  <a:srgbClr val="262626"/>
                </a:solidFill>
              </a:rPr>
              <a:t>реставрация</a:t>
            </a:r>
            <a:r>
              <a:rPr lang="en-US" sz="2900" dirty="0">
                <a:solidFill>
                  <a:srgbClr val="262626"/>
                </a:solidFill>
              </a:rPr>
              <a:t> </a:t>
            </a:r>
            <a:r>
              <a:rPr lang="en-US" sz="2900" dirty="0" err="1">
                <a:solidFill>
                  <a:srgbClr val="262626"/>
                </a:solidFill>
              </a:rPr>
              <a:t>Стю­артов</a:t>
            </a:r>
            <a:r>
              <a:rPr lang="en-US" sz="2900" dirty="0">
                <a:solidFill>
                  <a:srgbClr val="262626"/>
                </a:solidFill>
              </a:rPr>
              <a:t>. </a:t>
            </a:r>
            <a:br>
              <a:rPr lang="en-US" sz="2900" dirty="0">
                <a:solidFill>
                  <a:srgbClr val="262626"/>
                </a:solidFill>
              </a:rPr>
            </a:br>
            <a:endParaRPr lang="en-US" sz="2900" dirty="0">
              <a:solidFill>
                <a:srgbClr val="262626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D13373DA-0B10-47AE-A9F1-81BCD69019BF}"/>
              </a:ext>
            </a:extLst>
          </p:cNvPr>
          <p:cNvSpPr/>
          <p:nvPr/>
        </p:nvSpPr>
        <p:spPr>
          <a:xfrm>
            <a:off x="8245688" y="5267873"/>
            <a:ext cx="2595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Король Карл 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II 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Стюарт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625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xmlns="" id="{2C25DD4D-AF7C-475A-A237-1E6041A9406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2"/>
            <a:ext cx="12192000" cy="491851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2" name="Picture 4" descr="ÐÐ°ÑÑÐ¸Ð½ÐºÐ¸ Ð¿Ð¾ Ð·Ð°Ð¿ÑÐ¾ÑÑ">
            <a:extLst>
              <a:ext uri="{FF2B5EF4-FFF2-40B4-BE49-F238E27FC236}">
                <a16:creationId xmlns:a16="http://schemas.microsoft.com/office/drawing/2014/main" xmlns="" id="{20E4DACA-088F-4A06-B291-9959C8CC00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3904" y="587858"/>
            <a:ext cx="2599779" cy="3301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ÐÐ°ÑÑÐ¸Ð½ÐºÐ¸ Ð¿Ð¾ Ð·Ð°Ð¿ÑÐ¾ÑÑ">
            <a:extLst>
              <a:ext uri="{FF2B5EF4-FFF2-40B4-BE49-F238E27FC236}">
                <a16:creationId xmlns:a16="http://schemas.microsoft.com/office/drawing/2014/main" xmlns="" id="{35ECA156-D8F0-4045-B209-6DB0FB2CF9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316" y="587858"/>
            <a:ext cx="2657552" cy="3301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071C826-A212-452F-8311-3377C6E3C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4269282"/>
            <a:ext cx="8991600" cy="126476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200" b="1">
                <a:solidFill>
                  <a:srgbClr val="262626"/>
                </a:solidFill>
              </a:rPr>
              <a:t>Славная революция</a:t>
            </a:r>
            <a:endParaRPr lang="en-US" sz="3200">
              <a:solidFill>
                <a:srgbClr val="262626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3F80DB5-D17A-467A-88FE-162A07E3D3AF}"/>
              </a:ext>
            </a:extLst>
          </p:cNvPr>
          <p:cNvSpPr/>
          <p:nvPr/>
        </p:nvSpPr>
        <p:spPr>
          <a:xfrm>
            <a:off x="9480501" y="2136086"/>
            <a:ext cx="17399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222222"/>
                </a:solidFill>
                <a:latin typeface="Arial" panose="020B0604020202020204" pitchFamily="34" charset="0"/>
              </a:rPr>
              <a:t> Яков </a:t>
            </a:r>
            <a:r>
              <a:rPr lang="en-US" sz="3600" dirty="0">
                <a:solidFill>
                  <a:srgbClr val="222222"/>
                </a:solidFill>
                <a:latin typeface="Arial" panose="020B0604020202020204" pitchFamily="34" charset="0"/>
              </a:rPr>
              <a:t>II</a:t>
            </a:r>
            <a:endParaRPr lang="ru-RU" sz="36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AF180363-694A-4EDE-BBD5-F370D8CF250D}"/>
              </a:ext>
            </a:extLst>
          </p:cNvPr>
          <p:cNvSpPr/>
          <p:nvPr/>
        </p:nvSpPr>
        <p:spPr>
          <a:xfrm>
            <a:off x="125932" y="1859088"/>
            <a:ext cx="312797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222222"/>
                </a:solidFill>
                <a:latin typeface="Arial" panose="020B0604020202020204" pitchFamily="34" charset="0"/>
              </a:rPr>
              <a:t>Вильгельм </a:t>
            </a:r>
            <a:r>
              <a:rPr lang="en-US" sz="3600" dirty="0">
                <a:solidFill>
                  <a:srgbClr val="222222"/>
                </a:solidFill>
                <a:latin typeface="Arial" panose="020B0604020202020204" pitchFamily="34" charset="0"/>
              </a:rPr>
              <a:t>III </a:t>
            </a:r>
            <a:endParaRPr lang="ru-RU" sz="36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ru-RU" sz="3600" dirty="0">
                <a:solidFill>
                  <a:srgbClr val="222222"/>
                </a:solidFill>
                <a:latin typeface="Arial" panose="020B0604020202020204" pitchFamily="34" charset="0"/>
              </a:rPr>
              <a:t>Оранский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5742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70">
            <a:extLst>
              <a:ext uri="{FF2B5EF4-FFF2-40B4-BE49-F238E27FC236}">
                <a16:creationId xmlns:a16="http://schemas.microsoft.com/office/drawing/2014/main" xmlns="" id="{F89B358A-628A-46D4-8567-0F26B62C3AB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18743" y="640080"/>
            <a:ext cx="5934456" cy="526313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97" name="Rectangle 72">
            <a:extLst>
              <a:ext uri="{FF2B5EF4-FFF2-40B4-BE49-F238E27FC236}">
                <a16:creationId xmlns:a16="http://schemas.microsoft.com/office/drawing/2014/main" xmlns="" id="{F63D41A2-A77D-4A6F-A0D2-D1EED6B1CF7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783335" y="802767"/>
            <a:ext cx="5605272" cy="4937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4" name="Picture 2" descr="ÐÐ°ÑÑÐ¸Ð½ÐºÐ¸ Ð¿Ð¾ Ð·Ð°Ð¿ÑÐ¾ÑÑ Ð°Ð½Ð³Ð»Ð¸Ð¹ÑÐºÐ°Ñ ÑÐµÐ²Ð¾Ð»ÑÑÐ¸Ñ Ð¼ÐµÐ¼Ñ">
            <a:extLst>
              <a:ext uri="{FF2B5EF4-FFF2-40B4-BE49-F238E27FC236}">
                <a16:creationId xmlns:a16="http://schemas.microsoft.com/office/drawing/2014/main" xmlns="" id="{6AB2D524-1C5B-42AC-BB3A-B0AC3DCEBA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1" r="-2" b="-2"/>
          <a:stretch/>
        </p:blipFill>
        <p:spPr bwMode="auto">
          <a:xfrm>
            <a:off x="6105321" y="1122807"/>
            <a:ext cx="4961301" cy="4297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8" name="Flowchart: Document 74">
            <a:extLst>
              <a:ext uri="{FF2B5EF4-FFF2-40B4-BE49-F238E27FC236}">
                <a16:creationId xmlns:a16="http://schemas.microsoft.com/office/drawing/2014/main" xmlns="" id="{3201527F-4E93-4F30-8350-3E9BD22A478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1411" y="1442330"/>
            <a:ext cx="3973340" cy="3973340"/>
          </a:xfrm>
          <a:prstGeom prst="flowChartDocument">
            <a:avLst/>
          </a:prstGeom>
          <a:noFill/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28063D-FA30-4841-A6CB-CF121764C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3853" y="1604772"/>
            <a:ext cx="3648456" cy="3648456"/>
          </a:xfrm>
          <a:prstGeom prst="flowChartDocument">
            <a:avLst/>
          </a:prstGeom>
          <a:solidFill>
            <a:schemeClr val="accent2"/>
          </a:solidFill>
          <a:ln>
            <a:noFill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313495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осылка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Посылка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осылка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TM10001115[[fn=Посылка]]</Template>
  <TotalTime>44</TotalTime>
  <Words>76</Words>
  <Application>Microsoft Office PowerPoint</Application>
  <PresentationFormat>Произвольный</PresentationFormat>
  <Paragraphs>23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Посылка</vt:lpstr>
      <vt:lpstr>Буржуазная революция в англии </vt:lpstr>
      <vt:lpstr>Социальные перемены и кризис абсо­лютизма</vt:lpstr>
      <vt:lpstr>Начало революции.  </vt:lpstr>
      <vt:lpstr>Гражданская война  </vt:lpstr>
      <vt:lpstr>Гражданская война  </vt:lpstr>
      <vt:lpstr>Республика и протекторат </vt:lpstr>
      <vt:lpstr> Вторая республика и реставрация Стю­артов.  </vt:lpstr>
      <vt:lpstr>Славная революция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Буржуазная революция в англии</dc:title>
  <dc:creator>Андрей</dc:creator>
  <cp:lastModifiedBy>студент</cp:lastModifiedBy>
  <cp:revision>5</cp:revision>
  <dcterms:created xsi:type="dcterms:W3CDTF">2018-04-21T05:42:44Z</dcterms:created>
  <dcterms:modified xsi:type="dcterms:W3CDTF">2018-04-28T08:17:04Z</dcterms:modified>
</cp:coreProperties>
</file>