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>
        <p:scale>
          <a:sx n="75" d="100"/>
          <a:sy n="75" d="100"/>
        </p:scale>
        <p:origin x="-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29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0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2" name="Rectangle 102">
            <a:extLst>
              <a:ext uri="{FF2B5EF4-FFF2-40B4-BE49-F238E27FC236}">
                <a16:creationId xmlns:a16="http://schemas.microsoft.com/office/drawing/2014/main" id="{22589B50-D615-4630-B6F7-29E99FF2C4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23D5FFD-09FC-44F8-9BBF-51EBBADF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45" y="1003981"/>
            <a:ext cx="4153750" cy="48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4">
            <a:extLst>
              <a:ext uri="{FF2B5EF4-FFF2-40B4-BE49-F238E27FC236}">
                <a16:creationId xmlns:a16="http://schemas.microsoft.com/office/drawing/2014/main" id="{B87A83DF-4E7A-4A81-867E-10E29C4BD3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F21D-B6F4-49D6-AC3E-EDE4B6E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67" y="-2087706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История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Англии</a:t>
            </a:r>
            <a:r>
              <a:rPr lang="en-US" sz="4000" dirty="0">
                <a:solidFill>
                  <a:srgbClr val="FEFFFF"/>
                </a:solidFill>
              </a:rPr>
              <a:t> с VII </a:t>
            </a:r>
            <a:r>
              <a:rPr lang="en-US" sz="4000" dirty="0" err="1">
                <a:solidFill>
                  <a:srgbClr val="FEFFFF"/>
                </a:solidFill>
              </a:rPr>
              <a:t>по</a:t>
            </a:r>
            <a:r>
              <a:rPr lang="en-US" sz="4000" dirty="0">
                <a:solidFill>
                  <a:srgbClr val="FEFFFF"/>
                </a:solidFill>
              </a:rPr>
              <a:t> XV </a:t>
            </a:r>
            <a:r>
              <a:rPr lang="en-US" sz="4000" dirty="0" err="1">
                <a:solidFill>
                  <a:srgbClr val="FEFFFF"/>
                </a:solidFill>
              </a:rPr>
              <a:t>век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80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144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35" name="Rectangle 172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7" name="Rectangle 176">
            <a:extLst>
              <a:ext uri="{FF2B5EF4-FFF2-40B4-BE49-F238E27FC236}">
                <a16:creationId xmlns:a16="http://schemas.microsoft.com/office/drawing/2014/main" id="{51F84177-D544-484B-840F-230FCEB94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178">
            <a:extLst>
              <a:ext uri="{FF2B5EF4-FFF2-40B4-BE49-F238E27FC236}">
                <a16:creationId xmlns:a16="http://schemas.microsoft.com/office/drawing/2014/main" id="{7BC9B9BC-356F-4894-B473-21807684EB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1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8C575-19D7-41BC-9BBF-413E762E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89" y="-1693314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EFFFF"/>
                </a:solidFill>
              </a:rPr>
              <a:t>Англосаксонские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королевства</a:t>
            </a:r>
            <a:r>
              <a:rPr lang="en-US" sz="4000" b="1" dirty="0">
                <a:solidFill>
                  <a:srgbClr val="FEFFFF"/>
                </a:solidFill>
              </a:rPr>
              <a:t> в </a:t>
            </a:r>
            <a:r>
              <a:rPr lang="en-US" sz="4000" b="1" dirty="0" err="1">
                <a:solidFill>
                  <a:srgbClr val="FEFFFF"/>
                </a:solidFill>
              </a:rPr>
              <a:t>Британии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6" name="Рисунок 5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55ED7E2-3D09-492B-8FD2-6521E81C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49" y="-639540"/>
            <a:ext cx="7048022" cy="75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B79E008-DC37-4666-A916-4A4B8A2B5A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к, внутренний, стена, нарядный головной уб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FC363D-2681-484D-8D51-81DBE471A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8"/>
          <a:stretch/>
        </p:blipFill>
        <p:spPr>
          <a:xfrm>
            <a:off x="7499543" y="0"/>
            <a:ext cx="4651250" cy="685877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9A71B15-1984-4C52-9D91-56CF265D7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C3342805-0EAA-42F0-9D6F-8ED1D6BA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AD662-306D-4481-939B-1DF75CE5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85" y="-998801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EFFFF"/>
                </a:solidFill>
              </a:rPr>
              <a:t>Образование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единого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англосаксонского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государства</a:t>
            </a:r>
            <a:r>
              <a:rPr lang="en-US" sz="4000" b="1" dirty="0">
                <a:solidFill>
                  <a:srgbClr val="FEFFFF"/>
                </a:solidFill>
              </a:rPr>
              <a:t> — </a:t>
            </a:r>
            <a:r>
              <a:rPr lang="en-US" sz="4000" b="1" dirty="0" err="1">
                <a:solidFill>
                  <a:srgbClr val="FEFFFF"/>
                </a:solidFill>
              </a:rPr>
              <a:t>Англии</a:t>
            </a:r>
            <a:br>
              <a:rPr lang="en-US" sz="400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70836A-D82A-493E-A162-2E4360BD2672}"/>
              </a:ext>
            </a:extLst>
          </p:cNvPr>
          <p:cNvSpPr/>
          <p:nvPr/>
        </p:nvSpPr>
        <p:spPr>
          <a:xfrm>
            <a:off x="156563" y="5032231"/>
            <a:ext cx="8710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Король Альфред (871—899 или 900)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8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6B79E008-DC37-4666-A916-4A4B8A2B5A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внутренний, носит, старый, челове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C5E56AF-FEF5-4459-A4DE-F5B46E6E8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"/>
          <a:stretch/>
        </p:blipFill>
        <p:spPr>
          <a:xfrm>
            <a:off x="7540750" y="10"/>
            <a:ext cx="4651250" cy="6858776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9A71B15-1984-4C52-9D91-56CF265D7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F3BAA9E-C6D4-49CF-ACE6-6CBC6BF2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505" y="-86971"/>
            <a:ext cx="4678107" cy="69574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D932884-5647-4816-A272-714634024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133" y="-32277"/>
            <a:ext cx="4764320" cy="6974964"/>
          </a:xfrm>
          <a:prstGeom prst="rect">
            <a:avLst/>
          </a:prstGeom>
        </p:spPr>
      </p:pic>
      <p:sp>
        <p:nvSpPr>
          <p:cNvPr id="86" name="Freeform 23">
            <a:extLst>
              <a:ext uri="{FF2B5EF4-FFF2-40B4-BE49-F238E27FC236}">
                <a16:creationId xmlns:a16="http://schemas.microsoft.com/office/drawing/2014/main" id="{C3342805-0EAA-42F0-9D6F-8ED1D6BA3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88D98D-FF3A-4A8E-9C17-E809DEE8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65" y="-1568781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EFFFF"/>
                </a:solidFill>
              </a:rPr>
              <a:t>Возобновление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датских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нашествий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6A82377-0361-4C06-867B-E58B6EAC6D65}"/>
              </a:ext>
            </a:extLst>
          </p:cNvPr>
          <p:cNvSpPr/>
          <p:nvPr/>
        </p:nvSpPr>
        <p:spPr>
          <a:xfrm>
            <a:off x="205245" y="5154898"/>
            <a:ext cx="871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Вильгельм I Завоеватель (1066-1087).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1736DD4-7DF5-4ACC-84F2-F17ABBE6805B}"/>
              </a:ext>
            </a:extLst>
          </p:cNvPr>
          <p:cNvSpPr/>
          <p:nvPr/>
        </p:nvSpPr>
        <p:spPr>
          <a:xfrm>
            <a:off x="1132538" y="5168583"/>
            <a:ext cx="871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Книга страшного суда 1086 г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A94DED7-0A28-4AD9-8747-E94113225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F175609-91A3-416E-BC3D-7548FDE029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мужчина, фотография, текст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38D1CBE-DEF6-4F71-951F-160712C6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7" r="8570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A3B0D54-9DF0-4FF8-A0AA-B4234DF358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6888A-1341-4A6E-BB4A-71EE9A97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>
                <a:solidFill>
                  <a:srgbClr val="FEFFFF"/>
                </a:solidFill>
              </a:rPr>
              <a:t>Развитие английского феодального государства в XII в.</a:t>
            </a:r>
            <a:br>
              <a:rPr lang="en-US" sz="3400">
                <a:solidFill>
                  <a:srgbClr val="FEFFFF"/>
                </a:solidFill>
              </a:rPr>
            </a:br>
            <a:endParaRPr lang="en-US" sz="3400">
              <a:solidFill>
                <a:srgbClr val="FEFFFF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306FD0E-F7DA-4D4A-A6A9-72656D9BEB33}"/>
              </a:ext>
            </a:extLst>
          </p:cNvPr>
          <p:cNvSpPr/>
          <p:nvPr/>
        </p:nvSpPr>
        <p:spPr>
          <a:xfrm>
            <a:off x="22374" y="5098843"/>
            <a:ext cx="8710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Генрих </a:t>
            </a:r>
            <a:r>
              <a:rPr lang="en-US" sz="3600" dirty="0">
                <a:solidFill>
                  <a:schemeClr val="bg1"/>
                </a:solidFill>
              </a:rPr>
              <a:t>II</a:t>
            </a:r>
            <a:r>
              <a:rPr lang="ru-RU" sz="3600" dirty="0">
                <a:solidFill>
                  <a:schemeClr val="bg1"/>
                </a:solidFill>
              </a:rPr>
              <a:t> (1154 —1189)</a:t>
            </a:r>
          </a:p>
        </p:txBody>
      </p:sp>
      <p:pic>
        <p:nvPicPr>
          <p:cNvPr id="22" name="Рисунок 21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60EF192-F230-42CA-897A-78D76EC0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39" y="0"/>
            <a:ext cx="5896885" cy="68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1F84177-D544-484B-840F-230FCEB94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69CDDCB-A96F-49E2-8E4F-12B38536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75"/>
          <a:stretch/>
        </p:blipFill>
        <p:spPr>
          <a:xfrm>
            <a:off x="6111242" y="-5534"/>
            <a:ext cx="6080758" cy="686353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BC9B9BC-356F-4894-B473-21807684EB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81440AD-2A25-4E1A-8F91-17274A59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38" y="805310"/>
            <a:ext cx="6155031" cy="410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E108A-9943-4CA5-8CF6-CF11C965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EFFFF"/>
                </a:solidFill>
              </a:rPr>
              <a:t>Основные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направления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политического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развития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Англии</a:t>
            </a:r>
            <a:r>
              <a:rPr lang="en-US" sz="4000" b="1" dirty="0">
                <a:solidFill>
                  <a:srgbClr val="FEFFFF"/>
                </a:solidFill>
              </a:rPr>
              <a:t> в XII в.</a:t>
            </a:r>
            <a:br>
              <a:rPr lang="en-US" sz="400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43A9DE-024E-40B2-8240-09A6C6AB68FB}"/>
              </a:ext>
            </a:extLst>
          </p:cNvPr>
          <p:cNvSpPr/>
          <p:nvPr/>
        </p:nvSpPr>
        <p:spPr>
          <a:xfrm>
            <a:off x="91440" y="5136230"/>
            <a:ext cx="6534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Иоанн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Безземельный </a:t>
            </a:r>
            <a:r>
              <a:rPr lang="ru-RU" sz="3200" dirty="0">
                <a:solidFill>
                  <a:schemeClr val="bg1"/>
                </a:solidFill>
              </a:rPr>
              <a:t>(1199—1216)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854F46A-DCCF-4951-95A3-14B96415FA95}"/>
              </a:ext>
            </a:extLst>
          </p:cNvPr>
          <p:cNvSpPr/>
          <p:nvPr/>
        </p:nvSpPr>
        <p:spPr>
          <a:xfrm>
            <a:off x="238500" y="5137342"/>
            <a:ext cx="6240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Великая хартия вольностей 1215 г.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1F84177-D544-484B-840F-230FCEB94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C9B9BC-356F-4894-B473-21807684EB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ttps://pp.userapi.com/c834203/v834203962/109d52/ItdB6Yp_5_Q.jpg">
            <a:extLst>
              <a:ext uri="{FF2B5EF4-FFF2-40B4-BE49-F238E27FC236}">
                <a16:creationId xmlns:a16="http://schemas.microsoft.com/office/drawing/2014/main" id="{89D5D14A-2E98-4BBE-B664-3AD66D0D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67" y="-621533"/>
            <a:ext cx="6531195" cy="89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34203/v834203962/109d73/1Ga1M0IwTZk.jpg">
            <a:extLst>
              <a:ext uri="{FF2B5EF4-FFF2-40B4-BE49-F238E27FC236}">
                <a16:creationId xmlns:a16="http://schemas.microsoft.com/office/drawing/2014/main" id="{13B77033-CA1F-4F77-B0A7-D742BD22E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-1"/>
          <a:stretch/>
        </p:blipFill>
        <p:spPr bwMode="auto">
          <a:xfrm>
            <a:off x="5628633" y="-163810"/>
            <a:ext cx="9725200" cy="70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34203/v834203962/109d63/GUKYGOF4Rik.jpg">
            <a:extLst>
              <a:ext uri="{FF2B5EF4-FFF2-40B4-BE49-F238E27FC236}">
                <a16:creationId xmlns:a16="http://schemas.microsoft.com/office/drawing/2014/main" id="{1B6E3239-6E50-4666-BFF2-8EA807D7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91" y="-163810"/>
            <a:ext cx="6531194" cy="72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34203/v834203962/109d6b/JbHiIf74y70.jpg">
            <a:extLst>
              <a:ext uri="{FF2B5EF4-FFF2-40B4-BE49-F238E27FC236}">
                <a16:creationId xmlns:a16="http://schemas.microsoft.com/office/drawing/2014/main" id="{7CF3C2CC-3C62-46EF-BC05-375251233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5810" r="40043" b="34537"/>
          <a:stretch/>
        </p:blipFill>
        <p:spPr bwMode="auto">
          <a:xfrm>
            <a:off x="5998420" y="72640"/>
            <a:ext cx="6686701" cy="668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E108A-9943-4CA5-8CF6-CF11C965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EFFFF"/>
                </a:solidFill>
              </a:rPr>
              <a:t>Основные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направления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политического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развития</a:t>
            </a:r>
            <a:r>
              <a:rPr lang="en-US" sz="4000" b="1" dirty="0">
                <a:solidFill>
                  <a:srgbClr val="FEFFFF"/>
                </a:solidFill>
              </a:rPr>
              <a:t> </a:t>
            </a:r>
            <a:r>
              <a:rPr lang="en-US" sz="4000" b="1" dirty="0" err="1">
                <a:solidFill>
                  <a:srgbClr val="FEFFFF"/>
                </a:solidFill>
              </a:rPr>
              <a:t>Англии</a:t>
            </a:r>
            <a:r>
              <a:rPr lang="en-US" sz="4000" b="1" dirty="0">
                <a:solidFill>
                  <a:srgbClr val="FEFFFF"/>
                </a:solidFill>
              </a:rPr>
              <a:t> в XIII в.</a:t>
            </a:r>
            <a:br>
              <a:rPr lang="en-US" sz="4000" dirty="0">
                <a:solidFill>
                  <a:srgbClr val="FEFFFF"/>
                </a:solidFill>
              </a:rPr>
            </a:b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43A9DE-024E-40B2-8240-09A6C6AB68FB}"/>
              </a:ext>
            </a:extLst>
          </p:cNvPr>
          <p:cNvSpPr/>
          <p:nvPr/>
        </p:nvSpPr>
        <p:spPr>
          <a:xfrm>
            <a:off x="534903" y="5121343"/>
            <a:ext cx="4686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Генрих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 </a:t>
            </a:r>
            <a:r>
              <a:rPr lang="ru-RU" sz="3200" dirty="0">
                <a:solidFill>
                  <a:schemeClr val="bg1"/>
                </a:solidFill>
              </a:rPr>
              <a:t>(1216 —1272)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E9065E6-2DC8-4B47-A9C5-9616247BAA02}"/>
              </a:ext>
            </a:extLst>
          </p:cNvPr>
          <p:cNvSpPr/>
          <p:nvPr/>
        </p:nvSpPr>
        <p:spPr>
          <a:xfrm>
            <a:off x="2476935" y="5186354"/>
            <a:ext cx="4126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Эдуард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(1272—1307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09B2459-4159-41F4-B0EF-4E9F89635504}"/>
              </a:ext>
            </a:extLst>
          </p:cNvPr>
          <p:cNvSpPr/>
          <p:nvPr/>
        </p:nvSpPr>
        <p:spPr>
          <a:xfrm>
            <a:off x="2528968" y="5180805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Симон (1264-1265)</a:t>
            </a:r>
          </a:p>
        </p:txBody>
      </p:sp>
    </p:spTree>
    <p:extLst>
      <p:ext uri="{BB962C8B-B14F-4D97-AF65-F5344CB8AC3E}">
        <p14:creationId xmlns:p14="http://schemas.microsoft.com/office/powerpoint/2010/main" val="40227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4" grpId="1"/>
      <p:bldP spid="46" grpId="0"/>
      <p:bldP spid="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1FF9CEF5-A50D-4B8B-9852-D76F703786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pp.userapi.com/c834203/v834203962/109d84/Jf1ErD_a5WY.jpg">
            <a:extLst>
              <a:ext uri="{FF2B5EF4-FFF2-40B4-BE49-F238E27FC236}">
                <a16:creationId xmlns:a16="http://schemas.microsoft.com/office/drawing/2014/main" id="{592A4879-9044-4591-B2DB-33003EDC3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b="14229"/>
          <a:stretch/>
        </p:blipFill>
        <p:spPr bwMode="auto">
          <a:xfrm>
            <a:off x="150973" y="45494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30684D86-C9D1-40C3-A9B6-EC935C7312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F29D7-86DA-433E-AFCF-EFD90B2A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10" y="3754018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 err="1"/>
              <a:t>Захватнические</a:t>
            </a:r>
            <a:r>
              <a:rPr lang="en-US" sz="4200" dirty="0"/>
              <a:t> </a:t>
            </a:r>
            <a:r>
              <a:rPr lang="en-US" sz="4200" dirty="0" err="1"/>
              <a:t>войны</a:t>
            </a:r>
            <a:r>
              <a:rPr lang="en-US" sz="4200" dirty="0"/>
              <a:t> </a:t>
            </a:r>
            <a:r>
              <a:rPr lang="en-US" sz="4200" dirty="0" err="1"/>
              <a:t>Англии</a:t>
            </a:r>
            <a:r>
              <a:rPr lang="en-US" sz="4200" dirty="0"/>
              <a:t> в </a:t>
            </a:r>
            <a:r>
              <a:rPr lang="en-US" sz="4200" dirty="0" err="1"/>
              <a:t>Уэльсе</a:t>
            </a:r>
            <a:r>
              <a:rPr lang="en-US" sz="4200" dirty="0"/>
              <a:t>, </a:t>
            </a:r>
            <a:r>
              <a:rPr lang="en-US" sz="4200" dirty="0" err="1"/>
              <a:t>Шотландии</a:t>
            </a:r>
            <a:r>
              <a:rPr lang="en-US" sz="4200" dirty="0"/>
              <a:t> и </a:t>
            </a:r>
            <a:r>
              <a:rPr lang="en-US" sz="4200" dirty="0" err="1"/>
              <a:t>Ирландии</a:t>
            </a:r>
            <a:r>
              <a:rPr lang="en-US" sz="4200" dirty="0"/>
              <a:t> </a:t>
            </a:r>
            <a:br>
              <a:rPr lang="en-US" sz="4200" dirty="0"/>
            </a:b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82017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12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26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128" name="Rectangle 102">
            <a:extLst>
              <a:ext uri="{FF2B5EF4-FFF2-40B4-BE49-F238E27FC236}">
                <a16:creationId xmlns:a16="http://schemas.microsoft.com/office/drawing/2014/main" id="{1FF9CEF5-A50D-4B8B-9852-D76F703786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pp.userapi.com/c834203/v834203962/109d8b/46HwEibnlHk.jpg">
            <a:extLst>
              <a:ext uri="{FF2B5EF4-FFF2-40B4-BE49-F238E27FC236}">
                <a16:creationId xmlns:a16="http://schemas.microsoft.com/office/drawing/2014/main" id="{76ABDB6E-2DEE-4961-933B-B5225ADDC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701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104">
            <a:extLst>
              <a:ext uri="{FF2B5EF4-FFF2-40B4-BE49-F238E27FC236}">
                <a16:creationId xmlns:a16="http://schemas.microsoft.com/office/drawing/2014/main" id="{30684D86-C9D1-40C3-A9B6-EC935C7312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78E51-6B60-409A-AA00-629704D5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1"/>
              <a:t>Восстание крестьян под руководством Уота Тайлера</a:t>
            </a:r>
            <a:br>
              <a:rPr lang="en-US" sz="4600"/>
            </a:br>
            <a:endParaRPr lang="en-US" sz="4600"/>
          </a:p>
        </p:txBody>
      </p:sp>
    </p:spTree>
    <p:extLst>
      <p:ext uri="{BB962C8B-B14F-4D97-AF65-F5344CB8AC3E}">
        <p14:creationId xmlns:p14="http://schemas.microsoft.com/office/powerpoint/2010/main" val="2975220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</TotalTime>
  <Words>113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История Англии с VII по XV век </vt:lpstr>
      <vt:lpstr>Англосаксонские королевства в Британии </vt:lpstr>
      <vt:lpstr>Образование единого англосаксонского государства — Англии </vt:lpstr>
      <vt:lpstr>Возобновление датских нашествий</vt:lpstr>
      <vt:lpstr>Развитие английского феодального государства в XII в. </vt:lpstr>
      <vt:lpstr>Основные направления политического развития Англии в XII в. </vt:lpstr>
      <vt:lpstr>Основные направления политического развития Англии в XIII в. </vt:lpstr>
      <vt:lpstr>Захватнические войны Англии в Уэльсе, Шотландии и Ирландии  </vt:lpstr>
      <vt:lpstr>Восстание крестьян под руководством Уота Тайлера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Англии с VII по XV век</dc:title>
  <dc:creator>Андрей</dc:creator>
  <cp:lastModifiedBy>Андрей</cp:lastModifiedBy>
  <cp:revision>12</cp:revision>
  <dcterms:created xsi:type="dcterms:W3CDTF">2018-04-06T19:23:55Z</dcterms:created>
  <dcterms:modified xsi:type="dcterms:W3CDTF">2018-04-06T21:40:49Z</dcterms:modified>
</cp:coreProperties>
</file>