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sldIdLst>
    <p:sldId id="256" r:id="rId2"/>
    <p:sldId id="258" r:id="rId3"/>
    <p:sldId id="259" r:id="rId4"/>
    <p:sldId id="261" r:id="rId5"/>
    <p:sldId id="262" r:id="rId6"/>
    <p:sldId id="260" r:id="rId7"/>
    <p:sldId id="263" r:id="rId8"/>
    <p:sldId id="264" r:id="rId9"/>
    <p:sldId id="267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6" autoAdjust="0"/>
    <p:restoredTop sz="94660"/>
  </p:normalViewPr>
  <p:slideViewPr>
    <p:cSldViewPr snapToGrid="0">
      <p:cViewPr>
        <p:scale>
          <a:sx n="70" d="100"/>
          <a:sy n="70" d="100"/>
        </p:scale>
        <p:origin x="-69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AB5FF-A35C-4ACD-BE37-239B14E60D8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A40F0A-E3B7-41D3-A3E1-7A804C235EFD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правильного расчета пособия сначала необходимо выяснить</a:t>
          </a:r>
          <a:endParaRPr lang="ru-RU" sz="1400" baseline="0" dirty="0"/>
        </a:p>
      </dgm:t>
    </dgm:pt>
    <dgm:pt modelId="{F05D9A6D-C42D-4B18-816F-9746FA0425CE}" type="parTrans" cxnId="{B4D8F2C6-2D80-4CAC-8AE5-FD4CEB7C20DF}">
      <dgm:prSet/>
      <dgm:spPr/>
      <dgm:t>
        <a:bodyPr/>
        <a:lstStyle/>
        <a:p>
          <a:endParaRPr lang="ru-RU"/>
        </a:p>
      </dgm:t>
    </dgm:pt>
    <dgm:pt modelId="{DD6B7865-1BF2-4785-9AED-802413189E8A}" type="sibTrans" cxnId="{B4D8F2C6-2D80-4CAC-8AE5-FD4CEB7C20DF}">
      <dgm:prSet/>
      <dgm:spPr/>
      <dgm:t>
        <a:bodyPr/>
        <a:lstStyle/>
        <a:p>
          <a:endParaRPr lang="ru-RU"/>
        </a:p>
      </dgm:t>
    </dgm:pt>
    <dgm:pt modelId="{D9EA77AA-9B4C-4A22-9AAB-FA25E0D85A31}">
      <dgm:prSet phldrT="[Текст]" custT="1"/>
      <dgm:spPr/>
      <dgm:t>
        <a:bodyPr/>
        <a:lstStyle/>
        <a:p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Причину нетрудоспособности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F3F03D3-2779-4B86-B459-89C6C4B511A9}" type="parTrans" cxnId="{7BF7C12D-599B-4476-AA02-B5A3259F4437}">
      <dgm:prSet/>
      <dgm:spPr/>
      <dgm:t>
        <a:bodyPr/>
        <a:lstStyle/>
        <a:p>
          <a:endParaRPr lang="ru-RU"/>
        </a:p>
      </dgm:t>
    </dgm:pt>
    <dgm:pt modelId="{CD9F61A6-2C0D-454F-A87B-5E8903333C91}" type="sibTrans" cxnId="{7BF7C12D-599B-4476-AA02-B5A3259F4437}">
      <dgm:prSet/>
      <dgm:spPr/>
      <dgm:t>
        <a:bodyPr/>
        <a:lstStyle/>
        <a:p>
          <a:endParaRPr lang="ru-RU"/>
        </a:p>
      </dgm:t>
    </dgm:pt>
    <dgm:pt modelId="{82A2EB2A-EB15-4B2C-8383-0FCA16F33DCE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Фиксируется в больничном листе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8A00E786-A42A-4072-BCEA-76A2DA68BAF0}" type="parTrans" cxnId="{866D34AC-B489-4CDD-8A83-4AABD692D33B}">
      <dgm:prSet/>
      <dgm:spPr/>
      <dgm:t>
        <a:bodyPr/>
        <a:lstStyle/>
        <a:p>
          <a:endParaRPr lang="ru-RU"/>
        </a:p>
      </dgm:t>
    </dgm:pt>
    <dgm:pt modelId="{DCCF8499-B795-4641-BE1C-238023B073F2}" type="sibTrans" cxnId="{866D34AC-B489-4CDD-8A83-4AABD692D33B}">
      <dgm:prSet/>
      <dgm:spPr/>
      <dgm:t>
        <a:bodyPr/>
        <a:lstStyle/>
        <a:p>
          <a:endParaRPr lang="ru-RU"/>
        </a:p>
      </dgm:t>
    </dgm:pt>
    <dgm:pt modelId="{B311905E-0412-47A1-9AB0-BD8EA7C5CEE7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Несчастный случай на производстве или профзаболевание (обострения этого заболевания) </a:t>
          </a:r>
          <a:endParaRPr lang="ru-RU" sz="1200" dirty="0"/>
        </a:p>
      </dgm:t>
    </dgm:pt>
    <dgm:pt modelId="{8DDE16D1-67E1-4181-AD1E-BB83CF6FCFCC}" type="parTrans" cxnId="{924B5947-13CE-47B7-B682-A1091634A41D}">
      <dgm:prSet/>
      <dgm:spPr/>
      <dgm:t>
        <a:bodyPr/>
        <a:lstStyle/>
        <a:p>
          <a:endParaRPr lang="ru-RU"/>
        </a:p>
      </dgm:t>
    </dgm:pt>
    <dgm:pt modelId="{9BE29FE2-F0DB-4123-842C-704C4B4311BB}" type="sibTrans" cxnId="{924B5947-13CE-47B7-B682-A1091634A41D}">
      <dgm:prSet/>
      <dgm:spPr/>
      <dgm:t>
        <a:bodyPr/>
        <a:lstStyle/>
        <a:p>
          <a:endParaRPr lang="ru-RU"/>
        </a:p>
      </dgm:t>
    </dgm:pt>
    <dgm:pt modelId="{4FEB152D-012D-41F2-908B-6A9AF4841D66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Фиксируется в больничном листе в строке «Причина нетрудоспособности» при помощи кодов: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CC60ED4-733C-471A-8AC8-45A827AF587F}" type="parTrans" cxnId="{93D27F51-FBA8-43CC-98FB-2B3EDD777EF3}">
      <dgm:prSet/>
      <dgm:spPr/>
      <dgm:t>
        <a:bodyPr/>
        <a:lstStyle/>
        <a:p>
          <a:endParaRPr lang="ru-RU"/>
        </a:p>
      </dgm:t>
    </dgm:pt>
    <dgm:pt modelId="{9DFFA455-F15F-42D7-AC1B-2493886DA25E}" type="sibTrans" cxnId="{93D27F51-FBA8-43CC-98FB-2B3EDD777EF3}">
      <dgm:prSet/>
      <dgm:spPr/>
      <dgm:t>
        <a:bodyPr/>
        <a:lstStyle/>
        <a:p>
          <a:endParaRPr lang="ru-RU"/>
        </a:p>
      </dgm:t>
    </dgm:pt>
    <dgm:pt modelId="{0489081D-6741-494C-A5E3-62D470A91BA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04 (несчастный случай на производстве или его последствия);</a:t>
          </a:r>
        </a:p>
      </dgm:t>
    </dgm:pt>
    <dgm:pt modelId="{6555E894-F97F-486A-AB9B-DAC855D469FE}" type="parTrans" cxnId="{2ED83D89-EF3C-48C4-8CBB-D65AF1B77B94}">
      <dgm:prSet/>
      <dgm:spPr/>
      <dgm:t>
        <a:bodyPr/>
        <a:lstStyle/>
        <a:p>
          <a:endParaRPr lang="ru-RU"/>
        </a:p>
      </dgm:t>
    </dgm:pt>
    <dgm:pt modelId="{58A6C135-108A-4651-9234-676F08CD25A5}" type="sibTrans" cxnId="{2ED83D89-EF3C-48C4-8CBB-D65AF1B77B94}">
      <dgm:prSet/>
      <dgm:spPr/>
      <dgm:t>
        <a:bodyPr/>
        <a:lstStyle/>
        <a:p>
          <a:endParaRPr lang="ru-RU"/>
        </a:p>
      </dgm:t>
    </dgm:pt>
    <dgm:pt modelId="{858CFA7F-35D9-4609-A168-285A40535751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07 (профессиональное заболевание или его обострение).</a:t>
          </a:r>
        </a:p>
      </dgm:t>
    </dgm:pt>
    <dgm:pt modelId="{772683E9-8590-4ACE-BCF2-3712A00A46AD}" type="parTrans" cxnId="{40760E5E-F152-45B4-9EE7-04E6FC21B45F}">
      <dgm:prSet/>
      <dgm:spPr/>
      <dgm:t>
        <a:bodyPr/>
        <a:lstStyle/>
        <a:p>
          <a:endParaRPr lang="ru-RU"/>
        </a:p>
      </dgm:t>
    </dgm:pt>
    <dgm:pt modelId="{1F5C426F-E9AA-4430-965A-1F0C2378A9E3}" type="sibTrans" cxnId="{40760E5E-F152-45B4-9EE7-04E6FC21B45F}">
      <dgm:prSet/>
      <dgm:spPr/>
      <dgm:t>
        <a:bodyPr/>
        <a:lstStyle/>
        <a:p>
          <a:endParaRPr lang="ru-RU"/>
        </a:p>
      </dgm:t>
    </dgm:pt>
    <dgm:pt modelId="{6C1E930C-3759-4C95-87CB-033FAF5AD729}" type="pres">
      <dgm:prSet presAssocID="{DE6AB5FF-A35C-4ACD-BE37-239B14E60D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FA06CD-6DC8-4CAF-906F-C7A8AA396CD5}" type="pres">
      <dgm:prSet presAssocID="{54A40F0A-E3B7-41D3-A3E1-7A804C235EFD}" presName="hierRoot1" presStyleCnt="0"/>
      <dgm:spPr/>
    </dgm:pt>
    <dgm:pt modelId="{818B6ABE-8ADC-4369-A7D0-0E1E736D1598}" type="pres">
      <dgm:prSet presAssocID="{54A40F0A-E3B7-41D3-A3E1-7A804C235EFD}" presName="composite" presStyleCnt="0"/>
      <dgm:spPr/>
    </dgm:pt>
    <dgm:pt modelId="{B19DEA2F-D3BC-4884-9F10-89F6D6005B5A}" type="pres">
      <dgm:prSet presAssocID="{54A40F0A-E3B7-41D3-A3E1-7A804C235EFD}" presName="background" presStyleLbl="node0" presStyleIdx="0" presStyleCnt="1"/>
      <dgm:spPr/>
    </dgm:pt>
    <dgm:pt modelId="{FED45A13-7C10-4728-A31E-3E881147C6BA}" type="pres">
      <dgm:prSet presAssocID="{54A40F0A-E3B7-41D3-A3E1-7A804C235EFD}" presName="text" presStyleLbl="fgAcc0" presStyleIdx="0" presStyleCnt="1" custScaleX="317873" custScaleY="117869" custLinFactX="-29227" custLinFactNeighborX="-100000" custLinFactNeighborY="-104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7275F9-D9DD-4FE9-935A-478525C2A837}" type="pres">
      <dgm:prSet presAssocID="{54A40F0A-E3B7-41D3-A3E1-7A804C235EFD}" presName="hierChild2" presStyleCnt="0"/>
      <dgm:spPr/>
    </dgm:pt>
    <dgm:pt modelId="{8AE77C8C-5A7E-4832-AD72-44B43ED9A722}" type="pres">
      <dgm:prSet presAssocID="{AF3F03D3-2779-4B86-B459-89C6C4B511A9}" presName="Name10" presStyleLbl="parChTrans1D2" presStyleIdx="0" presStyleCnt="1"/>
      <dgm:spPr/>
      <dgm:t>
        <a:bodyPr/>
        <a:lstStyle/>
        <a:p>
          <a:endParaRPr lang="ru-RU"/>
        </a:p>
      </dgm:t>
    </dgm:pt>
    <dgm:pt modelId="{22179F1B-6187-4382-9D11-89F3BBBBA12E}" type="pres">
      <dgm:prSet presAssocID="{D9EA77AA-9B4C-4A22-9AAB-FA25E0D85A31}" presName="hierRoot2" presStyleCnt="0"/>
      <dgm:spPr/>
    </dgm:pt>
    <dgm:pt modelId="{65A555E9-B6A9-48F5-ACCD-F2ACC39255F8}" type="pres">
      <dgm:prSet presAssocID="{D9EA77AA-9B4C-4A22-9AAB-FA25E0D85A31}" presName="composite2" presStyleCnt="0"/>
      <dgm:spPr/>
    </dgm:pt>
    <dgm:pt modelId="{E9FD30E9-5730-4D24-A3EC-573EFEEA9923}" type="pres">
      <dgm:prSet presAssocID="{D9EA77AA-9B4C-4A22-9AAB-FA25E0D85A31}" presName="background2" presStyleLbl="node2" presStyleIdx="0" presStyleCnt="1"/>
      <dgm:spPr/>
    </dgm:pt>
    <dgm:pt modelId="{0AF92CFF-65EF-4EF3-94FC-393C0F475A8C}" type="pres">
      <dgm:prSet presAssocID="{D9EA77AA-9B4C-4A22-9AAB-FA25E0D85A31}" presName="text2" presStyleLbl="fgAcc2" presStyleIdx="0" presStyleCnt="1" custScaleX="161486" custScaleY="65721" custLinFactX="-78640" custLinFactNeighborX="-100000" custLinFactNeighborY="-118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F0D247-FEBB-4604-8D8D-37F3446DE494}" type="pres">
      <dgm:prSet presAssocID="{D9EA77AA-9B4C-4A22-9AAB-FA25E0D85A31}" presName="hierChild3" presStyleCnt="0"/>
      <dgm:spPr/>
    </dgm:pt>
    <dgm:pt modelId="{A1B3A8CA-1B26-4A4F-9FB7-38B3544A8838}" type="pres">
      <dgm:prSet presAssocID="{8A00E786-A42A-4072-BCEA-76A2DA68BAF0}" presName="Name17" presStyleLbl="parChTrans1D3" presStyleIdx="0" presStyleCnt="2"/>
      <dgm:spPr/>
      <dgm:t>
        <a:bodyPr/>
        <a:lstStyle/>
        <a:p>
          <a:endParaRPr lang="ru-RU"/>
        </a:p>
      </dgm:t>
    </dgm:pt>
    <dgm:pt modelId="{D6A69D2E-E12A-4C16-ADAB-CA0B8A1D37C0}" type="pres">
      <dgm:prSet presAssocID="{82A2EB2A-EB15-4B2C-8383-0FCA16F33DCE}" presName="hierRoot3" presStyleCnt="0"/>
      <dgm:spPr/>
    </dgm:pt>
    <dgm:pt modelId="{0CB3B6B6-A100-4FD2-999B-91B2FCF1173C}" type="pres">
      <dgm:prSet presAssocID="{82A2EB2A-EB15-4B2C-8383-0FCA16F33DCE}" presName="composite3" presStyleCnt="0"/>
      <dgm:spPr/>
    </dgm:pt>
    <dgm:pt modelId="{A5CF9EA4-902D-4405-8893-D0E387C547F8}" type="pres">
      <dgm:prSet presAssocID="{82A2EB2A-EB15-4B2C-8383-0FCA16F33DCE}" presName="background3" presStyleLbl="node3" presStyleIdx="0" presStyleCnt="2"/>
      <dgm:spPr/>
    </dgm:pt>
    <dgm:pt modelId="{D3D7A55D-3AB1-49FD-A5F1-9D7B0261024A}" type="pres">
      <dgm:prSet presAssocID="{82A2EB2A-EB15-4B2C-8383-0FCA16F33DCE}" presName="text3" presStyleLbl="fgAcc3" presStyleIdx="0" presStyleCnt="2" custLinFactX="-100000" custLinFactNeighborX="-140289" custLinFactNeighborY="133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85636A-C5D6-4F99-AADA-FCF39FF2E692}" type="pres">
      <dgm:prSet presAssocID="{82A2EB2A-EB15-4B2C-8383-0FCA16F33DCE}" presName="hierChild4" presStyleCnt="0"/>
      <dgm:spPr/>
    </dgm:pt>
    <dgm:pt modelId="{DFC347C1-ACA8-4085-9111-E087EBC610D5}" type="pres">
      <dgm:prSet presAssocID="{8DDE16D1-67E1-4181-AD1E-BB83CF6FCFCC}" presName="Name17" presStyleLbl="parChTrans1D3" presStyleIdx="1" presStyleCnt="2"/>
      <dgm:spPr/>
      <dgm:t>
        <a:bodyPr/>
        <a:lstStyle/>
        <a:p>
          <a:endParaRPr lang="ru-RU"/>
        </a:p>
      </dgm:t>
    </dgm:pt>
    <dgm:pt modelId="{49F2CB90-F4E9-4AE3-BF14-CEEE0762469C}" type="pres">
      <dgm:prSet presAssocID="{B311905E-0412-47A1-9AB0-BD8EA7C5CEE7}" presName="hierRoot3" presStyleCnt="0"/>
      <dgm:spPr/>
    </dgm:pt>
    <dgm:pt modelId="{7C57DCDF-2D58-4EE5-B161-1F03742800CD}" type="pres">
      <dgm:prSet presAssocID="{B311905E-0412-47A1-9AB0-BD8EA7C5CEE7}" presName="composite3" presStyleCnt="0"/>
      <dgm:spPr/>
    </dgm:pt>
    <dgm:pt modelId="{50C766EA-6FBC-4626-8B6E-77D87E9B2B3E}" type="pres">
      <dgm:prSet presAssocID="{B311905E-0412-47A1-9AB0-BD8EA7C5CEE7}" presName="background3" presStyleLbl="node3" presStyleIdx="1" presStyleCnt="2"/>
      <dgm:spPr/>
    </dgm:pt>
    <dgm:pt modelId="{F5BDF30F-C31E-449E-B207-8802AA1AFAE5}" type="pres">
      <dgm:prSet presAssocID="{B311905E-0412-47A1-9AB0-BD8EA7C5CEE7}" presName="text3" presStyleLbl="fgAcc3" presStyleIdx="1" presStyleCnt="2" custScaleX="116630" custLinFactX="-15118" custLinFactNeighborX="-100000" custLinFactNeighborY="44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C4CFA1-83C5-4DFF-A661-8195EA41E583}" type="pres">
      <dgm:prSet presAssocID="{B311905E-0412-47A1-9AB0-BD8EA7C5CEE7}" presName="hierChild4" presStyleCnt="0"/>
      <dgm:spPr/>
    </dgm:pt>
    <dgm:pt modelId="{3E10B6FC-2A05-465C-B6FF-1CAA27069A5B}" type="pres">
      <dgm:prSet presAssocID="{0CC60ED4-733C-471A-8AC8-45A827AF587F}" presName="Name23" presStyleLbl="parChTrans1D4" presStyleIdx="0" presStyleCnt="3"/>
      <dgm:spPr/>
      <dgm:t>
        <a:bodyPr/>
        <a:lstStyle/>
        <a:p>
          <a:endParaRPr lang="ru-RU"/>
        </a:p>
      </dgm:t>
    </dgm:pt>
    <dgm:pt modelId="{2FFF8E90-0C05-45BC-AF65-C86F4DCC545F}" type="pres">
      <dgm:prSet presAssocID="{4FEB152D-012D-41F2-908B-6A9AF4841D66}" presName="hierRoot4" presStyleCnt="0"/>
      <dgm:spPr/>
    </dgm:pt>
    <dgm:pt modelId="{032A4607-7A11-42A4-BB84-BC1289E1245E}" type="pres">
      <dgm:prSet presAssocID="{4FEB152D-012D-41F2-908B-6A9AF4841D66}" presName="composite4" presStyleCnt="0"/>
      <dgm:spPr/>
    </dgm:pt>
    <dgm:pt modelId="{89859284-387C-4692-9F7D-7880EDCE664F}" type="pres">
      <dgm:prSet presAssocID="{4FEB152D-012D-41F2-908B-6A9AF4841D66}" presName="background4" presStyleLbl="node4" presStyleIdx="0" presStyleCnt="3"/>
      <dgm:spPr/>
    </dgm:pt>
    <dgm:pt modelId="{D9181EC8-0ADF-4501-93AF-030085B644DD}" type="pres">
      <dgm:prSet presAssocID="{4FEB152D-012D-41F2-908B-6A9AF4841D66}" presName="text4" presStyleLbl="fgAcc4" presStyleIdx="0" presStyleCnt="3" custScaleX="136929" custLinFactX="-100000" custLinFactNeighborX="-129172" custLinFactNeighborY="13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5F7666-C623-4B5C-BF90-1FADF41EC1E4}" type="pres">
      <dgm:prSet presAssocID="{4FEB152D-012D-41F2-908B-6A9AF4841D66}" presName="hierChild5" presStyleCnt="0"/>
      <dgm:spPr/>
    </dgm:pt>
    <dgm:pt modelId="{8FED601C-DEAC-4C6E-9046-C764E6DC4038}" type="pres">
      <dgm:prSet presAssocID="{6555E894-F97F-486A-AB9B-DAC855D469FE}" presName="Name23" presStyleLbl="parChTrans1D4" presStyleIdx="1" presStyleCnt="3"/>
      <dgm:spPr/>
      <dgm:t>
        <a:bodyPr/>
        <a:lstStyle/>
        <a:p>
          <a:endParaRPr lang="ru-RU"/>
        </a:p>
      </dgm:t>
    </dgm:pt>
    <dgm:pt modelId="{D6D7C464-C7CB-436B-AA34-05D2C8C8CCBD}" type="pres">
      <dgm:prSet presAssocID="{0489081D-6741-494C-A5E3-62D470A91BAD}" presName="hierRoot4" presStyleCnt="0"/>
      <dgm:spPr/>
    </dgm:pt>
    <dgm:pt modelId="{E97D8DF4-D82A-41A1-A855-BD11B05E9A85}" type="pres">
      <dgm:prSet presAssocID="{0489081D-6741-494C-A5E3-62D470A91BAD}" presName="composite4" presStyleCnt="0"/>
      <dgm:spPr/>
    </dgm:pt>
    <dgm:pt modelId="{A5C98FBD-123E-486F-9241-DBA2B476F187}" type="pres">
      <dgm:prSet presAssocID="{0489081D-6741-494C-A5E3-62D470A91BAD}" presName="background4" presStyleLbl="node4" presStyleIdx="1" presStyleCnt="3"/>
      <dgm:spPr/>
    </dgm:pt>
    <dgm:pt modelId="{7560DD1F-D751-4BB0-9048-7EE5F4317F19}" type="pres">
      <dgm:prSet presAssocID="{0489081D-6741-494C-A5E3-62D470A91BAD}" presName="text4" presStyleLbl="fgAcc4" presStyleIdx="1" presStyleCnt="3" custLinFactX="-100000" custLinFactNeighborX="-181382" custLinFactNeighborY="2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54551F-A787-45AC-9556-54D29CB1477B}" type="pres">
      <dgm:prSet presAssocID="{0489081D-6741-494C-A5E3-62D470A91BAD}" presName="hierChild5" presStyleCnt="0"/>
      <dgm:spPr/>
    </dgm:pt>
    <dgm:pt modelId="{317876C9-B2AE-4D5A-AAD9-4FFF89467AB1}" type="pres">
      <dgm:prSet presAssocID="{772683E9-8590-4ACE-BCF2-3712A00A46AD}" presName="Name23" presStyleLbl="parChTrans1D4" presStyleIdx="2" presStyleCnt="3"/>
      <dgm:spPr/>
      <dgm:t>
        <a:bodyPr/>
        <a:lstStyle/>
        <a:p>
          <a:endParaRPr lang="ru-RU"/>
        </a:p>
      </dgm:t>
    </dgm:pt>
    <dgm:pt modelId="{1E2A14DC-0C92-44E8-AC43-4D595623C61E}" type="pres">
      <dgm:prSet presAssocID="{858CFA7F-35D9-4609-A168-285A40535751}" presName="hierRoot4" presStyleCnt="0"/>
      <dgm:spPr/>
    </dgm:pt>
    <dgm:pt modelId="{D24B71B3-38B4-4D13-A232-3EBA15772422}" type="pres">
      <dgm:prSet presAssocID="{858CFA7F-35D9-4609-A168-285A40535751}" presName="composite4" presStyleCnt="0"/>
      <dgm:spPr/>
    </dgm:pt>
    <dgm:pt modelId="{DA14314B-8706-4ED9-BB37-0888FFC9D5BE}" type="pres">
      <dgm:prSet presAssocID="{858CFA7F-35D9-4609-A168-285A40535751}" presName="background4" presStyleLbl="node4" presStyleIdx="2" presStyleCnt="3"/>
      <dgm:spPr/>
    </dgm:pt>
    <dgm:pt modelId="{EC670E5D-CBAF-4D5D-85AC-34134D1DE4F5}" type="pres">
      <dgm:prSet presAssocID="{858CFA7F-35D9-4609-A168-285A40535751}" presName="text4" presStyleLbl="fgAcc4" presStyleIdx="2" presStyleCnt="3" custLinFactX="-74555" custLinFactNeighborX="-100000" custLinFactNeighborY="16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D8855F-8C16-451A-91EC-8B13132BAFB7}" type="pres">
      <dgm:prSet presAssocID="{858CFA7F-35D9-4609-A168-285A40535751}" presName="hierChild5" presStyleCnt="0"/>
      <dgm:spPr/>
    </dgm:pt>
  </dgm:ptLst>
  <dgm:cxnLst>
    <dgm:cxn modelId="{866D34AC-B489-4CDD-8A83-4AABD692D33B}" srcId="{D9EA77AA-9B4C-4A22-9AAB-FA25E0D85A31}" destId="{82A2EB2A-EB15-4B2C-8383-0FCA16F33DCE}" srcOrd="0" destOrd="0" parTransId="{8A00E786-A42A-4072-BCEA-76A2DA68BAF0}" sibTransId="{DCCF8499-B795-4641-BE1C-238023B073F2}"/>
    <dgm:cxn modelId="{E94B9097-DF6A-421E-A560-028DE8063863}" type="presOf" srcId="{8A00E786-A42A-4072-BCEA-76A2DA68BAF0}" destId="{A1B3A8CA-1B26-4A4F-9FB7-38B3544A8838}" srcOrd="0" destOrd="0" presId="urn:microsoft.com/office/officeart/2005/8/layout/hierarchy1"/>
    <dgm:cxn modelId="{1411557F-B736-409D-93B9-9065B882C927}" type="presOf" srcId="{DE6AB5FF-A35C-4ACD-BE37-239B14E60D8C}" destId="{6C1E930C-3759-4C95-87CB-033FAF5AD729}" srcOrd="0" destOrd="0" presId="urn:microsoft.com/office/officeart/2005/8/layout/hierarchy1"/>
    <dgm:cxn modelId="{A85E431D-977C-4048-97AB-5C9F8A378E0F}" type="presOf" srcId="{82A2EB2A-EB15-4B2C-8383-0FCA16F33DCE}" destId="{D3D7A55D-3AB1-49FD-A5F1-9D7B0261024A}" srcOrd="0" destOrd="0" presId="urn:microsoft.com/office/officeart/2005/8/layout/hierarchy1"/>
    <dgm:cxn modelId="{A4C43757-1833-46B9-96FE-DEB2BD5D6016}" type="presOf" srcId="{6555E894-F97F-486A-AB9B-DAC855D469FE}" destId="{8FED601C-DEAC-4C6E-9046-C764E6DC4038}" srcOrd="0" destOrd="0" presId="urn:microsoft.com/office/officeart/2005/8/layout/hierarchy1"/>
    <dgm:cxn modelId="{D7022910-634A-4180-A9A6-E654D36D9171}" type="presOf" srcId="{772683E9-8590-4ACE-BCF2-3712A00A46AD}" destId="{317876C9-B2AE-4D5A-AAD9-4FFF89467AB1}" srcOrd="0" destOrd="0" presId="urn:microsoft.com/office/officeart/2005/8/layout/hierarchy1"/>
    <dgm:cxn modelId="{40760E5E-F152-45B4-9EE7-04E6FC21B45F}" srcId="{4FEB152D-012D-41F2-908B-6A9AF4841D66}" destId="{858CFA7F-35D9-4609-A168-285A40535751}" srcOrd="1" destOrd="0" parTransId="{772683E9-8590-4ACE-BCF2-3712A00A46AD}" sibTransId="{1F5C426F-E9AA-4430-965A-1F0C2378A9E3}"/>
    <dgm:cxn modelId="{93D27F51-FBA8-43CC-98FB-2B3EDD777EF3}" srcId="{B311905E-0412-47A1-9AB0-BD8EA7C5CEE7}" destId="{4FEB152D-012D-41F2-908B-6A9AF4841D66}" srcOrd="0" destOrd="0" parTransId="{0CC60ED4-733C-471A-8AC8-45A827AF587F}" sibTransId="{9DFFA455-F15F-42D7-AC1B-2493886DA25E}"/>
    <dgm:cxn modelId="{276EFE53-49B0-4E23-B132-E7F08A7E671C}" type="presOf" srcId="{0CC60ED4-733C-471A-8AC8-45A827AF587F}" destId="{3E10B6FC-2A05-465C-B6FF-1CAA27069A5B}" srcOrd="0" destOrd="0" presId="urn:microsoft.com/office/officeart/2005/8/layout/hierarchy1"/>
    <dgm:cxn modelId="{924B5947-13CE-47B7-B682-A1091634A41D}" srcId="{D9EA77AA-9B4C-4A22-9AAB-FA25E0D85A31}" destId="{B311905E-0412-47A1-9AB0-BD8EA7C5CEE7}" srcOrd="1" destOrd="0" parTransId="{8DDE16D1-67E1-4181-AD1E-BB83CF6FCFCC}" sibTransId="{9BE29FE2-F0DB-4123-842C-704C4B4311BB}"/>
    <dgm:cxn modelId="{8AA564EF-E667-4AAB-99A1-68FDF8C16A63}" type="presOf" srcId="{AF3F03D3-2779-4B86-B459-89C6C4B511A9}" destId="{8AE77C8C-5A7E-4832-AD72-44B43ED9A722}" srcOrd="0" destOrd="0" presId="urn:microsoft.com/office/officeart/2005/8/layout/hierarchy1"/>
    <dgm:cxn modelId="{FBBBD224-7971-4BBE-86E3-CE3D504C2B56}" type="presOf" srcId="{0489081D-6741-494C-A5E3-62D470A91BAD}" destId="{7560DD1F-D751-4BB0-9048-7EE5F4317F19}" srcOrd="0" destOrd="0" presId="urn:microsoft.com/office/officeart/2005/8/layout/hierarchy1"/>
    <dgm:cxn modelId="{A57BF08B-1E88-4A29-9DD8-A422C3356352}" type="presOf" srcId="{4FEB152D-012D-41F2-908B-6A9AF4841D66}" destId="{D9181EC8-0ADF-4501-93AF-030085B644DD}" srcOrd="0" destOrd="0" presId="urn:microsoft.com/office/officeart/2005/8/layout/hierarchy1"/>
    <dgm:cxn modelId="{B4D8F2C6-2D80-4CAC-8AE5-FD4CEB7C20DF}" srcId="{DE6AB5FF-A35C-4ACD-BE37-239B14E60D8C}" destId="{54A40F0A-E3B7-41D3-A3E1-7A804C235EFD}" srcOrd="0" destOrd="0" parTransId="{F05D9A6D-C42D-4B18-816F-9746FA0425CE}" sibTransId="{DD6B7865-1BF2-4785-9AED-802413189E8A}"/>
    <dgm:cxn modelId="{B1BE28AF-63D6-472F-AEF7-0E4811D75047}" type="presOf" srcId="{8DDE16D1-67E1-4181-AD1E-BB83CF6FCFCC}" destId="{DFC347C1-ACA8-4085-9111-E087EBC610D5}" srcOrd="0" destOrd="0" presId="urn:microsoft.com/office/officeart/2005/8/layout/hierarchy1"/>
    <dgm:cxn modelId="{2ED83D89-EF3C-48C4-8CBB-D65AF1B77B94}" srcId="{4FEB152D-012D-41F2-908B-6A9AF4841D66}" destId="{0489081D-6741-494C-A5E3-62D470A91BAD}" srcOrd="0" destOrd="0" parTransId="{6555E894-F97F-486A-AB9B-DAC855D469FE}" sibTransId="{58A6C135-108A-4651-9234-676F08CD25A5}"/>
    <dgm:cxn modelId="{7BF7C12D-599B-4476-AA02-B5A3259F4437}" srcId="{54A40F0A-E3B7-41D3-A3E1-7A804C235EFD}" destId="{D9EA77AA-9B4C-4A22-9AAB-FA25E0D85A31}" srcOrd="0" destOrd="0" parTransId="{AF3F03D3-2779-4B86-B459-89C6C4B511A9}" sibTransId="{CD9F61A6-2C0D-454F-A87B-5E8903333C91}"/>
    <dgm:cxn modelId="{4E2C86DD-3EBE-4D93-A798-ACA4FA438699}" type="presOf" srcId="{B311905E-0412-47A1-9AB0-BD8EA7C5CEE7}" destId="{F5BDF30F-C31E-449E-B207-8802AA1AFAE5}" srcOrd="0" destOrd="0" presId="urn:microsoft.com/office/officeart/2005/8/layout/hierarchy1"/>
    <dgm:cxn modelId="{D4532A81-72DA-48EC-BEAB-6465CA48609D}" type="presOf" srcId="{858CFA7F-35D9-4609-A168-285A40535751}" destId="{EC670E5D-CBAF-4D5D-85AC-34134D1DE4F5}" srcOrd="0" destOrd="0" presId="urn:microsoft.com/office/officeart/2005/8/layout/hierarchy1"/>
    <dgm:cxn modelId="{38757CCD-F1F3-44D9-95DB-9AC46D76B808}" type="presOf" srcId="{D9EA77AA-9B4C-4A22-9AAB-FA25E0D85A31}" destId="{0AF92CFF-65EF-4EF3-94FC-393C0F475A8C}" srcOrd="0" destOrd="0" presId="urn:microsoft.com/office/officeart/2005/8/layout/hierarchy1"/>
    <dgm:cxn modelId="{FE074F02-7C22-4484-9162-048A983661FE}" type="presOf" srcId="{54A40F0A-E3B7-41D3-A3E1-7A804C235EFD}" destId="{FED45A13-7C10-4728-A31E-3E881147C6BA}" srcOrd="0" destOrd="0" presId="urn:microsoft.com/office/officeart/2005/8/layout/hierarchy1"/>
    <dgm:cxn modelId="{82EC56DF-8B7A-4D18-801C-55FAA3BDB9BC}" type="presParOf" srcId="{6C1E930C-3759-4C95-87CB-033FAF5AD729}" destId="{C9FA06CD-6DC8-4CAF-906F-C7A8AA396CD5}" srcOrd="0" destOrd="0" presId="urn:microsoft.com/office/officeart/2005/8/layout/hierarchy1"/>
    <dgm:cxn modelId="{99FEC316-E15C-4D13-B1F7-72FEB021DF50}" type="presParOf" srcId="{C9FA06CD-6DC8-4CAF-906F-C7A8AA396CD5}" destId="{818B6ABE-8ADC-4369-A7D0-0E1E736D1598}" srcOrd="0" destOrd="0" presId="urn:microsoft.com/office/officeart/2005/8/layout/hierarchy1"/>
    <dgm:cxn modelId="{08FACB74-9172-4E58-9038-9536005BF639}" type="presParOf" srcId="{818B6ABE-8ADC-4369-A7D0-0E1E736D1598}" destId="{B19DEA2F-D3BC-4884-9F10-89F6D6005B5A}" srcOrd="0" destOrd="0" presId="urn:microsoft.com/office/officeart/2005/8/layout/hierarchy1"/>
    <dgm:cxn modelId="{FC773833-76B8-4FAE-A98B-6E0876F7614E}" type="presParOf" srcId="{818B6ABE-8ADC-4369-A7D0-0E1E736D1598}" destId="{FED45A13-7C10-4728-A31E-3E881147C6BA}" srcOrd="1" destOrd="0" presId="urn:microsoft.com/office/officeart/2005/8/layout/hierarchy1"/>
    <dgm:cxn modelId="{A6E539DB-8EE2-4DBD-836F-59B0617A6701}" type="presParOf" srcId="{C9FA06CD-6DC8-4CAF-906F-C7A8AA396CD5}" destId="{AA7275F9-D9DD-4FE9-935A-478525C2A837}" srcOrd="1" destOrd="0" presId="urn:microsoft.com/office/officeart/2005/8/layout/hierarchy1"/>
    <dgm:cxn modelId="{13A5B054-2050-465A-84F3-8C1F33E023B1}" type="presParOf" srcId="{AA7275F9-D9DD-4FE9-935A-478525C2A837}" destId="{8AE77C8C-5A7E-4832-AD72-44B43ED9A722}" srcOrd="0" destOrd="0" presId="urn:microsoft.com/office/officeart/2005/8/layout/hierarchy1"/>
    <dgm:cxn modelId="{2C116914-8575-4C92-8330-7EDD52B1B190}" type="presParOf" srcId="{AA7275F9-D9DD-4FE9-935A-478525C2A837}" destId="{22179F1B-6187-4382-9D11-89F3BBBBA12E}" srcOrd="1" destOrd="0" presId="urn:microsoft.com/office/officeart/2005/8/layout/hierarchy1"/>
    <dgm:cxn modelId="{A589D9D2-2758-4839-9AA7-34BF2CF4B0A7}" type="presParOf" srcId="{22179F1B-6187-4382-9D11-89F3BBBBA12E}" destId="{65A555E9-B6A9-48F5-ACCD-F2ACC39255F8}" srcOrd="0" destOrd="0" presId="urn:microsoft.com/office/officeart/2005/8/layout/hierarchy1"/>
    <dgm:cxn modelId="{182BD650-ABAF-4F37-8D5D-EF87289FF344}" type="presParOf" srcId="{65A555E9-B6A9-48F5-ACCD-F2ACC39255F8}" destId="{E9FD30E9-5730-4D24-A3EC-573EFEEA9923}" srcOrd="0" destOrd="0" presId="urn:microsoft.com/office/officeart/2005/8/layout/hierarchy1"/>
    <dgm:cxn modelId="{6DB5331A-ECE3-4B52-8CD3-EDE2FF00A114}" type="presParOf" srcId="{65A555E9-B6A9-48F5-ACCD-F2ACC39255F8}" destId="{0AF92CFF-65EF-4EF3-94FC-393C0F475A8C}" srcOrd="1" destOrd="0" presId="urn:microsoft.com/office/officeart/2005/8/layout/hierarchy1"/>
    <dgm:cxn modelId="{38839F69-4A61-4153-911E-B26E3EA0E561}" type="presParOf" srcId="{22179F1B-6187-4382-9D11-89F3BBBBA12E}" destId="{72F0D247-FEBB-4604-8D8D-37F3446DE494}" srcOrd="1" destOrd="0" presId="urn:microsoft.com/office/officeart/2005/8/layout/hierarchy1"/>
    <dgm:cxn modelId="{35B30EE7-AC57-4E17-8613-EA489F645408}" type="presParOf" srcId="{72F0D247-FEBB-4604-8D8D-37F3446DE494}" destId="{A1B3A8CA-1B26-4A4F-9FB7-38B3544A8838}" srcOrd="0" destOrd="0" presId="urn:microsoft.com/office/officeart/2005/8/layout/hierarchy1"/>
    <dgm:cxn modelId="{0123AF43-86FC-445A-82C1-4980A9E220B3}" type="presParOf" srcId="{72F0D247-FEBB-4604-8D8D-37F3446DE494}" destId="{D6A69D2E-E12A-4C16-ADAB-CA0B8A1D37C0}" srcOrd="1" destOrd="0" presId="urn:microsoft.com/office/officeart/2005/8/layout/hierarchy1"/>
    <dgm:cxn modelId="{91ADC1D0-DAD7-452C-8297-175A1D5E50EC}" type="presParOf" srcId="{D6A69D2E-E12A-4C16-ADAB-CA0B8A1D37C0}" destId="{0CB3B6B6-A100-4FD2-999B-91B2FCF1173C}" srcOrd="0" destOrd="0" presId="urn:microsoft.com/office/officeart/2005/8/layout/hierarchy1"/>
    <dgm:cxn modelId="{E26E13B7-8EB1-44B5-9DA7-EF946111DE34}" type="presParOf" srcId="{0CB3B6B6-A100-4FD2-999B-91B2FCF1173C}" destId="{A5CF9EA4-902D-4405-8893-D0E387C547F8}" srcOrd="0" destOrd="0" presId="urn:microsoft.com/office/officeart/2005/8/layout/hierarchy1"/>
    <dgm:cxn modelId="{F3E23EDB-4CBA-4C56-AE1C-E6CD36B7FAD5}" type="presParOf" srcId="{0CB3B6B6-A100-4FD2-999B-91B2FCF1173C}" destId="{D3D7A55D-3AB1-49FD-A5F1-9D7B0261024A}" srcOrd="1" destOrd="0" presId="urn:microsoft.com/office/officeart/2005/8/layout/hierarchy1"/>
    <dgm:cxn modelId="{DC8A13D1-BCE7-43EF-9D4C-F122A4D4C164}" type="presParOf" srcId="{D6A69D2E-E12A-4C16-ADAB-CA0B8A1D37C0}" destId="{3885636A-C5D6-4F99-AADA-FCF39FF2E692}" srcOrd="1" destOrd="0" presId="urn:microsoft.com/office/officeart/2005/8/layout/hierarchy1"/>
    <dgm:cxn modelId="{E5B221AB-F994-4241-9E8C-20FED3BCE0BD}" type="presParOf" srcId="{72F0D247-FEBB-4604-8D8D-37F3446DE494}" destId="{DFC347C1-ACA8-4085-9111-E087EBC610D5}" srcOrd="2" destOrd="0" presId="urn:microsoft.com/office/officeart/2005/8/layout/hierarchy1"/>
    <dgm:cxn modelId="{593C9426-AAFC-4782-90D9-739E6365FA88}" type="presParOf" srcId="{72F0D247-FEBB-4604-8D8D-37F3446DE494}" destId="{49F2CB90-F4E9-4AE3-BF14-CEEE0762469C}" srcOrd="3" destOrd="0" presId="urn:microsoft.com/office/officeart/2005/8/layout/hierarchy1"/>
    <dgm:cxn modelId="{2799D9CA-6565-4BA8-B45F-70AD0AE9DD08}" type="presParOf" srcId="{49F2CB90-F4E9-4AE3-BF14-CEEE0762469C}" destId="{7C57DCDF-2D58-4EE5-B161-1F03742800CD}" srcOrd="0" destOrd="0" presId="urn:microsoft.com/office/officeart/2005/8/layout/hierarchy1"/>
    <dgm:cxn modelId="{75E5150B-8797-4CB1-90BB-61BEA414E471}" type="presParOf" srcId="{7C57DCDF-2D58-4EE5-B161-1F03742800CD}" destId="{50C766EA-6FBC-4626-8B6E-77D87E9B2B3E}" srcOrd="0" destOrd="0" presId="urn:microsoft.com/office/officeart/2005/8/layout/hierarchy1"/>
    <dgm:cxn modelId="{BE0BB9F9-1529-465E-B2BE-876CD025F06E}" type="presParOf" srcId="{7C57DCDF-2D58-4EE5-B161-1F03742800CD}" destId="{F5BDF30F-C31E-449E-B207-8802AA1AFAE5}" srcOrd="1" destOrd="0" presId="urn:microsoft.com/office/officeart/2005/8/layout/hierarchy1"/>
    <dgm:cxn modelId="{673E22CC-91A0-472E-9688-6FCB9DAA0A12}" type="presParOf" srcId="{49F2CB90-F4E9-4AE3-BF14-CEEE0762469C}" destId="{2FC4CFA1-83C5-4DFF-A661-8195EA41E583}" srcOrd="1" destOrd="0" presId="urn:microsoft.com/office/officeart/2005/8/layout/hierarchy1"/>
    <dgm:cxn modelId="{77DE8C47-DC88-4187-8B50-68F8E7ABC102}" type="presParOf" srcId="{2FC4CFA1-83C5-4DFF-A661-8195EA41E583}" destId="{3E10B6FC-2A05-465C-B6FF-1CAA27069A5B}" srcOrd="0" destOrd="0" presId="urn:microsoft.com/office/officeart/2005/8/layout/hierarchy1"/>
    <dgm:cxn modelId="{BED3AAB4-92D7-4C97-9067-9E3F1E5B52E5}" type="presParOf" srcId="{2FC4CFA1-83C5-4DFF-A661-8195EA41E583}" destId="{2FFF8E90-0C05-45BC-AF65-C86F4DCC545F}" srcOrd="1" destOrd="0" presId="urn:microsoft.com/office/officeart/2005/8/layout/hierarchy1"/>
    <dgm:cxn modelId="{C41908BC-2BC0-4955-B40C-B7C8EE00167C}" type="presParOf" srcId="{2FFF8E90-0C05-45BC-AF65-C86F4DCC545F}" destId="{032A4607-7A11-42A4-BB84-BC1289E1245E}" srcOrd="0" destOrd="0" presId="urn:microsoft.com/office/officeart/2005/8/layout/hierarchy1"/>
    <dgm:cxn modelId="{17785055-58F1-4B02-B5D5-025B7AD01077}" type="presParOf" srcId="{032A4607-7A11-42A4-BB84-BC1289E1245E}" destId="{89859284-387C-4692-9F7D-7880EDCE664F}" srcOrd="0" destOrd="0" presId="urn:microsoft.com/office/officeart/2005/8/layout/hierarchy1"/>
    <dgm:cxn modelId="{4ABF304C-B9D9-40EC-9010-F541A373D0C7}" type="presParOf" srcId="{032A4607-7A11-42A4-BB84-BC1289E1245E}" destId="{D9181EC8-0ADF-4501-93AF-030085B644DD}" srcOrd="1" destOrd="0" presId="urn:microsoft.com/office/officeart/2005/8/layout/hierarchy1"/>
    <dgm:cxn modelId="{C045C0B1-080D-404D-80F1-DC06013462E3}" type="presParOf" srcId="{2FFF8E90-0C05-45BC-AF65-C86F4DCC545F}" destId="{355F7666-C623-4B5C-BF90-1FADF41EC1E4}" srcOrd="1" destOrd="0" presId="urn:microsoft.com/office/officeart/2005/8/layout/hierarchy1"/>
    <dgm:cxn modelId="{79B8679F-ACFF-4918-9A7F-4B3A1DB8709E}" type="presParOf" srcId="{355F7666-C623-4B5C-BF90-1FADF41EC1E4}" destId="{8FED601C-DEAC-4C6E-9046-C764E6DC4038}" srcOrd="0" destOrd="0" presId="urn:microsoft.com/office/officeart/2005/8/layout/hierarchy1"/>
    <dgm:cxn modelId="{B06F080D-2A96-42FC-89BD-51147736F929}" type="presParOf" srcId="{355F7666-C623-4B5C-BF90-1FADF41EC1E4}" destId="{D6D7C464-C7CB-436B-AA34-05D2C8C8CCBD}" srcOrd="1" destOrd="0" presId="urn:microsoft.com/office/officeart/2005/8/layout/hierarchy1"/>
    <dgm:cxn modelId="{63341EFE-C3DD-4893-9F61-DA61788E4BD7}" type="presParOf" srcId="{D6D7C464-C7CB-436B-AA34-05D2C8C8CCBD}" destId="{E97D8DF4-D82A-41A1-A855-BD11B05E9A85}" srcOrd="0" destOrd="0" presId="urn:microsoft.com/office/officeart/2005/8/layout/hierarchy1"/>
    <dgm:cxn modelId="{44F2B12B-BEAC-4722-8D64-724AFA17BEB0}" type="presParOf" srcId="{E97D8DF4-D82A-41A1-A855-BD11B05E9A85}" destId="{A5C98FBD-123E-486F-9241-DBA2B476F187}" srcOrd="0" destOrd="0" presId="urn:microsoft.com/office/officeart/2005/8/layout/hierarchy1"/>
    <dgm:cxn modelId="{1F81C551-401C-430B-A048-E2CFC8A42159}" type="presParOf" srcId="{E97D8DF4-D82A-41A1-A855-BD11B05E9A85}" destId="{7560DD1F-D751-4BB0-9048-7EE5F4317F19}" srcOrd="1" destOrd="0" presId="urn:microsoft.com/office/officeart/2005/8/layout/hierarchy1"/>
    <dgm:cxn modelId="{A28B0C1F-0867-4702-9DC2-35F4B113BA39}" type="presParOf" srcId="{D6D7C464-C7CB-436B-AA34-05D2C8C8CCBD}" destId="{AA54551F-A787-45AC-9556-54D29CB1477B}" srcOrd="1" destOrd="0" presId="urn:microsoft.com/office/officeart/2005/8/layout/hierarchy1"/>
    <dgm:cxn modelId="{E5542E76-1F51-4311-989E-FDF0CD2D64C3}" type="presParOf" srcId="{355F7666-C623-4B5C-BF90-1FADF41EC1E4}" destId="{317876C9-B2AE-4D5A-AAD9-4FFF89467AB1}" srcOrd="2" destOrd="0" presId="urn:microsoft.com/office/officeart/2005/8/layout/hierarchy1"/>
    <dgm:cxn modelId="{A9A9CD7D-D457-4734-A482-E021921D451C}" type="presParOf" srcId="{355F7666-C623-4B5C-BF90-1FADF41EC1E4}" destId="{1E2A14DC-0C92-44E8-AC43-4D595623C61E}" srcOrd="3" destOrd="0" presId="urn:microsoft.com/office/officeart/2005/8/layout/hierarchy1"/>
    <dgm:cxn modelId="{5474B108-0F87-4D10-9195-E743B8FB4B85}" type="presParOf" srcId="{1E2A14DC-0C92-44E8-AC43-4D595623C61E}" destId="{D24B71B3-38B4-4D13-A232-3EBA15772422}" srcOrd="0" destOrd="0" presId="urn:microsoft.com/office/officeart/2005/8/layout/hierarchy1"/>
    <dgm:cxn modelId="{DB6117CC-F803-4466-8E98-D4DBE2564B7D}" type="presParOf" srcId="{D24B71B3-38B4-4D13-A232-3EBA15772422}" destId="{DA14314B-8706-4ED9-BB37-0888FFC9D5BE}" srcOrd="0" destOrd="0" presId="urn:microsoft.com/office/officeart/2005/8/layout/hierarchy1"/>
    <dgm:cxn modelId="{55557BE2-A822-4475-A2D8-A5A0E2BD8210}" type="presParOf" srcId="{D24B71B3-38B4-4D13-A232-3EBA15772422}" destId="{EC670E5D-CBAF-4D5D-85AC-34134D1DE4F5}" srcOrd="1" destOrd="0" presId="urn:microsoft.com/office/officeart/2005/8/layout/hierarchy1"/>
    <dgm:cxn modelId="{5CFDD05D-E159-4089-AF81-9ADF6CD1A9B1}" type="presParOf" srcId="{1E2A14DC-0C92-44E8-AC43-4D595623C61E}" destId="{97D8855F-8C16-451A-91EC-8B13132BAFB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7876C9-B2AE-4D5A-AAD9-4FFF89467AB1}">
      <dsp:nvSpPr>
        <dsp:cNvPr id="0" name=""/>
        <dsp:cNvSpPr/>
      </dsp:nvSpPr>
      <dsp:spPr>
        <a:xfrm>
          <a:off x="2675076" y="5016344"/>
          <a:ext cx="1749337" cy="429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259"/>
              </a:lnTo>
              <a:lnTo>
                <a:pt x="1749337" y="289259"/>
              </a:lnTo>
              <a:lnTo>
                <a:pt x="1749337" y="42929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D601C-DEAC-4C6E-9046-C764E6DC4038}">
      <dsp:nvSpPr>
        <dsp:cNvPr id="0" name=""/>
        <dsp:cNvSpPr/>
      </dsp:nvSpPr>
      <dsp:spPr>
        <a:xfrm>
          <a:off x="962123" y="5016344"/>
          <a:ext cx="1712953" cy="429291"/>
        </a:xfrm>
        <a:custGeom>
          <a:avLst/>
          <a:gdLst/>
          <a:ahLst/>
          <a:cxnLst/>
          <a:rect l="0" t="0" r="0" b="0"/>
          <a:pathLst>
            <a:path>
              <a:moveTo>
                <a:pt x="1712953" y="0"/>
              </a:moveTo>
              <a:lnTo>
                <a:pt x="1712953" y="289259"/>
              </a:lnTo>
              <a:lnTo>
                <a:pt x="0" y="289259"/>
              </a:lnTo>
              <a:lnTo>
                <a:pt x="0" y="42929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0B6FC-2A05-465C-B6FF-1CAA27069A5B}">
      <dsp:nvSpPr>
        <dsp:cNvPr id="0" name=""/>
        <dsp:cNvSpPr/>
      </dsp:nvSpPr>
      <dsp:spPr>
        <a:xfrm>
          <a:off x="2675076" y="3646751"/>
          <a:ext cx="1724031" cy="409731"/>
        </a:xfrm>
        <a:custGeom>
          <a:avLst/>
          <a:gdLst/>
          <a:ahLst/>
          <a:cxnLst/>
          <a:rect l="0" t="0" r="0" b="0"/>
          <a:pathLst>
            <a:path>
              <a:moveTo>
                <a:pt x="1724031" y="0"/>
              </a:moveTo>
              <a:lnTo>
                <a:pt x="1724031" y="269699"/>
              </a:lnTo>
              <a:lnTo>
                <a:pt x="0" y="269699"/>
              </a:lnTo>
              <a:lnTo>
                <a:pt x="0" y="40973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47C1-ACA8-4085-9111-E087EBC610D5}">
      <dsp:nvSpPr>
        <dsp:cNvPr id="0" name=""/>
        <dsp:cNvSpPr/>
      </dsp:nvSpPr>
      <dsp:spPr>
        <a:xfrm>
          <a:off x="2515163" y="2090571"/>
          <a:ext cx="1883944" cy="596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286"/>
              </a:lnTo>
              <a:lnTo>
                <a:pt x="1883944" y="456286"/>
              </a:lnTo>
              <a:lnTo>
                <a:pt x="1883944" y="59631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3A8CA-1B26-4A4F-9FB7-38B3544A8838}">
      <dsp:nvSpPr>
        <dsp:cNvPr id="0" name=""/>
        <dsp:cNvSpPr/>
      </dsp:nvSpPr>
      <dsp:spPr>
        <a:xfrm>
          <a:off x="587841" y="2090571"/>
          <a:ext cx="1927322" cy="681852"/>
        </a:xfrm>
        <a:custGeom>
          <a:avLst/>
          <a:gdLst/>
          <a:ahLst/>
          <a:cxnLst/>
          <a:rect l="0" t="0" r="0" b="0"/>
          <a:pathLst>
            <a:path>
              <a:moveTo>
                <a:pt x="1927322" y="0"/>
              </a:moveTo>
              <a:lnTo>
                <a:pt x="1927322" y="541819"/>
              </a:lnTo>
              <a:lnTo>
                <a:pt x="0" y="541819"/>
              </a:lnTo>
              <a:lnTo>
                <a:pt x="0" y="68185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E77C8C-5A7E-4832-AD72-44B43ED9A722}">
      <dsp:nvSpPr>
        <dsp:cNvPr id="0" name=""/>
        <dsp:cNvSpPr/>
      </dsp:nvSpPr>
      <dsp:spPr>
        <a:xfrm>
          <a:off x="2515163" y="1034075"/>
          <a:ext cx="746923" cy="425665"/>
        </a:xfrm>
        <a:custGeom>
          <a:avLst/>
          <a:gdLst/>
          <a:ahLst/>
          <a:cxnLst/>
          <a:rect l="0" t="0" r="0" b="0"/>
          <a:pathLst>
            <a:path>
              <a:moveTo>
                <a:pt x="746923" y="0"/>
              </a:moveTo>
              <a:lnTo>
                <a:pt x="746923" y="285632"/>
              </a:lnTo>
              <a:lnTo>
                <a:pt x="0" y="285632"/>
              </a:lnTo>
              <a:lnTo>
                <a:pt x="0" y="42566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DEA2F-D3BC-4884-9F10-89F6D6005B5A}">
      <dsp:nvSpPr>
        <dsp:cNvPr id="0" name=""/>
        <dsp:cNvSpPr/>
      </dsp:nvSpPr>
      <dsp:spPr>
        <a:xfrm>
          <a:off x="859614" y="-97302"/>
          <a:ext cx="4804944" cy="11313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45A13-7C10-4728-A31E-3E881147C6BA}">
      <dsp:nvSpPr>
        <dsp:cNvPr id="0" name=""/>
        <dsp:cNvSpPr/>
      </dsp:nvSpPr>
      <dsp:spPr>
        <a:xfrm>
          <a:off x="1027569" y="62254"/>
          <a:ext cx="4804944" cy="1131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правильного расчета пособия сначала необходимо выяснить</a:t>
          </a:r>
          <a:endParaRPr lang="ru-RU" sz="1400" kern="1200" baseline="0" dirty="0"/>
        </a:p>
      </dsp:txBody>
      <dsp:txXfrm>
        <a:off x="1027569" y="62254"/>
        <a:ext cx="4804944" cy="1131378"/>
      </dsp:txXfrm>
    </dsp:sp>
    <dsp:sp modelId="{E9FD30E9-5730-4D24-A3EC-573EFEEA9923}">
      <dsp:nvSpPr>
        <dsp:cNvPr id="0" name=""/>
        <dsp:cNvSpPr/>
      </dsp:nvSpPr>
      <dsp:spPr>
        <a:xfrm>
          <a:off x="1294658" y="1459741"/>
          <a:ext cx="2441010" cy="6308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92CFF-65EF-4EF3-94FC-393C0F475A8C}">
      <dsp:nvSpPr>
        <dsp:cNvPr id="0" name=""/>
        <dsp:cNvSpPr/>
      </dsp:nvSpPr>
      <dsp:spPr>
        <a:xfrm>
          <a:off x="1462613" y="1619298"/>
          <a:ext cx="2441010" cy="6308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Причину нетрудоспособности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62613" y="1619298"/>
        <a:ext cx="2441010" cy="630830"/>
      </dsp:txXfrm>
    </dsp:sp>
    <dsp:sp modelId="{A5CF9EA4-902D-4405-8893-D0E387C547F8}">
      <dsp:nvSpPr>
        <dsp:cNvPr id="0" name=""/>
        <dsp:cNvSpPr/>
      </dsp:nvSpPr>
      <dsp:spPr>
        <a:xfrm>
          <a:off x="-167954" y="2772423"/>
          <a:ext cx="1511592" cy="959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7A55D-3AB1-49FD-A5F1-9D7B0261024A}">
      <dsp:nvSpPr>
        <dsp:cNvPr id="0" name=""/>
        <dsp:cNvSpPr/>
      </dsp:nvSpPr>
      <dsp:spPr>
        <a:xfrm>
          <a:off x="0" y="2931980"/>
          <a:ext cx="1511592" cy="95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Фиксируется в больничном листе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31980"/>
        <a:ext cx="1511592" cy="959861"/>
      </dsp:txXfrm>
    </dsp:sp>
    <dsp:sp modelId="{50C766EA-6FBC-4626-8B6E-77D87E9B2B3E}">
      <dsp:nvSpPr>
        <dsp:cNvPr id="0" name=""/>
        <dsp:cNvSpPr/>
      </dsp:nvSpPr>
      <dsp:spPr>
        <a:xfrm>
          <a:off x="3517623" y="2686890"/>
          <a:ext cx="1762970" cy="959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DF30F-C31E-449E-B207-8802AA1AFAE5}">
      <dsp:nvSpPr>
        <dsp:cNvPr id="0" name=""/>
        <dsp:cNvSpPr/>
      </dsp:nvSpPr>
      <dsp:spPr>
        <a:xfrm>
          <a:off x="3685578" y="2846447"/>
          <a:ext cx="1762970" cy="95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Несчастный случай на производстве или профзаболевание (обострения этого заболевания) </a:t>
          </a:r>
          <a:endParaRPr lang="ru-RU" sz="1200" kern="1200" dirty="0"/>
        </a:p>
      </dsp:txBody>
      <dsp:txXfrm>
        <a:off x="3685578" y="2846447"/>
        <a:ext cx="1762970" cy="959861"/>
      </dsp:txXfrm>
    </dsp:sp>
    <dsp:sp modelId="{89859284-387C-4692-9F7D-7880EDCE664F}">
      <dsp:nvSpPr>
        <dsp:cNvPr id="0" name=""/>
        <dsp:cNvSpPr/>
      </dsp:nvSpPr>
      <dsp:spPr>
        <a:xfrm>
          <a:off x="1640172" y="4056482"/>
          <a:ext cx="2069808" cy="959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81EC8-0ADF-4501-93AF-030085B644DD}">
      <dsp:nvSpPr>
        <dsp:cNvPr id="0" name=""/>
        <dsp:cNvSpPr/>
      </dsp:nvSpPr>
      <dsp:spPr>
        <a:xfrm>
          <a:off x="1808127" y="4216039"/>
          <a:ext cx="2069808" cy="95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Фиксируется в больничном листе в строке «Причина нетрудоспособности» при помощи кодов: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8127" y="4216039"/>
        <a:ext cx="2069808" cy="959861"/>
      </dsp:txXfrm>
    </dsp:sp>
    <dsp:sp modelId="{A5C98FBD-123E-486F-9241-DBA2B476F187}">
      <dsp:nvSpPr>
        <dsp:cNvPr id="0" name=""/>
        <dsp:cNvSpPr/>
      </dsp:nvSpPr>
      <dsp:spPr>
        <a:xfrm>
          <a:off x="206327" y="5445635"/>
          <a:ext cx="1511592" cy="959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60DD1F-D751-4BB0-9048-7EE5F4317F19}">
      <dsp:nvSpPr>
        <dsp:cNvPr id="0" name=""/>
        <dsp:cNvSpPr/>
      </dsp:nvSpPr>
      <dsp:spPr>
        <a:xfrm>
          <a:off x="374281" y="5605192"/>
          <a:ext cx="1511592" cy="95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04 (несчастный случай на производстве или его последствия);</a:t>
          </a:r>
        </a:p>
      </dsp:txBody>
      <dsp:txXfrm>
        <a:off x="374281" y="5605192"/>
        <a:ext cx="1511592" cy="959861"/>
      </dsp:txXfrm>
    </dsp:sp>
    <dsp:sp modelId="{DA14314B-8706-4ED9-BB37-0888FFC9D5BE}">
      <dsp:nvSpPr>
        <dsp:cNvPr id="0" name=""/>
        <dsp:cNvSpPr/>
      </dsp:nvSpPr>
      <dsp:spPr>
        <a:xfrm>
          <a:off x="3668618" y="5445635"/>
          <a:ext cx="1511592" cy="959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670E5D-CBAF-4D5D-85AC-34134D1DE4F5}">
      <dsp:nvSpPr>
        <dsp:cNvPr id="0" name=""/>
        <dsp:cNvSpPr/>
      </dsp:nvSpPr>
      <dsp:spPr>
        <a:xfrm>
          <a:off x="3836572" y="5605192"/>
          <a:ext cx="1511592" cy="9598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07 (профессиональное заболевание или его обострение).</a:t>
          </a:r>
        </a:p>
      </dsp:txBody>
      <dsp:txXfrm>
        <a:off x="3836572" y="5605192"/>
        <a:ext cx="1511592" cy="959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776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3403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128021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9634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5874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9004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701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890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827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11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65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223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8647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5828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359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495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754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2777" y="470264"/>
            <a:ext cx="10724606" cy="386660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Пособие по временной нетрудоспособности в связи с несчастным случаем на производстве или профессиональным заболеванием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6651" y="5133703"/>
            <a:ext cx="10763795" cy="143691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Презентацию выполнили: 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Рудьева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Владислава и Степанова Анастасия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44 группа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607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35675" y="304799"/>
            <a:ext cx="8911687" cy="78702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550" y="1314450"/>
            <a:ext cx="10914062" cy="5772150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Гражданин Сусликов в 2017 году, работая на молокозаводе, стал временно нетрудоспособен в связи с произошедшим несчастным случаем на производстве.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Сусликов обратился к работодателю с требованием выплатить ему пособие по временной нетрудоспособности в связи с несчастным случаем на производстве за 27 дней временной нетрудоспособности, подтвержденной больничным листом.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ежемесячной заработной платы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Сусликова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учетом всех вычетов и премий составляет 35 000 рублей. </a:t>
            </a:r>
          </a:p>
          <a:p>
            <a:pPr algn="ctr">
              <a:buNone/>
            </a:pP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РАССЧЕТ: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2 года работы, предшествующие моменту временной нетрудоспособности – 2015 и 2016 годы, Сусликов заработал 840 000 рублей,</a:t>
            </a:r>
          </a:p>
          <a:p>
            <a:pPr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т.е. 35 000 рублей (З/П ежемесячно)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 месяца (2 года) = 840 000 рублей полученные в счет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Сусликовым.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Затем , чтобы рассчитать средний дневной заработок, требуется сумму, заработанную Сусликовым за 2 календарных года разделить на количество календарных дней за 2 года: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840 000 рублей /  730 дней = 1150,68 рублей – это ежедневный средний заработок.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Наконец, чтобы рассчитать пособие необходимо: средний дневной заработок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количество дней временной нетрудоспособности, а именно 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1150,68 рублей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27 дней временной нетрудоспособности = 31068, 5 рублей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 пособие по временной нетрудоспособности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Сусликова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связи с несчастным случаем на производстве или профессиональным заболеванием. </a:t>
            </a: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418012"/>
            <a:ext cx="11064239" cy="80989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Практические примеры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205" y="1358537"/>
            <a:ext cx="11260183" cy="531658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Судебное решение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Боровичского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районного суда Новгородской области от 26 июня 2012 года, г. Боровичи о взыскании компенсации за утраченный заработок при несчастном случае на производстве. </a:t>
            </a:r>
          </a:p>
          <a:p>
            <a:pPr indent="1905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Истец, работал на ЗАО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Боровичский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комбинат строительных материалов» в должности наладчика оборудования. Находясь на рабочем месте, ** ** **** г. получил тяжёлую производственную травму по вине предприятия, что подтверждается заключением Государственной инспекции труда в &lt;адрес&gt;. Размер среднедневного заработка согласно справке ответчика до причинения вреда здоровью составил 718 рублей 31 копейку, размер дневного пособия по листку нетрудоспособности составил 352 рубля 17 копеек. Разница в утере дневного заработка составила: 718,31 - 352,17 = 366 рублей 14 копеек.</a:t>
            </a:r>
          </a:p>
          <a:p>
            <a:pPr indent="1905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заработная плата истца на момент увечья, за 12 месяцев до несчастного случая, составила 14 186 рублей 59 копеек, среднедневной заработок 718 рублей 31 копейка.</a:t>
            </a:r>
          </a:p>
          <a:p>
            <a:pPr indent="1905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период его нетрудоспособности с ДД.ММ.ГГГГ по ДД.ММ.ГГГГ истцу выплачено 13 734 рубля 63 копейки.</a:t>
            </a:r>
          </a:p>
          <a:p>
            <a:pPr indent="1905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период его нетрудоспособности с ДД.ММ.ГГГГ по ДД.ММ.ГГГГ, то есть за 26 рабочих дней, истец мог бы получить 18 676 рублей 06 копеек (718.31 руб.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26 дней).</a:t>
            </a:r>
          </a:p>
          <a:p>
            <a:pPr indent="1905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Разница составляет 4 941 рубль 43 копейки, которая и подлежит взысканию с ответчика.</a:t>
            </a:r>
          </a:p>
          <a:p>
            <a:pPr indent="19050" algn="ctr"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таких обстоятельствах, суд находит требования истца обоснованными, а потому подлежащими удовлетворению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1905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378822"/>
            <a:ext cx="11077302" cy="79683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Статистика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329" y="1476647"/>
            <a:ext cx="11566071" cy="463840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2015 г. было зарегистрировано 7137 несчастных случаев с тяжёлыми последствиями.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2016 г. общее количество несчастных случаев на производстве, по словам заместителя министра труда и социальной защиты России Григория Лекарева, снизилось на 7%.  Тяжелые несчастные случаи в прошлом году уменьшились почти на четверть, число погибших сократилось на 12%.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Согласно методике Международной организации труда учёта смертельного травматизма (учёт погибших на 100 тыс. занятых в экономике) в 2016 г. в России этот показатель составил 2,54 погибших, что в целом соответствует среднему уровню смертельного травматизма в странах Евросоюза.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093" y="2511188"/>
            <a:ext cx="11163867" cy="3357350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OiKsiXAkrvU.jpg"/>
          <p:cNvPicPr>
            <a:picLocks noGrp="1" noChangeAspect="1"/>
          </p:cNvPicPr>
          <p:nvPr>
            <p:ph idx="1"/>
          </p:nvPr>
        </p:nvPicPr>
        <p:blipFill>
          <a:blip r:embed="rId2"/>
          <a:srcRect l="10400"/>
          <a:stretch>
            <a:fillRect/>
          </a:stretch>
        </p:blipFill>
        <p:spPr>
          <a:xfrm>
            <a:off x="7640320" y="1541416"/>
            <a:ext cx="4329611" cy="3670663"/>
          </a:xfrm>
        </p:spPr>
      </p:pic>
      <p:sp>
        <p:nvSpPr>
          <p:cNvPr id="6" name="Прямоугольник 5"/>
          <p:cNvSpPr/>
          <p:nvPr/>
        </p:nvSpPr>
        <p:spPr>
          <a:xfrm>
            <a:off x="483326" y="613954"/>
            <a:ext cx="707571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Пособие по временной нетрудоспособности в связи с несчастным случаем на производстве или профессиональным заболеванием является одним из видов обеспечения по обязательному социальному страхованию от несчастных случаев на производстве и профессиональных заболеваний.</a:t>
            </a:r>
          </a:p>
          <a:p>
            <a:pPr algn="just">
              <a:lnSpc>
                <a:spcPct val="15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Пособие по временной нетрудоспособности, назначаемое в связи со страховым случаем, выплачивается за счет средств обязательного социального страхования от несчастных случаев на производстве и профессиональных заболеваний.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gvL80unflvo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8344" y="316844"/>
            <a:ext cx="3981405" cy="3101020"/>
          </a:xfrm>
          <a:ln>
            <a:solidFill>
              <a:schemeClr val="tx1"/>
            </a:solidFill>
          </a:ln>
        </p:spPr>
      </p:pic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702628" y="352697"/>
            <a:ext cx="7249885" cy="625710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Несчастный случай на производстве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событие, в результате которого застрахованный получил увечье или иное повреждение здоровья при исполнении им обязанностей по трудовому договору и в иных установленных настоящим Федеральным законом случаях как на территории страхователя, так и за ее пределами либо во время следования к месту работы или возвращения с места работы на транспорте, предоставленном страхователем, и которое повлекло необходимость перевода застрахованного на другую работу, временную или стойкую утрату им профессиональной трудоспособности либо его смерть;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Профессиональное заболевание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хроническое или острое заболевание застрахованного, являющееся результатом воздействия на него вредного (вредных) производственного (производственных) фактора (факторов) и повлекшее временную или стойкую утрату им профессиональной трудоспособности и (или) его смерть.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" name="Рисунок 8" descr="6382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51" y="3537857"/>
            <a:ext cx="3984171" cy="3048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1887" y="222069"/>
            <a:ext cx="11573690" cy="1682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Категории лиц, подлежащих обязательному социальному страхованию от несчастных случаев на производстве и профессиональных заболеваний (граждане Российской Федерации, иностранные граждане и лица без гражданства, если иное не предусмотрено федеральными законами или международными договорами Российской Федерации)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22513" y="1815737"/>
            <a:ext cx="11234057" cy="4781005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Физические лица, выполняющие работу на основании трудового договора, заключенного со страхователем;</a:t>
            </a:r>
          </a:p>
          <a:p>
            <a:pPr lvl="0"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Физические лица, осужденные к лишению свободы и привлекаемые к труду страхователем;</a:t>
            </a:r>
          </a:p>
          <a:p>
            <a:pPr lvl="0" algn="just"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Физические лица, выполняющие работу на основании гражданско-правового договора, предметом которого являются выполнение работ и (или) оказание услуг, договора авторского заказа, подлежат обязательному социальному страхованию от несчастных случаев на производстве и профессиональных заболеваний, если в соответствии с указанными договорами заказчик обязан уплачивать страховщику страховые взносы.</a:t>
            </a:r>
          </a:p>
          <a:p>
            <a:pPr algn="just">
              <a:lnSpc>
                <a:spcPct val="150000"/>
              </a:lnSpc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835" y="313509"/>
            <a:ext cx="10707778" cy="103196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получения пособия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4766" y="1058091"/>
            <a:ext cx="11430000" cy="56170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5657" y="1162594"/>
            <a:ext cx="9731828" cy="9274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При наступлении несчастного случая  застрахованное лицо обращается к страхователю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по месту  своей работы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заявлением о выплате пособия и документами, необходимыми для назначения и выплаты пособия.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708469" y="2076993"/>
            <a:ext cx="365760" cy="4310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88720" y="2534194"/>
            <a:ext cx="9718766" cy="8882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Страхователь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не позднее 5 календарных дней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 дня представления застрахованным лицом заявления представляет в территориальный орган Фонда по месту регистрации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акт о несчастном случае на производстве либо акт о случае профессионального заболевания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31612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5708469" y="3435532"/>
            <a:ext cx="352697" cy="4180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75657" y="3892731"/>
            <a:ext cx="9744892" cy="10189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После получения заявления и документов, необходимых для назначения и выплаты пособия, территориальный орган Фонда в течение 10 календарных дней со дня их получения производит экспертизу страхового случая и принимает решение о назначении и выплате пособия.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75657" y="5225144"/>
            <a:ext cx="9718766" cy="11364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случае прекращения страхователем деятельности, в том числе при невозможности установления его фактического местонахождения,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застрахованное лицо вправе самостоятельно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представить в территориальный орган Фонда заявление и документы , необходимые для назначения и выплаты пособия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Выгнутая вправо стрелка 20"/>
          <p:cNvSpPr/>
          <p:nvPr/>
        </p:nvSpPr>
        <p:spPr>
          <a:xfrm>
            <a:off x="10907486" y="1515291"/>
            <a:ext cx="1031965" cy="444137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67211" y="526868"/>
            <a:ext cx="11560629" cy="603504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Пособие по временной нетрудоспособности в связи с несчастным случаем на производстве или профессиональным заболеванием выплачивается за весь период временной нетрудоспособности застрахованного до его выздоровления или установления стойкой утраты профессиональной трудоспособности в размере 100 процентов его среднего заработка.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этом продолжительность его страхового стажа значения не имеет.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Согласно ч.1 ст.14 Федерального закона N255-ФЗ "Об обязательном социальном страховании на случай временной нетрудоспособности и в связи с материнством" пособия по временной нетрудоспособности исчисляются исходя из среднего заработка застрахованного лица, рассчитанного за два календарных года, предшествующих году наступления временной нетрудоспособности, в том числе за время заботы (службы, иной деятельности) у другого страхователя (других страхователей).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DJbDQYBu4Cw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51980" y="1619251"/>
            <a:ext cx="4951621" cy="3860870"/>
          </a:xfrm>
        </p:spPr>
      </p:pic>
      <p:graphicFrame>
        <p:nvGraphicFramePr>
          <p:cNvPr id="4" name="Схема 3"/>
          <p:cNvGraphicFramePr/>
          <p:nvPr/>
        </p:nvGraphicFramePr>
        <p:xfrm>
          <a:off x="877924" y="292946"/>
          <a:ext cx="10799726" cy="6565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44583" y="326571"/>
            <a:ext cx="11025051" cy="86214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исчисления пособия 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206" y="1123406"/>
            <a:ext cx="11194868" cy="534270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и в случае расчета обычного пособия по временной нетрудоспособности, пособие в связи с несчастным случаем на производстве или профзаболеванием рассчитывается исходя из заработка сотрудника за два года, предшествующих году наступления страхового случая (ч. 1 ст. 14 Закона N 255-ФЗ). Однако сумма заработка сотрудника не ограничивается предельной величиной.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Облагаемая база для начисления страховых взносов на случай травматизма не ограничена предельной величиной (в отличие от облагаемой базы для начисления страховых взносов на случай временной нетрудоспособности и в связи с материнством).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Предельная величина базы для начисления страховых взносов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обязательное социальное страхование на случай временной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нетрудоспособности, уплачиваемых в ФСС РФ</a:t>
            </a:r>
          </a:p>
          <a:p>
            <a:pPr algn="ctr"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27462" y="4114800"/>
          <a:ext cx="11090368" cy="2326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39"/>
                <a:gridCol w="4456637"/>
                <a:gridCol w="5762892"/>
              </a:tblGrid>
              <a:tr h="7082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Коэффициент индексации базы (с 1 января соответствующего года)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База для начисления страховых взносов с учетом ее индексации (в отношении каждого физического лица)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759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1,08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815000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15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1,051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755000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43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1,072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718000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264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1,073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670000 рублей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2331" y="535577"/>
            <a:ext cx="11038115" cy="596972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Расчет пособия по временной нетрудоспособности в связи с несчастным случаем на производстве или профзаболеванием.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Где: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Сумма заработка работника за расчетный период - это та сумма, которую сотрудник получил за 2 календарных года, предшествующих году наступления нетрудоспособности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этом сумма указанных выплат за год не может превышать величину предельной базы по взносам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ФСС за соответствующий год. В 2015 году это было 670 000 руб., а в 2016 году – 718 000 руб. </a:t>
            </a:r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образом, в расчете нельзя учесть больше 1 388 000 рублей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 (670 000 руб. + 718 000 руб. = 1 388 000 рублей)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8274" y="1449977"/>
            <a:ext cx="2860765" cy="8752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Пособие по временной нетрудоспособности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Равно 4"/>
          <p:cNvSpPr/>
          <p:nvPr/>
        </p:nvSpPr>
        <p:spPr>
          <a:xfrm>
            <a:off x="3762103" y="1672046"/>
            <a:ext cx="600891" cy="35269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41372" y="1476103"/>
            <a:ext cx="2403566" cy="8882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Средний  дневной заработок работника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множение 6"/>
          <p:cNvSpPr/>
          <p:nvPr/>
        </p:nvSpPr>
        <p:spPr>
          <a:xfrm>
            <a:off x="6949440" y="1672045"/>
            <a:ext cx="535577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563393" y="1476103"/>
            <a:ext cx="3618413" cy="8752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Количество дней нетрудоспособности  по больничному листу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75211" y="3004457"/>
            <a:ext cx="2860766" cy="8229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Средний  дневной заработок работника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89120" y="2952206"/>
            <a:ext cx="4271555" cy="8490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Сумма заработка работника за расчетный период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Равно 10"/>
          <p:cNvSpPr/>
          <p:nvPr/>
        </p:nvSpPr>
        <p:spPr>
          <a:xfrm>
            <a:off x="3731623" y="3182983"/>
            <a:ext cx="600891" cy="35269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Деление 11"/>
          <p:cNvSpPr/>
          <p:nvPr/>
        </p:nvSpPr>
        <p:spPr>
          <a:xfrm>
            <a:off x="8739051" y="2978332"/>
            <a:ext cx="862149" cy="744582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666515" y="2939144"/>
            <a:ext cx="1541416" cy="7968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730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378</TotalTime>
  <Words>1204</Words>
  <Application>Microsoft Office PowerPoint</Application>
  <PresentationFormat>Произвольный</PresentationFormat>
  <Paragraphs>91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Пособие по временной нетрудоспособности в связи с несчастным случаем на производстве или профессиональным заболеванием </vt:lpstr>
      <vt:lpstr>Слайд 2</vt:lpstr>
      <vt:lpstr>Слайд 3</vt:lpstr>
      <vt:lpstr>Категории лиц, подлежащих обязательному социальному страхованию от несчастных случаев на производстве и профессиональных заболеваний (граждане Российской Федерации, иностранные граждане и лица без гражданства, если иное не предусмотрено федеральными законами или международными договорами Российской Федерации) </vt:lpstr>
      <vt:lpstr>Порядок получения пособия</vt:lpstr>
      <vt:lpstr>Слайд 6</vt:lpstr>
      <vt:lpstr>Слайд 7</vt:lpstr>
      <vt:lpstr>Порядок исчисления пособия </vt:lpstr>
      <vt:lpstr>Слайд 9</vt:lpstr>
      <vt:lpstr>ПРИМЕР</vt:lpstr>
      <vt:lpstr>Практические примеры</vt:lpstr>
      <vt:lpstr>Статистика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Anastasia Stepanova</dc:creator>
  <cp:lastModifiedBy>Анастасия Степанова</cp:lastModifiedBy>
  <cp:revision>42</cp:revision>
  <dcterms:created xsi:type="dcterms:W3CDTF">2017-11-25T08:19:43Z</dcterms:created>
  <dcterms:modified xsi:type="dcterms:W3CDTF">2017-11-28T14:32:57Z</dcterms:modified>
</cp:coreProperties>
</file>