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80" autoAdjust="0"/>
    <p:restoredTop sz="94660"/>
  </p:normalViewPr>
  <p:slideViewPr>
    <p:cSldViewPr>
      <p:cViewPr>
        <p:scale>
          <a:sx n="50" d="100"/>
          <a:sy n="50" d="100"/>
        </p:scale>
        <p:origin x="-990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14.11.2017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14.11.2017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split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5805264"/>
            <a:ext cx="8892480" cy="699864"/>
          </a:xfrm>
        </p:spPr>
        <p:txBody>
          <a:bodyPr>
            <a:normAutofit/>
          </a:bodyPr>
          <a:lstStyle/>
          <a:p>
            <a:pPr algn="just"/>
            <a:r>
              <a:rPr lang="ru-RU" sz="2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Подготовила </a:t>
            </a:r>
            <a:r>
              <a:rPr lang="ru-RU" sz="24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Рудьева</a:t>
            </a:r>
            <a:r>
              <a:rPr lang="ru-RU" sz="2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Владислава 44 группа</a:t>
            </a:r>
            <a:endParaRPr lang="ru-RU" sz="2400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259632" y="764704"/>
            <a:ext cx="7457875" cy="35394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i="1" dirty="0" smtClean="0">
                <a:ln w="17780" cmpd="sng">
                  <a:solidFill>
                    <a:schemeClr val="bg1">
                      <a:lumMod val="85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Сложности установления </a:t>
            </a:r>
          </a:p>
          <a:p>
            <a:pPr algn="ctr"/>
            <a:r>
              <a:rPr lang="ru-RU" sz="3200" b="1" i="1" dirty="0" smtClean="0">
                <a:ln w="17780" cmpd="sng">
                  <a:solidFill>
                    <a:schemeClr val="bg1">
                      <a:lumMod val="85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причинной связи между</a:t>
            </a:r>
          </a:p>
          <a:p>
            <a:pPr algn="ctr"/>
            <a:r>
              <a:rPr lang="ru-RU" sz="3200" b="1" i="1" dirty="0" smtClean="0">
                <a:ln w="17780" cmpd="sng">
                  <a:solidFill>
                    <a:schemeClr val="bg1">
                      <a:lumMod val="85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д</a:t>
            </a:r>
            <a:r>
              <a:rPr lang="ru-RU" sz="3200" b="1" i="1" cap="none" spc="0" dirty="0" smtClean="0">
                <a:ln w="17780" cmpd="sng">
                  <a:solidFill>
                    <a:schemeClr val="bg1">
                      <a:lumMod val="85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ействиями медицинских работников </a:t>
            </a:r>
          </a:p>
          <a:p>
            <a:pPr algn="ctr"/>
            <a:r>
              <a:rPr lang="ru-RU" sz="3200" b="1" i="1" cap="none" spc="0" dirty="0" smtClean="0">
                <a:ln w="17780" cmpd="sng">
                  <a:solidFill>
                    <a:schemeClr val="bg1">
                      <a:lumMod val="85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и последствиями, касающимися</a:t>
            </a:r>
          </a:p>
          <a:p>
            <a:pPr algn="ctr"/>
            <a:r>
              <a:rPr lang="ru-RU" sz="3200" b="1" i="1" dirty="0" smtClean="0">
                <a:ln w="17780" cmpd="sng">
                  <a:solidFill>
                    <a:schemeClr val="bg1">
                      <a:lumMod val="85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жизни и здоровья человека </a:t>
            </a:r>
          </a:p>
          <a:p>
            <a:pPr algn="ctr"/>
            <a:r>
              <a:rPr lang="ru-RU" sz="3200" b="1" i="1" dirty="0" smtClean="0">
                <a:ln w="17780" cmpd="sng">
                  <a:solidFill>
                    <a:schemeClr val="bg1">
                      <a:lumMod val="85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(судебно-медицинская экспертиза</a:t>
            </a:r>
          </a:p>
          <a:p>
            <a:pPr algn="ctr"/>
            <a:r>
              <a:rPr lang="ru-RU" sz="3200" b="1" i="1" dirty="0" smtClean="0">
                <a:ln w="17780" cmpd="sng">
                  <a:solidFill>
                    <a:schemeClr val="bg1">
                      <a:lumMod val="85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н</a:t>
            </a:r>
            <a:r>
              <a:rPr lang="ru-RU" sz="3200" b="1" i="1" cap="none" spc="0" dirty="0" smtClean="0">
                <a:ln w="17780" cmpd="sng">
                  <a:solidFill>
                    <a:schemeClr val="bg1">
                      <a:lumMod val="85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еблагоприятных исходов в медицине)</a:t>
            </a:r>
            <a:endParaRPr lang="ru-RU" sz="3200" b="1" i="1" cap="none" spc="0" dirty="0">
              <a:ln w="17780" cmpd="sng">
                <a:solidFill>
                  <a:schemeClr val="bg1">
                    <a:lumMod val="85000"/>
                  </a:schemeClr>
                </a:solidFill>
                <a:prstDash val="solid"/>
                <a:miter lim="800000"/>
              </a:ln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476672"/>
            <a:ext cx="8183880" cy="3330696"/>
          </a:xfrm>
        </p:spPr>
        <p:txBody>
          <a:bodyPr>
            <a:normAutofit fontScale="70000" lnSpcReduction="20000"/>
          </a:bodyPr>
          <a:lstStyle/>
          <a:p>
            <a:pPr marL="365125" indent="-3175" algn="just"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В своих исследованиях Ю.А. Хрусталева на основе данных анкетирования профессиональных судебно-медицинских экспертов установила, что деятельность данных специалистов при определении причинно-следственных связей очень далека от какого-либо единого научного методического подхода, что встречается не только при проведении первоначальных экспертных исследований, но и при выполнении сложных повторных экспертиз, причем отдельно ею отмечаются трудности у экспертов при установлении причинности между неблагоприятными исходами и дефектами оказания медицинской помощи. </a:t>
            </a:r>
          </a:p>
          <a:p>
            <a:endParaRPr lang="ru-RU" dirty="0"/>
          </a:p>
        </p:txBody>
      </p:sp>
      <p:pic>
        <p:nvPicPr>
          <p:cNvPr id="5" name="Рисунок 4" descr="Scales-of-Justice-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15816" y="3903382"/>
            <a:ext cx="4422712" cy="2954618"/>
          </a:xfrm>
          <a:prstGeom prst="rect">
            <a:avLst/>
          </a:prstGeom>
        </p:spPr>
      </p:pic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908720"/>
            <a:ext cx="8183880" cy="5346920"/>
          </a:xfrm>
        </p:spPr>
        <p:txBody>
          <a:bodyPr>
            <a:normAutofit fontScale="85000" lnSpcReduction="10000"/>
          </a:bodyPr>
          <a:lstStyle/>
          <a:p>
            <a:pPr marL="365125" indent="-3175" algn="just">
              <a:lnSpc>
                <a:spcPct val="120000"/>
              </a:lnSpc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Изложенное дает основание сделать обоснованный вывод, что решение задачи установления объективной истины посредством определения причинно-следственных связей между медицинской деятельностью и причиненным вредом здоровью и жизни по ряду оснований (как объективных, так и субъективных) нередко вызывает обоснованные затруднения.</a:t>
            </a:r>
          </a:p>
          <a:p>
            <a:pPr algn="just">
              <a:lnSpc>
                <a:spcPct val="120000"/>
              </a:lnSpc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Совершенно очевидно, что назрела необходимость разрешения сложившейся ситуации.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490936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Использованная литература:</a:t>
            </a:r>
          </a:p>
          <a:p>
            <a:pPr algn="ctr">
              <a:buNone/>
            </a:pPr>
            <a:endParaRPr lang="ru-RU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lvl="0" indent="-514350" algn="just">
              <a:buFont typeface="+mj-lt"/>
              <a:buAutoNum type="arabicPeriod"/>
            </a:pPr>
            <a:r>
              <a:rPr lang="ru-RU" dirty="0" smtClean="0"/>
              <a:t>Дьяченко С.В., Авдеев А. И., Дьяченко В.Г.  Ст.: «Экспертиза ятрогении» Издательство "Лидер", 2015, стр. 660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ru-RU" dirty="0" smtClean="0"/>
              <a:t>Кузнецов С.В. Ст.: «Совершенствование правовой оценки причинно-следственных связей в экспертных исследованиях профессиональных правонарушений медицинских работников» Ж.: Медицинская экспертиза и право, № 3, 2013, стр. 3-5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ru-RU" dirty="0" smtClean="0"/>
              <a:t>Нестеренко Е.И., Трифонова Н.Ю., Самарин Д.В. Ст.: «Алгоритм экспертного анализа качества оказания медицинской помощи при неблагоприятном исходе заболевания» Э.Ж.: Социальные аспекты здоровья населения, 2011, стр. 1-10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ru-RU" dirty="0" smtClean="0"/>
              <a:t>Сергеев Ю.Д. Медицинское право: теория и практика. М.: Национальный институт медицинского права, 2016. Том 2. №1 (3). 290 с.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624" y="404664"/>
            <a:ext cx="7498080" cy="4800600"/>
          </a:xfrm>
        </p:spPr>
        <p:txBody>
          <a:bodyPr/>
          <a:lstStyle/>
          <a:p>
            <a:pPr marL="365125" indent="92075" algn="just"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Прежде чем говорить о причинах возникновения неблагоприятных исходов в медицине, требуется ознакомиться с таким термином как «ятрогении», так как в дальнейшем изложении, нами будут рассматриваться сложности выявления причин вышеназванного понятия.</a:t>
            </a:r>
          </a:p>
          <a:p>
            <a:endParaRPr lang="ru-RU" sz="2400" dirty="0"/>
          </a:p>
        </p:txBody>
      </p:sp>
      <p:pic>
        <p:nvPicPr>
          <p:cNvPr id="4" name="Рисунок 3" descr="ffe3f35795321527b1ed1731ea2d382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55776" y="3068960"/>
            <a:ext cx="5184576" cy="3442883"/>
          </a:xfrm>
          <a:prstGeom prst="rect">
            <a:avLst/>
          </a:prstGeom>
        </p:spPr>
      </p:pic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31640" y="476672"/>
            <a:ext cx="7498080" cy="4800600"/>
          </a:xfrm>
        </p:spPr>
        <p:txBody>
          <a:bodyPr>
            <a:normAutofit/>
          </a:bodyPr>
          <a:lstStyle/>
          <a:p>
            <a:pPr marL="365125" indent="92075" algn="just">
              <a:buNone/>
            </a:pP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ru-RU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Ятрогении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— это все болезни и травмы, которые возникают у пациентов и медицинских работников в результате оказания любых видов медицинской помощи. 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Рисунок 6" descr="2014231214344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75656" y="2708920"/>
            <a:ext cx="7234572" cy="3717457"/>
          </a:xfrm>
          <a:prstGeom prst="rect">
            <a:avLst/>
          </a:prstGeom>
        </p:spPr>
      </p:pic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3678560"/>
            <a:ext cx="8106104" cy="3179440"/>
          </a:xfrm>
        </p:spPr>
        <p:txBody>
          <a:bodyPr anchor="ctr">
            <a:normAutofit fontScale="85000" lnSpcReduction="20000"/>
          </a:bodyPr>
          <a:lstStyle/>
          <a:p>
            <a:pPr marL="365125" indent="-3175" algn="just">
              <a:lnSpc>
                <a:spcPct val="120000"/>
              </a:lnSpc>
              <a:buNone/>
            </a:pP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В настоящее время юристы не удовлетворяются одной лишь констатацией факта причинения вреда здоровью и жизни, так как необходимо также квалифицировать деяние и состав правонарушения. </a:t>
            </a:r>
          </a:p>
          <a:p>
            <a:pPr marL="365125" indent="-3175" algn="just">
              <a:lnSpc>
                <a:spcPct val="120000"/>
              </a:lnSpc>
              <a:buNone/>
            </a:pP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Такая ситуация все чаще и чаще приводит к назначению экспертных исследований с целью решения вопроса наличия (либо отсутствия) причинно-следственной связи между действиями медицинского персонала и последующими неблагоприятными последствиями, а также с целью определения вида этой связи.</a:t>
            </a:r>
          </a:p>
          <a:p>
            <a:pPr algn="just">
              <a:buNone/>
            </a:pP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dirty="0"/>
          </a:p>
        </p:txBody>
      </p:sp>
      <p:pic>
        <p:nvPicPr>
          <p:cNvPr id="6" name="Содержимое 5" descr="300520161737549681712_7b74c818467101158e4c.jpg"/>
          <p:cNvPicPr>
            <a:picLocks noGrp="1" noChangeAspect="1"/>
          </p:cNvPicPr>
          <p:nvPr>
            <p:ph sz="half"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2987824" y="432008"/>
            <a:ext cx="4248472" cy="2780621"/>
          </a:xfrm>
        </p:spPr>
      </p:pic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60120" y="332656"/>
            <a:ext cx="7860352" cy="6048672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10000"/>
              </a:lnSpc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</a:t>
            </a:r>
            <a:r>
              <a:rPr lang="ru-RU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Основные проблемы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установления причинно-следственной связи возникают из-за </a:t>
            </a:r>
            <a:r>
              <a:rPr lang="ru-RU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правовых пробелов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а именно:</a:t>
            </a:r>
          </a:p>
          <a:p>
            <a:pPr algn="just">
              <a:lnSpc>
                <a:spcPct val="110000"/>
              </a:lnSpc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Действующее нормативно-правовое регулирование –</a:t>
            </a:r>
          </a:p>
          <a:p>
            <a:pPr marL="514350" indent="-514350" algn="just">
              <a:lnSpc>
                <a:spcPct val="110000"/>
              </a:lnSpc>
              <a:buFont typeface="+mj-lt"/>
              <a:buAutoNum type="arabicPeriod"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закрепляет методик, как экспертного определения причинно-следственных связей, так и судебно-следственной оценки этого определения;</a:t>
            </a:r>
          </a:p>
          <a:p>
            <a:pPr marL="514350" indent="-514350" algn="just">
              <a:lnSpc>
                <a:spcPct val="110000"/>
              </a:lnSpc>
              <a:buFont typeface="+mj-lt"/>
              <a:buAutoNum type="arabicPeriod"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строго не разграничивает компетенцию различных процессуальных лиц в процессе установления этих связей. 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332656"/>
            <a:ext cx="8183880" cy="3384376"/>
          </a:xfrm>
        </p:spPr>
        <p:txBody>
          <a:bodyPr anchor="t">
            <a:normAutofit fontScale="70000" lnSpcReduction="20000"/>
          </a:bodyPr>
          <a:lstStyle/>
          <a:p>
            <a:pPr marL="365125" indent="-3175" algn="just">
              <a:buNone/>
            </a:pPr>
            <a:r>
              <a:rPr lang="ru-RU" dirty="0" smtClean="0"/>
              <a:t>    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Рассматривая первую проблему, следует сказать, что недостаточная разработанность методических и учебных документов по проблеме определения и оценки причинно-следственных связей между имевшим место событием и наступившим неблагоприятным исходом в судебно-медицинской практике частично может объясняться тем, что эксперт, работая в рамках правового поля Российской Федерации, не имеет приоритета в установлении причинно-следственных связей и может ограничиваться только определением их признаков. 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Рисунок 5" descr="071434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59832" y="3501008"/>
            <a:ext cx="4320480" cy="2880320"/>
          </a:xfrm>
          <a:prstGeom prst="rect">
            <a:avLst/>
          </a:prstGeom>
        </p:spPr>
      </p:pic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4283968" y="404664"/>
            <a:ext cx="4499992" cy="5850976"/>
          </a:xfrm>
        </p:spPr>
        <p:txBody>
          <a:bodyPr>
            <a:normAutofit fontScale="25000" lnSpcReduction="20000"/>
          </a:bodyPr>
          <a:lstStyle/>
          <a:p>
            <a:pPr marL="365125" indent="-3175" algn="just">
              <a:lnSpc>
                <a:spcPct val="120000"/>
              </a:lnSpc>
              <a:buNone/>
            </a:pPr>
            <a:r>
              <a:rPr lang="ru-RU" sz="6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</a:t>
            </a:r>
            <a:endParaRPr lang="ru-RU" sz="6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65125" indent="-3175" algn="just">
              <a:lnSpc>
                <a:spcPct val="120000"/>
              </a:lnSpc>
              <a:buNone/>
            </a:pPr>
            <a:endParaRPr lang="ru-RU" sz="6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65125" indent="-3175" algn="just">
              <a:lnSpc>
                <a:spcPct val="120000"/>
              </a:lnSpc>
              <a:buNone/>
            </a:pPr>
            <a:r>
              <a:rPr lang="ru-RU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мнению  А.В. Тихомирова, в свете повышения роли правовых методов регулирования отношений в обществе необходима разработка методологии оценки профессиональных медицинских действий и пределов экспертного рассмотрения для единообразного ее применения в судебной практике, чтобы исключить расширительное или неадекватное толкование фактов. </a:t>
            </a:r>
          </a:p>
          <a:p>
            <a:pPr algn="just">
              <a:lnSpc>
                <a:spcPct val="120000"/>
              </a:lnSpc>
              <a:buNone/>
            </a:pPr>
            <a:endParaRPr lang="ru-RU" sz="6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65125" indent="-3175" algn="just">
              <a:lnSpc>
                <a:spcPct val="120000"/>
              </a:lnSpc>
              <a:buNone/>
            </a:pPr>
            <a:r>
              <a:rPr lang="ru-RU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</a:t>
            </a:r>
            <a:endParaRPr lang="ru-RU" sz="6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65125" indent="168275" algn="just">
              <a:lnSpc>
                <a:spcPct val="120000"/>
              </a:lnSpc>
              <a:buNone/>
            </a:pPr>
            <a:r>
              <a:rPr lang="ru-RU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Ю.А</a:t>
            </a:r>
            <a:r>
              <a:rPr lang="ru-RU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Хрусталева: </a:t>
            </a:r>
            <a:r>
              <a:rPr lang="ru-RU" sz="6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бъективизация</a:t>
            </a:r>
            <a:r>
              <a:rPr lang="ru-RU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понятий, а также применение единых критериев установления причинно-следственных связей и их видов должны повысить доказательную силу экспертных документов и уменьшить число ошибок при решении вопроса об оценке причинности.</a:t>
            </a:r>
          </a:p>
          <a:p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Содержимое 6" descr="med_20161220035151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395536" y="476672"/>
            <a:ext cx="3775057" cy="3024336"/>
          </a:xfrm>
        </p:spPr>
      </p:pic>
      <p:pic>
        <p:nvPicPr>
          <p:cNvPr id="4" name="Рисунок 3" descr="37323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6" y="4077072"/>
            <a:ext cx="4248820" cy="2481063"/>
          </a:xfrm>
          <a:prstGeom prst="rect">
            <a:avLst/>
          </a:prstGeom>
        </p:spPr>
      </p:pic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548680"/>
            <a:ext cx="8136904" cy="5760640"/>
          </a:xfrm>
        </p:spPr>
        <p:txBody>
          <a:bodyPr numCol="1">
            <a:normAutofit fontScale="62500" lnSpcReduction="20000"/>
          </a:bodyPr>
          <a:lstStyle/>
          <a:p>
            <a:pPr marL="365125" indent="-3175" algn="just">
              <a:lnSpc>
                <a:spcPct val="170000"/>
              </a:lnSpc>
              <a:buNone/>
            </a:pPr>
            <a:r>
              <a:rPr lang="ru-RU" dirty="0" smtClean="0"/>
              <a:t>      </a:t>
            </a:r>
            <a:r>
              <a:rPr lang="ru-RU" sz="3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соответствии с квалификационной характеристикой врача судебно-медицинского эксперта (Приказ МЗ СССР от 21 июля 1988 года № 579 «Об утверждении квалификационных характеристик врачей-специалистов» с изменениями и дополнениями, внесенными Приказом МЗ РФ от 25 декабря 1997 года № 380 «О состоянии и мерах по совершенствованию лабораторного обеспечения диагностики и лечения пациентов в учреждениях здравоохранения РФ») врач судебно-медицинский эксперт должен уметь установить причинно-следственную связь между повреждением и неблагоприятным исходом.</a:t>
            </a:r>
          </a:p>
          <a:p>
            <a:pPr algn="just">
              <a:lnSpc>
                <a:spcPct val="170000"/>
              </a:lnSpc>
              <a:buNone/>
            </a:pPr>
            <a:r>
              <a:rPr lang="ru-RU" sz="3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Получается, что определение причинной связи между повреждением и его последствиями входит в обязанность врача – судебно-медицинского эксперта, как сугубо ведомственная задача.</a:t>
            </a:r>
            <a:endParaRPr lang="ru-RU" sz="3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404664"/>
            <a:ext cx="8183880" cy="2952328"/>
          </a:xfrm>
        </p:spPr>
        <p:txBody>
          <a:bodyPr>
            <a:normAutofit/>
          </a:bodyPr>
          <a:lstStyle/>
          <a:p>
            <a:pPr marL="365125" indent="-98425" algn="just"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мнению ряда авторов, когда определение причинно-следственных связей не требует специальных знаний, тогда оно может осуществляться непосредственно следователем и судом. Если же применение специальных знаний необходимо, для установления признаков причинно-следственной связи назначается соответствующее экспертное исследование.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Рисунок 3" descr="af0a2365b3b980bc6fe0c4c40e2881e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71800" y="3645024"/>
            <a:ext cx="4104456" cy="2736304"/>
          </a:xfrm>
          <a:prstGeom prst="rect">
            <a:avLst/>
          </a:prstGeom>
        </p:spPr>
      </p:pic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165</TotalTime>
  <Words>744</Words>
  <Application>Microsoft Office PowerPoint</Application>
  <PresentationFormat>Экран (4:3)</PresentationFormat>
  <Paragraphs>35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Солнцестояние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Komp.i</dc:creator>
  <cp:lastModifiedBy>ф</cp:lastModifiedBy>
  <cp:revision>16</cp:revision>
  <dcterms:created xsi:type="dcterms:W3CDTF">2017-09-23T11:37:56Z</dcterms:created>
  <dcterms:modified xsi:type="dcterms:W3CDTF">2017-11-14T12:18:25Z</dcterms:modified>
</cp:coreProperties>
</file>