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0" autoAdjust="0"/>
    <p:restoredTop sz="94660"/>
  </p:normalViewPr>
  <p:slideViewPr>
    <p:cSldViewPr>
      <p:cViewPr>
        <p:scale>
          <a:sx n="50" d="100"/>
          <a:sy n="50" d="100"/>
        </p:scale>
        <p:origin x="-990" y="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/>
          <p:cNvSpPr>
            <a:spLocks noGrp="1"/>
          </p:cNvSpPr>
          <p:nvPr>
            <p:ph type="ctrTitle"/>
          </p:nvPr>
        </p:nvSpPr>
        <p:spPr>
          <a:xfrm>
            <a:off x="1432560" y="359898"/>
            <a:ext cx="7406640" cy="1472184"/>
          </a:xfrm>
        </p:spPr>
        <p:txBody>
          <a:bodyPr anchor="b"/>
          <a:lstStyle>
            <a:lvl1pPr algn="l"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2" name="Подзаголовок 21"/>
          <p:cNvSpPr>
            <a:spLocks noGrp="1"/>
          </p:cNvSpPr>
          <p:nvPr>
            <p:ph type="subTitle" idx="1"/>
          </p:nvPr>
        </p:nvSpPr>
        <p:spPr>
          <a:xfrm>
            <a:off x="1432560" y="1850064"/>
            <a:ext cx="7406640" cy="1752600"/>
          </a:xfrm>
        </p:spPr>
        <p:txBody>
          <a:bodyPr tIns="0"/>
          <a:lstStyle>
            <a:lvl1pPr marL="27432" indent="0" algn="l">
              <a:buNone/>
              <a:defRPr sz="26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20" name="Нижний колонтитул 19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10" name="Номер слайда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921433" y="1413802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1157176" y="1345016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58000" y="274639"/>
            <a:ext cx="1828800" cy="5851525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1143000" y="274640"/>
            <a:ext cx="55626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282890" y="-54"/>
            <a:ext cx="68580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78392" y="2600325"/>
            <a:ext cx="6400800" cy="2286000"/>
          </a:xfrm>
        </p:spPr>
        <p:txBody>
          <a:bodyPr anchor="t"/>
          <a:lstStyle>
            <a:lvl1pPr algn="l">
              <a:lnSpc>
                <a:spcPts val="4500"/>
              </a:lnSpc>
              <a:buNone/>
              <a:defRPr sz="40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2578392" y="1066800"/>
            <a:ext cx="6400800" cy="1509712"/>
          </a:xfrm>
        </p:spPr>
        <p:txBody>
          <a:bodyPr anchor="b"/>
          <a:lstStyle>
            <a:lvl1pPr marL="18288" indent="0">
              <a:lnSpc>
                <a:spcPts val="2300"/>
              </a:lnSpc>
              <a:spcBef>
                <a:spcPts val="0"/>
              </a:spcBef>
              <a:buNone/>
              <a:defRPr sz="2000">
                <a:solidFill>
                  <a:schemeClr val="tx2">
                    <a:shade val="30000"/>
                    <a:satMod val="150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Прямоугольник 9"/>
          <p:cNvSpPr/>
          <p:nvPr/>
        </p:nvSpPr>
        <p:spPr bwMode="invGray">
          <a:xfrm>
            <a:off x="2286000" y="0"/>
            <a:ext cx="76200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2172321" y="2814656"/>
            <a:ext cx="210312" cy="210312"/>
          </a:xfrm>
          <a:prstGeom prst="ellipse">
            <a:avLst/>
          </a:prstGeom>
          <a:gradFill rotWithShape="1">
            <a:gsLst>
              <a:gs pos="0">
                <a:schemeClr val="accent1">
                  <a:tint val="20000"/>
                  <a:satMod val="450000"/>
                  <a:alpha val="95000"/>
                </a:schemeClr>
              </a:gs>
              <a:gs pos="50000">
                <a:schemeClr val="accent1">
                  <a:tint val="38000"/>
                  <a:satMod val="250000"/>
                  <a:alpha val="90000"/>
                </a:schemeClr>
              </a:gs>
              <a:gs pos="95000">
                <a:schemeClr val="accent1">
                  <a:tint val="75000"/>
                  <a:satMod val="255000"/>
                  <a:alpha val="88000"/>
                </a:schemeClr>
              </a:gs>
              <a:gs pos="100000">
                <a:schemeClr val="accent1">
                  <a:tint val="100000"/>
                  <a:shade val="90000"/>
                  <a:satMod val="255000"/>
                  <a:alpha val="85000"/>
                </a:schemeClr>
              </a:gs>
            </a:gsLst>
            <a:path path="circle">
              <a:fillToRect l="25000" t="12500" r="75000" b="87500"/>
            </a:path>
          </a:gradFill>
          <a:ln w="2000" cap="rnd" cmpd="sng" algn="ctr">
            <a:solidFill>
              <a:schemeClr val="accent1">
                <a:shade val="90000"/>
                <a:satMod val="110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Овал 8"/>
          <p:cNvSpPr/>
          <p:nvPr/>
        </p:nvSpPr>
        <p:spPr>
          <a:xfrm>
            <a:off x="2408064" y="2745870"/>
            <a:ext cx="64008" cy="64008"/>
          </a:xfrm>
          <a:prstGeom prst="ellipse">
            <a:avLst/>
          </a:prstGeom>
          <a:noFill/>
          <a:ln w="12700" cap="rnd" cmpd="sng" algn="ctr">
            <a:solidFill>
              <a:schemeClr val="accent1">
                <a:shade val="75000"/>
                <a:alpha val="60000"/>
              </a:schemeClr>
            </a:solidFill>
            <a:prstDash val="solid"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143560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5276088" y="1524000"/>
            <a:ext cx="3657600" cy="466344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160336"/>
            <a:ext cx="8229600" cy="1143000"/>
          </a:xfrm>
        </p:spPr>
        <p:txBody>
          <a:bodyPr anchor="ctr"/>
          <a:lstStyle>
            <a:lvl1pPr algn="ctr">
              <a:defRPr sz="4500" b="1" cap="none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63440" y="328278"/>
            <a:ext cx="4023360" cy="640080"/>
          </a:xfrm>
          <a:solidFill>
            <a:schemeClr val="bg1"/>
          </a:solidFill>
          <a:ln w="10795">
            <a:solidFill>
              <a:schemeClr val="bg1"/>
            </a:solidFill>
            <a:miter lim="800000"/>
          </a:ln>
        </p:spPr>
        <p:txBody>
          <a:bodyPr anchor="ctr"/>
          <a:lstStyle>
            <a:lvl1pPr marL="64008" indent="0" algn="l">
              <a:lnSpc>
                <a:spcPct val="100000"/>
              </a:lnSpc>
              <a:spcBef>
                <a:spcPts val="100"/>
              </a:spcBef>
              <a:buNone/>
              <a:defRPr sz="19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63440" y="969336"/>
            <a:ext cx="4023360" cy="4114800"/>
          </a:xfrm>
          <a:ln w="10795">
            <a:solidFill>
              <a:schemeClr val="bg1"/>
            </a:solidFill>
            <a:prstDash val="dash"/>
            <a:miter lim="800000"/>
          </a:ln>
        </p:spPr>
        <p:txBody>
          <a:bodyPr/>
          <a:lstStyle>
            <a:lvl1pPr marL="393192" indent="-274320">
              <a:lnSpc>
                <a:spcPct val="100000"/>
              </a:lnSpc>
              <a:spcBef>
                <a:spcPts val="700"/>
              </a:spcBef>
              <a:defRPr sz="2400"/>
            </a:lvl1pPr>
            <a:lvl2pPr>
              <a:lnSpc>
                <a:spcPct val="100000"/>
              </a:lnSpc>
              <a:spcBef>
                <a:spcPts val="700"/>
              </a:spcBef>
              <a:defRPr sz="2000"/>
            </a:lvl2pPr>
            <a:lvl3pPr>
              <a:lnSpc>
                <a:spcPct val="100000"/>
              </a:lnSpc>
              <a:spcBef>
                <a:spcPts val="700"/>
              </a:spcBef>
              <a:defRPr sz="1800"/>
            </a:lvl3pPr>
            <a:lvl4pPr>
              <a:lnSpc>
                <a:spcPct val="100000"/>
              </a:lnSpc>
              <a:spcBef>
                <a:spcPts val="700"/>
              </a:spcBef>
              <a:defRPr sz="1600"/>
            </a:lvl4pPr>
            <a:lvl5pPr>
              <a:lnSpc>
                <a:spcPct val="100000"/>
              </a:lnSpc>
              <a:spcBef>
                <a:spcPts val="700"/>
              </a:spcBef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435608" y="274320"/>
            <a:ext cx="7498080" cy="1143000"/>
          </a:xfrm>
        </p:spPr>
        <p:txBody>
          <a:bodyPr anchor="ctr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/>
          <p:cNvSpPr/>
          <p:nvPr/>
        </p:nvSpPr>
        <p:spPr>
          <a:xfrm>
            <a:off x="1014984" y="0"/>
            <a:ext cx="8129016" cy="6858000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Прямоугольник 5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16778"/>
            <a:ext cx="3810000" cy="1162050"/>
          </a:xfrm>
          <a:ln>
            <a:noFill/>
          </a:ln>
        </p:spPr>
        <p:txBody>
          <a:bodyPr anchor="b"/>
          <a:lstStyle>
            <a:lvl1pPr algn="l">
              <a:lnSpc>
                <a:spcPts val="2000"/>
              </a:lnSpc>
              <a:buNone/>
              <a:defRPr sz="2200" b="1" cap="all" baseline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06964"/>
            <a:ext cx="3810000" cy="698500"/>
          </a:xfrm>
        </p:spPr>
        <p:txBody>
          <a:bodyPr/>
          <a:lstStyle>
            <a:lvl1pPr marL="45720" indent="0">
              <a:lnSpc>
                <a:spcPct val="100000"/>
              </a:lnSpc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8153400" cy="39925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886896" y="1066800"/>
            <a:ext cx="2743200" cy="1981200"/>
          </a:xfrm>
        </p:spPr>
        <p:txBody>
          <a:bodyPr anchor="b">
            <a:noAutofit/>
          </a:bodyPr>
          <a:lstStyle>
            <a:lvl1pPr algn="l">
              <a:buNone/>
              <a:defRPr sz="2100" b="1"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762000" y="1066800"/>
            <a:ext cx="4572000" cy="4572000"/>
          </a:xfrm>
          <a:prstGeom prst="rect">
            <a:avLst/>
          </a:prstGeom>
          <a:solidFill>
            <a:srgbClr val="FFFFFF"/>
          </a:solidFill>
          <a:ln w="88900" cap="sq">
            <a:solidFill>
              <a:srgbClr val="FFFFFF"/>
            </a:solidFill>
            <a:miter lim="800000"/>
          </a:ln>
          <a:effectLst>
            <a:outerShdw blurRad="55500" dist="18500" dir="5400000" algn="tl" rotWithShape="0">
              <a:srgbClr val="000000">
                <a:alpha val="3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635">
            <a:bevelT w="25400" h="19050"/>
            <a:contourClr>
              <a:srgbClr val="969696"/>
            </a:contourClr>
          </a:sp3d>
        </p:spPr>
        <p:txBody>
          <a:bodyPr lIns="91440" tIns="274320" rtlCol="0" anchor="t">
            <a:normAutofit/>
          </a:bodyPr>
          <a:lstStyle>
            <a:extLst/>
          </a:lstStyle>
          <a:p>
            <a:pPr marL="0" indent="-283464" algn="l" rtl="0" eaLnBrk="1" latinLnBrk="0" hangingPunct="1">
              <a:lnSpc>
                <a:spcPts val="3000"/>
              </a:lnSpc>
              <a:spcBef>
                <a:spcPts val="600"/>
              </a:spcBef>
              <a:buClr>
                <a:schemeClr val="accent1"/>
              </a:buClr>
              <a:buSzPct val="80000"/>
              <a:buFont typeface="Wingdings 2"/>
              <a:buNone/>
            </a:pPr>
            <a:endParaRPr kumimoji="0" lang="en-US" sz="3200" kern="1200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838200" y="1143003"/>
            <a:ext cx="4419600" cy="3514531"/>
          </a:xfrm>
          <a:prstGeom prst="roundRect">
            <a:avLst>
              <a:gd name="adj" fmla="val 783"/>
            </a:avLst>
          </a:prstGeom>
          <a:solidFill>
            <a:schemeClr val="bg2"/>
          </a:solidFill>
          <a:ln w="127000">
            <a:noFill/>
            <a:miter lim="800000"/>
          </a:ln>
          <a:effectLst/>
        </p:spPr>
        <p:txBody>
          <a:bodyPr lIns="91440" tIns="274320" anchor="t"/>
          <a:lstStyle>
            <a:lvl1pPr indent="0">
              <a:buNone/>
              <a:defRPr sz="3200"/>
            </a:lvl1pPr>
            <a:extLst/>
          </a:lstStyle>
          <a:p>
            <a:pPr marL="0" algn="l" eaLnBrk="1" latinLnBrk="0" hangingPunct="1"/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9" name="Блок-схема: процесс 8"/>
          <p:cNvSpPr/>
          <p:nvPr/>
        </p:nvSpPr>
        <p:spPr>
          <a:xfrm rot="19468671">
            <a:off x="396725" y="954341"/>
            <a:ext cx="685800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shade val="90000"/>
                <a:satMod val="200000"/>
                <a:alpha val="4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Блок-схема: процесс 9"/>
          <p:cNvSpPr/>
          <p:nvPr/>
        </p:nvSpPr>
        <p:spPr>
          <a:xfrm rot="2103354" flipH="1">
            <a:off x="5003667" y="936786"/>
            <a:ext cx="649224" cy="204310"/>
          </a:xfrm>
          <a:prstGeom prst="flowChartProcess">
            <a:avLst/>
          </a:prstGeom>
          <a:solidFill>
            <a:srgbClr val="FBFBFB">
              <a:alpha val="45098"/>
            </a:srgbClr>
          </a:solidFill>
          <a:ln w="6350" cap="rnd" cmpd="sng" algn="ctr">
            <a:solidFill>
              <a:srgbClr val="FFFFFF">
                <a:alpha val="100000"/>
              </a:srgbClr>
            </a:solidFill>
            <a:prstDash val="solid"/>
          </a:ln>
          <a:effectLst>
            <a:outerShdw blurRad="25400" dist="25400" dir="3300000" sx="96000" sy="96000" algn="tl" rotWithShape="0">
              <a:schemeClr val="bg2">
                <a:alpha val="20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8200" y="4800600"/>
            <a:ext cx="4419600" cy="762000"/>
          </a:xfrm>
        </p:spPr>
        <p:txBody>
          <a:bodyPr anchor="ctr"/>
          <a:lstStyle>
            <a:lvl1pPr marL="0" indent="0" algn="l">
              <a:lnSpc>
                <a:spcPts val="1600"/>
              </a:lnSpc>
              <a:spcBef>
                <a:spcPts val="0"/>
              </a:spcBef>
              <a:buNone/>
              <a:defRPr sz="1400">
                <a:solidFill>
                  <a:srgbClr val="777777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ирог 6"/>
          <p:cNvSpPr/>
          <p:nvPr/>
        </p:nvSpPr>
        <p:spPr>
          <a:xfrm>
            <a:off x="-815927" y="-815922"/>
            <a:ext cx="1638887" cy="1638887"/>
          </a:xfrm>
          <a:prstGeom prst="pie">
            <a:avLst>
              <a:gd name="adj1" fmla="val 0"/>
              <a:gd name="adj2" fmla="val 5402120"/>
            </a:avLst>
          </a:prstGeom>
          <a:solidFill>
            <a:schemeClr val="bg2">
              <a:tint val="18000"/>
              <a:satMod val="220000"/>
              <a:alpha val="33000"/>
            </a:schemeClr>
          </a:solidFill>
          <a:ln w="3175" cap="rnd" cmpd="sng" algn="ctr">
            <a:solidFill>
              <a:schemeClr val="bg2">
                <a:shade val="70000"/>
                <a:satMod val="200000"/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Овал 7"/>
          <p:cNvSpPr/>
          <p:nvPr/>
        </p:nvSpPr>
        <p:spPr>
          <a:xfrm>
            <a:off x="168816" y="21102"/>
            <a:ext cx="1702191" cy="1702191"/>
          </a:xfrm>
          <a:prstGeom prst="ellipse">
            <a:avLst/>
          </a:prstGeom>
          <a:noFill/>
          <a:ln w="27305" cap="rnd" cmpd="sng" algn="ctr">
            <a:solidFill>
              <a:schemeClr val="bg2">
                <a:tint val="45000"/>
                <a:satMod val="325000"/>
                <a:alpha val="100000"/>
              </a:schemeClr>
            </a:solidFill>
            <a:prstDash val="solid"/>
          </a:ln>
          <a:effectLst>
            <a:outerShdw blurRad="25400" dist="25400" dir="5400000" algn="tl" rotWithShape="0">
              <a:schemeClr val="bg2">
                <a:shade val="50000"/>
                <a:satMod val="150000"/>
                <a:alpha val="8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Кольцо 10"/>
          <p:cNvSpPr/>
          <p:nvPr/>
        </p:nvSpPr>
        <p:spPr>
          <a:xfrm rot="2315675">
            <a:off x="182881" y="1055077"/>
            <a:ext cx="1125717" cy="1102624"/>
          </a:xfrm>
          <a:prstGeom prst="donut">
            <a:avLst>
              <a:gd name="adj" fmla="val 11833"/>
            </a:avLst>
          </a:prstGeom>
          <a:gradFill rotWithShape="1">
            <a:gsLst>
              <a:gs pos="0">
                <a:schemeClr val="bg2">
                  <a:tint val="10000"/>
                  <a:shade val="99000"/>
                  <a:satMod val="355000"/>
                  <a:alpha val="70000"/>
                </a:schemeClr>
              </a:gs>
              <a:gs pos="70000">
                <a:schemeClr val="bg2">
                  <a:tint val="6000"/>
                  <a:shade val="100000"/>
                  <a:satMod val="400000"/>
                  <a:alpha val="55000"/>
                </a:schemeClr>
              </a:gs>
              <a:gs pos="100000">
                <a:schemeClr val="bg2">
                  <a:tint val="100000"/>
                  <a:shade val="75000"/>
                  <a:satMod val="370000"/>
                  <a:alpha val="60000"/>
                </a:schemeClr>
              </a:gs>
            </a:gsLst>
            <a:path path="circle">
              <a:fillToRect l="-407500" t="-50000" r="507500" b="150000"/>
            </a:path>
          </a:gradFill>
          <a:ln w="7350" cap="rnd" cmpd="sng" algn="ctr">
            <a:solidFill>
              <a:schemeClr val="bg2">
                <a:shade val="60000"/>
                <a:satMod val="220000"/>
                <a:alpha val="100000"/>
              </a:schemeClr>
            </a:solidFill>
            <a:prstDash val="solid"/>
          </a:ln>
          <a:effectLst>
            <a:outerShdw blurRad="12700" dist="15000" dir="4500000" algn="tl" rotWithShape="0">
              <a:schemeClr val="bg2">
                <a:shade val="10000"/>
                <a:satMod val="200000"/>
                <a:alpha val="3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ик 11"/>
          <p:cNvSpPr/>
          <p:nvPr/>
        </p:nvSpPr>
        <p:spPr>
          <a:xfrm>
            <a:off x="1012873" y="-54"/>
            <a:ext cx="8131127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1435608" y="274638"/>
            <a:ext cx="7498080" cy="1143000"/>
          </a:xfrm>
          <a:prstGeom prst="rect">
            <a:avLst/>
          </a:prstGeom>
        </p:spPr>
        <p:txBody>
          <a:bodyPr anchor="ctr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Текст 8"/>
          <p:cNvSpPr>
            <a:spLocks noGrp="1"/>
          </p:cNvSpPr>
          <p:nvPr>
            <p:ph type="body" idx="1"/>
          </p:nvPr>
        </p:nvSpPr>
        <p:spPr>
          <a:xfrm>
            <a:off x="1435608" y="1447800"/>
            <a:ext cx="7498080" cy="480060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4" name="Дата 23"/>
          <p:cNvSpPr>
            <a:spLocks noGrp="1"/>
          </p:cNvSpPr>
          <p:nvPr>
            <p:ph type="dt" sz="half" idx="2"/>
          </p:nvPr>
        </p:nvSpPr>
        <p:spPr>
          <a:xfrm>
            <a:off x="3581400" y="6305550"/>
            <a:ext cx="2133600" cy="476250"/>
          </a:xfrm>
          <a:prstGeom prst="rect">
            <a:avLst/>
          </a:prstGeom>
        </p:spPr>
        <p:txBody>
          <a:bodyPr anchor="b"/>
          <a:lstStyle>
            <a:lvl1pPr algn="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</a:defRPr>
            </a:lvl1pPr>
            <a:extLst/>
          </a:lstStyle>
          <a:p>
            <a:fld id="{5B106E36-FD25-4E2D-B0AA-010F637433A0}" type="datetimeFigureOut">
              <a:rPr lang="ru-RU" smtClean="0"/>
              <a:pPr/>
              <a:t>14.11.2017</a:t>
            </a:fld>
            <a:endParaRPr lang="ru-RU"/>
          </a:p>
        </p:txBody>
      </p:sp>
      <p:sp>
        <p:nvSpPr>
          <p:cNvPr id="10" name="Нижний колонтитул 9"/>
          <p:cNvSpPr>
            <a:spLocks noGrp="1"/>
          </p:cNvSpPr>
          <p:nvPr>
            <p:ph type="ftr" sz="quarter" idx="3"/>
          </p:nvPr>
        </p:nvSpPr>
        <p:spPr>
          <a:xfrm>
            <a:off x="5715000" y="6305550"/>
            <a:ext cx="2895600" cy="476250"/>
          </a:xfrm>
          <a:prstGeom prst="rect">
            <a:avLst/>
          </a:prstGeom>
        </p:spPr>
        <p:txBody>
          <a:bodyPr anchor="b"/>
          <a:lstStyle>
            <a:lvl1pPr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endParaRPr lang="ru-RU"/>
          </a:p>
        </p:txBody>
      </p:sp>
      <p:sp>
        <p:nvSpPr>
          <p:cNvPr id="22" name="Номер слайда 21"/>
          <p:cNvSpPr>
            <a:spLocks noGrp="1"/>
          </p:cNvSpPr>
          <p:nvPr>
            <p:ph type="sldNum" sz="quarter" idx="4"/>
          </p:nvPr>
        </p:nvSpPr>
        <p:spPr>
          <a:xfrm>
            <a:off x="8613648" y="6305550"/>
            <a:ext cx="457200" cy="476250"/>
          </a:xfrm>
          <a:prstGeom prst="rect">
            <a:avLst/>
          </a:prstGeom>
        </p:spPr>
        <p:txBody>
          <a:bodyPr anchor="b"/>
          <a:lstStyle>
            <a:lvl1pPr algn="ctr" eaLnBrk="1" latinLnBrk="0" hangingPunct="1">
              <a:defRPr kumimoji="0" sz="1200">
                <a:solidFill>
                  <a:schemeClr val="bg2">
                    <a:shade val="50000"/>
                    <a:satMod val="200000"/>
                  </a:schemeClr>
                </a:solidFill>
                <a:effectLst/>
              </a:defRPr>
            </a:lvl1pPr>
            <a:extLst/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5" name="Прямоугольник 14"/>
          <p:cNvSpPr/>
          <p:nvPr/>
        </p:nvSpPr>
        <p:spPr bwMode="invGray">
          <a:xfrm>
            <a:off x="1014984" y="-54"/>
            <a:ext cx="73152" cy="6858054"/>
          </a:xfrm>
          <a:prstGeom prst="rect">
            <a:avLst/>
          </a:prstGeom>
          <a:solidFill>
            <a:schemeClr val="bg1"/>
          </a:solidFill>
          <a:ln w="25400" cap="rnd" cmpd="sng" algn="ctr">
            <a:noFill/>
            <a:prstDash val="solid"/>
          </a:ln>
          <a:effectLst>
            <a:outerShdw blurRad="38550" dist="38000" dir="10800000" algn="tl" rotWithShape="0">
              <a:schemeClr val="bg2">
                <a:shade val="20000"/>
                <a:satMod val="110000"/>
                <a:alpha val="25000"/>
              </a:scheme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 spd="slow">
    <p:split/>
  </p:transition>
  <p:timing>
    <p:tnLst>
      <p:par>
        <p:cTn id="1" dur="indefinite" restart="never" nodeType="tmRoot"/>
      </p:par>
    </p:tnLst>
  </p:timing>
  <p:txStyles>
    <p:titleStyle>
      <a:lvl1pPr algn="l" rtl="0" eaLnBrk="1" latinLnBrk="0" hangingPunct="1">
        <a:spcBef>
          <a:spcPct val="0"/>
        </a:spcBef>
        <a:buNone/>
        <a:defRPr kumimoji="0" sz="4300" kern="1200">
          <a:solidFill>
            <a:schemeClr val="tx2">
              <a:satMod val="130000"/>
            </a:schemeClr>
          </a:solidFill>
          <a:effectLst>
            <a:outerShdw blurRad="50000" dist="30000" dir="5400000" algn="tl" rotWithShape="0">
              <a:srgbClr val="000000">
                <a:alpha val="30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83464" algn="l" rtl="0" eaLnBrk="1" latinLnBrk="0" hangingPunct="1">
        <a:lnSpc>
          <a:spcPct val="100000"/>
        </a:lnSpc>
        <a:spcBef>
          <a:spcPts val="600"/>
        </a:spcBef>
        <a:buClr>
          <a:schemeClr val="accent1"/>
        </a:buClr>
        <a:buSzPct val="80000"/>
        <a:buFont typeface="Wingdings 2"/>
        <a:buChar char="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37744" algn="l" rtl="0" eaLnBrk="1" latinLnBrk="0" hangingPunct="1">
        <a:lnSpc>
          <a:spcPct val="100000"/>
        </a:lnSpc>
        <a:spcBef>
          <a:spcPts val="550"/>
        </a:spcBef>
        <a:buClr>
          <a:schemeClr val="accent1"/>
        </a:buClr>
        <a:buFont typeface="Verdana"/>
        <a:buChar char="◦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886968" indent="-228600" algn="l" rtl="0" eaLnBrk="1" latinLnBrk="0" hangingPunct="1">
        <a:lnSpc>
          <a:spcPct val="100000"/>
        </a:lnSpc>
        <a:spcBef>
          <a:spcPct val="20000"/>
        </a:spcBef>
        <a:buClr>
          <a:schemeClr val="accent2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173736" algn="l" rtl="0" eaLnBrk="1" latinLnBrk="0" hangingPunct="1">
        <a:lnSpc>
          <a:spcPct val="100000"/>
        </a:lnSpc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298448" indent="-182880" algn="l" rtl="0" eaLnBrk="1" latinLnBrk="0" hangingPunct="1">
        <a:lnSpc>
          <a:spcPct val="100000"/>
        </a:lnSpc>
        <a:spcBef>
          <a:spcPct val="20000"/>
        </a:spcBef>
        <a:buClr>
          <a:schemeClr val="accent4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508760" indent="-182880" algn="l" rtl="0" eaLnBrk="1" latinLnBrk="0" hangingPunct="1">
        <a:lnSpc>
          <a:spcPct val="100000"/>
        </a:lnSpc>
        <a:spcBef>
          <a:spcPct val="20000"/>
        </a:spcBef>
        <a:buClr>
          <a:schemeClr val="accent5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2130552" indent="-182880" algn="l" rtl="0" eaLnBrk="1" latinLnBrk="0" hangingPunct="1">
        <a:lnSpc>
          <a:spcPct val="100000"/>
        </a:lnSpc>
        <a:spcBef>
          <a:spcPct val="20000"/>
        </a:spcBef>
        <a:buClr>
          <a:schemeClr val="accent6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31640" y="5805264"/>
            <a:ext cx="8892480" cy="699864"/>
          </a:xfrm>
        </p:spPr>
        <p:txBody>
          <a:bodyPr>
            <a:normAutofit/>
          </a:bodyPr>
          <a:lstStyle/>
          <a:p>
            <a:pPr algn="just"/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Подготовила </a:t>
            </a:r>
            <a:r>
              <a:rPr lang="ru-RU" sz="2400" i="1" dirty="0" err="1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Рудьева</a:t>
            </a:r>
            <a:r>
              <a:rPr lang="ru-RU" sz="2400" i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Владислава 44 группа</a:t>
            </a:r>
            <a:endParaRPr lang="ru-RU" sz="2400" i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259632" y="764704"/>
            <a:ext cx="7457875" cy="35394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200" b="1" i="1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Сложности установления </a:t>
            </a:r>
          </a:p>
          <a:p>
            <a:pPr algn="ctr"/>
            <a:r>
              <a:rPr lang="ru-RU" sz="3200" b="1" i="1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причинной связи между</a:t>
            </a:r>
          </a:p>
          <a:p>
            <a:pPr algn="ctr"/>
            <a:r>
              <a:rPr lang="ru-RU" sz="3200" b="1" i="1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д</a:t>
            </a:r>
            <a:r>
              <a:rPr lang="ru-RU" sz="3200" b="1" i="1" cap="none" spc="0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ействиями медицинских работников </a:t>
            </a:r>
          </a:p>
          <a:p>
            <a:pPr algn="ctr"/>
            <a:r>
              <a:rPr lang="ru-RU" sz="3200" b="1" i="1" cap="none" spc="0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и последствиями, касающимися</a:t>
            </a:r>
          </a:p>
          <a:p>
            <a:pPr algn="ctr"/>
            <a:r>
              <a:rPr lang="ru-RU" sz="3200" b="1" i="1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жизни и здоровья человека </a:t>
            </a:r>
          </a:p>
          <a:p>
            <a:pPr algn="ctr"/>
            <a:r>
              <a:rPr lang="ru-RU" sz="3200" b="1" i="1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(судебно-медицинская экспертиза</a:t>
            </a:r>
          </a:p>
          <a:p>
            <a:pPr algn="ctr"/>
            <a:r>
              <a:rPr lang="ru-RU" sz="3200" b="1" i="1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н</a:t>
            </a:r>
            <a:r>
              <a:rPr lang="ru-RU" sz="3200" b="1" i="1" cap="none" spc="0" dirty="0" smtClean="0">
                <a:ln w="17780" cmpd="sng">
                  <a:solidFill>
                    <a:schemeClr val="bg1">
                      <a:lumMod val="85000"/>
                    </a:schemeClr>
                  </a:solidFill>
                  <a:prstDash val="solid"/>
                  <a:miter lim="800000"/>
                </a:ln>
                <a:solidFill>
                  <a:schemeClr val="tx1">
                    <a:lumMod val="95000"/>
                    <a:lumOff val="5000"/>
                  </a:schemeClr>
                </a:solidFill>
              </a:rPr>
              <a:t>еблагоприятных исходов в медицине)</a:t>
            </a:r>
            <a:endParaRPr lang="ru-RU" sz="3200" b="1" i="1" cap="none" spc="0" dirty="0">
              <a:ln w="17780" cmpd="sng">
                <a:solidFill>
                  <a:schemeClr val="bg1">
                    <a:lumMod val="85000"/>
                  </a:schemeClr>
                </a:solidFill>
                <a:prstDash val="solid"/>
                <a:miter lim="800000"/>
              </a:ln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76672"/>
            <a:ext cx="8183880" cy="3330696"/>
          </a:xfrm>
        </p:spPr>
        <p:txBody>
          <a:bodyPr>
            <a:normAutofit fontScale="70000" lnSpcReduction="20000"/>
          </a:bodyPr>
          <a:lstStyle/>
          <a:p>
            <a:pPr marL="365125" indent="-3175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В своих исследованиях Ю.А. Хрусталева на основе данных анкетирования профессиональных судебно-медицинских экспертов установила, что деятельность данных специалистов при определении причинно-следственных связей очень далека от какого-либо единого научного методического подхода, что встречается не только при проведении первоначальных экспертных исследований, но и при выполнении сложных повторных экспертиз, причем отдельно ею отмечаются трудности у экспертов при установлении причинности между неблагоприятными исходами и дефектами оказания медицинской помощи. </a:t>
            </a:r>
          </a:p>
          <a:p>
            <a:endParaRPr lang="ru-RU" dirty="0"/>
          </a:p>
        </p:txBody>
      </p:sp>
      <p:pic>
        <p:nvPicPr>
          <p:cNvPr id="5" name="Рисунок 4" descr="Scales-of-Justice-1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915816" y="3903382"/>
            <a:ext cx="4422712" cy="2954618"/>
          </a:xfrm>
          <a:prstGeom prst="rect">
            <a:avLst/>
          </a:prstGeo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908720"/>
            <a:ext cx="8183880" cy="5346920"/>
          </a:xfrm>
        </p:spPr>
        <p:txBody>
          <a:bodyPr>
            <a:normAutofit fontScale="85000" lnSpcReduction="10000"/>
          </a:bodyPr>
          <a:lstStyle/>
          <a:p>
            <a:pPr marL="365125" indent="-3175" algn="just">
              <a:lnSpc>
                <a:spcPct val="120000"/>
              </a:lnSpc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Изложенное дает основание сделать обоснованный вывод, что решение задачи установления объективной истины посредством определения причинно-следственных связей между медицинской деятельностью и причиненным вредом здоровью и жизни по ряду оснований (как объективных, так и субъективных) нередко вызывает обоснованные затруднения.</a:t>
            </a:r>
          </a:p>
          <a:p>
            <a:pPr algn="just">
              <a:lnSpc>
                <a:spcPct val="120000"/>
              </a:lnSpc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Совершенно очевидно, что назрела необходимость разрешения сложившейся ситуации.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5490936"/>
          </a:xfrm>
        </p:spPr>
        <p:txBody>
          <a:bodyPr>
            <a:normAutofit fontScale="70000" lnSpcReduction="20000"/>
          </a:bodyPr>
          <a:lstStyle/>
          <a:p>
            <a:pPr algn="ctr">
              <a:buNone/>
            </a:pPr>
            <a:r>
              <a:rPr lang="ru-RU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Использованная литература:</a:t>
            </a:r>
          </a:p>
          <a:p>
            <a:pPr algn="ctr">
              <a:buNone/>
            </a:pPr>
            <a:endParaRPr lang="ru-RU" i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/>
              <a:t>Дьяченко С.В., Авдеев А. И., Дьяченко В.Г.  Ст.: «Экспертиза ятрогении» Издательство "Лидер", 2015, стр. 660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/>
              <a:t>Кузнецов С.В. Ст.: «Совершенствование правовой оценки причинно-следственных связей в экспертных исследованиях профессиональных правонарушений медицинских работников» Ж.: Медицинская экспертиза и право, № 3, 2013, стр. 3-5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/>
              <a:t>Нестеренко Е.И., Трифонова Н.Ю., Самарин Д.В. Ст.: «Алгоритм экспертного анализа качества оказания медицинской помощи при неблагоприятном исходе заболевания» Э.Ж.: Социальные аспекты здоровья населения, 2011, стр. 1-10</a:t>
            </a:r>
          </a:p>
          <a:p>
            <a:pPr marL="514350" lvl="0" indent="-514350" algn="just">
              <a:buFont typeface="+mj-lt"/>
              <a:buAutoNum type="arabicPeriod"/>
            </a:pPr>
            <a:r>
              <a:rPr lang="ru-RU" dirty="0" smtClean="0"/>
              <a:t>Сергеев Ю.Д. Медицинское право: теория и практика. М.: Национальный институт медицинского права, 2016. Том 2. №1 (3). 290 с.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187624" y="404664"/>
            <a:ext cx="7498080" cy="4800600"/>
          </a:xfrm>
        </p:spPr>
        <p:txBody>
          <a:bodyPr/>
          <a:lstStyle/>
          <a:p>
            <a:pPr marL="365125" indent="92075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Прежде чем говорить о причинах возникновения неблагоприятных исходов в медицине, требуется ознакомиться с таким термином как «ятрогении», так как в дальнейшем изложении, нами будут рассматриваться сложности выявления причин вышеназванного понятия.</a:t>
            </a:r>
          </a:p>
          <a:p>
            <a:endParaRPr lang="ru-RU" sz="2400" dirty="0"/>
          </a:p>
        </p:txBody>
      </p:sp>
      <p:pic>
        <p:nvPicPr>
          <p:cNvPr id="4" name="Рисунок 3" descr="ffe3f35795321527b1ed1731ea2d382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55776" y="3068960"/>
            <a:ext cx="5184576" cy="3442883"/>
          </a:xfrm>
          <a:prstGeom prst="rect">
            <a:avLst/>
          </a:prstGeo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331640" y="476672"/>
            <a:ext cx="7498080" cy="4800600"/>
          </a:xfrm>
        </p:spPr>
        <p:txBody>
          <a:bodyPr>
            <a:normAutofit/>
          </a:bodyPr>
          <a:lstStyle/>
          <a:p>
            <a:pPr marL="365125" indent="92075" algn="just"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</a:t>
            </a:r>
            <a:r>
              <a:rPr lang="ru-RU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Ятрогении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— это все болезни и травмы, которые возникают у пациентов и медицинских работников в результате оказания любых видов медицинской помощи. 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Рисунок 6" descr="20142312143446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475656" y="2708920"/>
            <a:ext cx="7234572" cy="3717457"/>
          </a:xfrm>
          <a:prstGeom prst="rect">
            <a:avLst/>
          </a:prstGeo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3678560"/>
            <a:ext cx="8106104" cy="3179440"/>
          </a:xfrm>
        </p:spPr>
        <p:txBody>
          <a:bodyPr anchor="ctr">
            <a:normAutofit fontScale="85000" lnSpcReduction="20000"/>
          </a:bodyPr>
          <a:lstStyle/>
          <a:p>
            <a:pPr marL="365125" indent="-3175" algn="just">
              <a:lnSpc>
                <a:spcPct val="120000"/>
              </a:lnSpc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В настоящее время юристы не удовлетворяются одной лишь констатацией факта причинения вреда здоровью и жизни, так как необходимо также квалифицировать деяние и состав правонарушения. </a:t>
            </a:r>
          </a:p>
          <a:p>
            <a:pPr marL="365125" indent="-3175" algn="just">
              <a:lnSpc>
                <a:spcPct val="120000"/>
              </a:lnSpc>
              <a:buNone/>
            </a:pP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Такая ситуация все чаще и чаще приводит к назначению экспертных исследований с целью решения вопроса наличия (либо отсутствия) причинно-следственной связи между действиями медицинского персонала и последующими неблагоприятными последствиями, а также с целью определения вида этой связи.</a:t>
            </a:r>
          </a:p>
          <a:p>
            <a:pPr algn="just">
              <a:buNone/>
            </a:pPr>
            <a:endParaRPr lang="ru-RU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ru-RU" dirty="0"/>
          </a:p>
        </p:txBody>
      </p:sp>
      <p:pic>
        <p:nvPicPr>
          <p:cNvPr id="6" name="Содержимое 5" descr="300520161737549681712_7b74c818467101158e4c.jpg"/>
          <p:cNvPicPr>
            <a:picLocks noGrp="1" noChangeAspect="1"/>
          </p:cNvPicPr>
          <p:nvPr>
            <p:ph sz="half" idx="4294967295"/>
          </p:nvPr>
        </p:nvPicPr>
        <p:blipFill>
          <a:blip r:embed="rId2" cstate="print"/>
          <a:stretch>
            <a:fillRect/>
          </a:stretch>
        </p:blipFill>
        <p:spPr>
          <a:xfrm>
            <a:off x="2987824" y="432008"/>
            <a:ext cx="4248472" cy="2780621"/>
          </a:xfr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960120" y="332656"/>
            <a:ext cx="7860352" cy="6048672"/>
          </a:xfrm>
        </p:spPr>
        <p:txBody>
          <a:bodyPr>
            <a:normAutofit fontScale="92500" lnSpcReduction="10000"/>
          </a:bodyPr>
          <a:lstStyle/>
          <a:p>
            <a:pPr algn="just">
              <a:lnSpc>
                <a:spcPct val="110000"/>
              </a:lnSpc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проблемы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установления причинно-следственной связи возникают из-за </a:t>
            </a:r>
            <a:r>
              <a:rPr lang="ru-RU" b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правовых пробелов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, а именно:</a:t>
            </a:r>
          </a:p>
          <a:p>
            <a:pPr algn="just">
              <a:lnSpc>
                <a:spcPct val="110000"/>
              </a:lnSpc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Действующее нормативно-правовое регулирование –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не закрепляет методик, как экспертного определения причинно-следственных связей, так и судебно-следственной оценки этого определения;</a:t>
            </a:r>
          </a:p>
          <a:p>
            <a:pPr marL="514350" indent="-514350" algn="just">
              <a:lnSpc>
                <a:spcPct val="110000"/>
              </a:lnSpc>
              <a:buFont typeface="+mj-lt"/>
              <a:buAutoNum type="arabicPeriod"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строго не разграничивает компетенцию различных процессуальных лиц в процессе установления этих связей. </a:t>
            </a:r>
          </a:p>
          <a:p>
            <a:endParaRPr lang="ru-RU" dirty="0"/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332656"/>
            <a:ext cx="8183880" cy="3384376"/>
          </a:xfrm>
        </p:spPr>
        <p:txBody>
          <a:bodyPr anchor="t">
            <a:normAutofit fontScale="70000" lnSpcReduction="20000"/>
          </a:bodyPr>
          <a:lstStyle/>
          <a:p>
            <a:pPr marL="365125" indent="-3175" algn="just">
              <a:buNone/>
            </a:pPr>
            <a:r>
              <a:rPr lang="ru-RU" dirty="0" smtClean="0"/>
              <a:t>     </a:t>
            </a: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Рассматривая первую проблему, следует сказать, что недостаточная разработанность методических и учебных документов по проблеме определения и оценки причинно-следственных связей между имевшим место событием и наступившим неблагоприятным исходом в судебно-медицинской практике частично может объясняться тем, что эксперт, работая в рамках правового поля Российской Федерации, не имеет приоритета в установлении причинно-следственных связей и может ограничиваться только определением их признаков. </a:t>
            </a:r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Рисунок 5" descr="0714349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059832" y="3501008"/>
            <a:ext cx="4320480" cy="2880320"/>
          </a:xfrm>
          <a:prstGeom prst="rect">
            <a:avLst/>
          </a:prstGeo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4283968" y="404664"/>
            <a:ext cx="4499992" cy="5850976"/>
          </a:xfrm>
        </p:spPr>
        <p:txBody>
          <a:bodyPr>
            <a:normAutofit fontScale="25000" lnSpcReduction="20000"/>
          </a:bodyPr>
          <a:lstStyle/>
          <a:p>
            <a:pPr marL="365125" indent="-3175" algn="just">
              <a:lnSpc>
                <a:spcPct val="120000"/>
              </a:lnSpc>
              <a:buNone/>
            </a:pPr>
            <a:r>
              <a:rPr lang="ru-RU" sz="6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ru-RU" sz="6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125" indent="-3175" algn="just">
              <a:lnSpc>
                <a:spcPct val="120000"/>
              </a:lnSpc>
              <a:buNone/>
            </a:pPr>
            <a:endParaRPr lang="ru-RU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125" indent="-3175" algn="just">
              <a:lnSpc>
                <a:spcPct val="120000"/>
              </a:lnSpc>
              <a:buNone/>
            </a:pP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мнению  А.В. Тихомирова, в свете повышения роли правовых методов регулирования отношений в обществе необходима разработка методологии оценки профессиональных медицинских действий и пределов экспертного рассмотрения для единообразного ее применения в судебной практике, чтобы исключить расширительное или неадекватное толкование фактов. </a:t>
            </a:r>
          </a:p>
          <a:p>
            <a:pPr algn="just">
              <a:lnSpc>
                <a:spcPct val="120000"/>
              </a:lnSpc>
              <a:buNone/>
            </a:pPr>
            <a:endParaRPr lang="ru-RU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125" indent="-3175" algn="just">
              <a:lnSpc>
                <a:spcPct val="120000"/>
              </a:lnSpc>
              <a:buNone/>
            </a:pP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endParaRPr lang="ru-RU" sz="6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pPr marL="365125" indent="168275" algn="just">
              <a:lnSpc>
                <a:spcPct val="120000"/>
              </a:lnSpc>
              <a:buNone/>
            </a:pP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Ю.А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Хрусталева: </a:t>
            </a:r>
            <a:r>
              <a:rPr lang="ru-RU" sz="60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бъективизация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ru-RU" sz="60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понятий, а также применение единых критериев установления причинно-следственных связей и их видов должны повысить доказательную силу экспертных документов и уменьшить число ошибок при решении вопроса об оценке причинности.</a:t>
            </a:r>
          </a:p>
          <a:p>
            <a:endParaRPr lang="ru-RU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7" name="Содержимое 6" descr="med_20161220035151.jpg"/>
          <p:cNvPicPr>
            <a:picLocks noGrp="1" noChangeAspect="1"/>
          </p:cNvPicPr>
          <p:nvPr>
            <p:ph sz="half" idx="2"/>
          </p:nvPr>
        </p:nvPicPr>
        <p:blipFill>
          <a:blip r:embed="rId2" cstate="print"/>
          <a:stretch>
            <a:fillRect/>
          </a:stretch>
        </p:blipFill>
        <p:spPr>
          <a:xfrm>
            <a:off x="395536" y="476672"/>
            <a:ext cx="3775057" cy="3024336"/>
          </a:xfrm>
        </p:spPr>
      </p:pic>
      <p:pic>
        <p:nvPicPr>
          <p:cNvPr id="4" name="Рисунок 3" descr="373234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5536" y="4077072"/>
            <a:ext cx="4248820" cy="2481063"/>
          </a:xfrm>
          <a:prstGeom prst="rect">
            <a:avLst/>
          </a:prstGeo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548680"/>
            <a:ext cx="8136904" cy="5760640"/>
          </a:xfrm>
        </p:spPr>
        <p:txBody>
          <a:bodyPr numCol="1">
            <a:normAutofit fontScale="62500" lnSpcReduction="20000"/>
          </a:bodyPr>
          <a:lstStyle/>
          <a:p>
            <a:pPr marL="365125" indent="-3175" algn="just">
              <a:lnSpc>
                <a:spcPct val="170000"/>
              </a:lnSpc>
              <a:buNone/>
            </a:pPr>
            <a:r>
              <a:rPr lang="ru-RU" dirty="0" smtClean="0"/>
              <a:t>      </a:t>
            </a: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 соответствии с квалификационной характеристикой врача судебно-медицинского эксперта (Приказ МЗ СССР от 21 июля 1988 года № 579 «Об утверждении квалификационных характеристик врачей-специалистов» с изменениями и дополнениями, внесенными Приказом МЗ РФ от 25 декабря 1997 года № 380 «О состоянии и мерах по совершенствованию лабораторного обеспечения диагностики и лечения пациентов в учреждениях здравоохранения РФ») врач судебно-медицинский эксперт должен уметь установить причинно-следственную связь между повреждением и неблагоприятным исходом.</a:t>
            </a:r>
          </a:p>
          <a:p>
            <a:pPr algn="just">
              <a:lnSpc>
                <a:spcPct val="170000"/>
              </a:lnSpc>
              <a:buNone/>
            </a:pPr>
            <a:r>
              <a:rPr lang="ru-RU" sz="31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   Получается, что определение причинной связи между повреждением и его последствиями входит в обязанность врача – судебно-медицинского эксперта, как сугубо ведомственная задача.</a:t>
            </a:r>
            <a:endParaRPr lang="ru-RU" sz="31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83568" y="404664"/>
            <a:ext cx="8183880" cy="2952328"/>
          </a:xfrm>
        </p:spPr>
        <p:txBody>
          <a:bodyPr>
            <a:normAutofit/>
          </a:bodyPr>
          <a:lstStyle/>
          <a:p>
            <a:pPr marL="365125" indent="-98425" algn="just">
              <a:buNone/>
            </a:pPr>
            <a:r>
              <a:rPr lang="ru-RU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  </a:t>
            </a:r>
            <a:r>
              <a:rPr lang="ru-RU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 мнению ряда авторов, когда определение причинно-следственных связей не требует специальных знаний, тогда оно может осуществляться непосредственно следователем и судом. Если же применение специальных знаний необходимо, для установления признаков причинно-следственной связи назначается соответствующее экспертное исследование.</a:t>
            </a:r>
            <a:endParaRPr lang="ru-RU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Рисунок 3" descr="af0a2365b3b980bc6fe0c4c40e2881e0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771800" y="3645024"/>
            <a:ext cx="4104456" cy="2736304"/>
          </a:xfrm>
          <a:prstGeom prst="rect">
            <a:avLst/>
          </a:prstGeom>
        </p:spPr>
      </p:pic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олнцестояние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олнцестояние">
      <a:maj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ill Sans MT"/>
        <a:ea typeface=""/>
        <a:cs typeface=""/>
        <a:font script="Grek" typeface="Corbel"/>
        <a:font script="Cyrl" typeface="Corbel"/>
        <a:font script="Jpan" typeface="HGｺﾞｼｯｸE"/>
        <a:font script="Hang" typeface="HY엽서L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355000"/>
              </a:schemeClr>
            </a:gs>
            <a:gs pos="40000">
              <a:schemeClr val="phClr">
                <a:tint val="85000"/>
                <a:satMod val="320000"/>
              </a:schemeClr>
            </a:gs>
            <a:gs pos="100000">
              <a:schemeClr val="phClr">
                <a:shade val="55000"/>
                <a:satMod val="300000"/>
              </a:schemeClr>
            </a:gs>
          </a:gsLst>
          <a:path path="circle">
            <a:fillToRect l="-24500" t="-20000" r="124500" b="12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"/>
                <a:satMod val="300000"/>
              </a:schemeClr>
              <a:schemeClr val="phClr">
                <a:tint val="90000"/>
                <a:satMod val="225000"/>
              </a:schemeClr>
            </a:duotone>
          </a:blip>
          <a:tile tx="0" ty="0" sx="90000" sy="90000" flip="x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Solstice</Template>
  <TotalTime>165</TotalTime>
  <Words>744</Words>
  <Application>Microsoft Office PowerPoint</Application>
  <PresentationFormat>Экран (4:3)</PresentationFormat>
  <Paragraphs>35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Солнцестояние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Komp.i</dc:creator>
  <cp:lastModifiedBy>ф</cp:lastModifiedBy>
  <cp:revision>16</cp:revision>
  <dcterms:created xsi:type="dcterms:W3CDTF">2017-09-23T11:37:56Z</dcterms:created>
  <dcterms:modified xsi:type="dcterms:W3CDTF">2017-11-14T12:18:25Z</dcterms:modified>
</cp:coreProperties>
</file>