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>
      <p:cViewPr>
        <p:scale>
          <a:sx n="50" d="100"/>
          <a:sy n="50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229FC-7B1F-4D71-A296-8CAB33E13942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43C8-9FB1-47B3-81BB-A59F521923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E43C8-9FB1-47B3-81BB-A59F521923B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974081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ln w="190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Банкротство сельскохозяйственных организаций </a:t>
            </a:r>
            <a:endParaRPr lang="ru-RU" sz="4800" b="1" dirty="0">
              <a:ln w="1905">
                <a:solidFill>
                  <a:schemeClr val="bg1">
                    <a:lumMod val="85000"/>
                  </a:schemeClr>
                </a:solidFill>
              </a:ln>
              <a:solidFill>
                <a:schemeClr val="tx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</a:rPr>
              <a:t>Подготовила студентка 44 группы</a:t>
            </a:r>
          </a:p>
          <a:p>
            <a:pPr algn="just"/>
            <a:r>
              <a:rPr lang="ru-RU" sz="2800" i="1" dirty="0" err="1" smtClean="0">
                <a:solidFill>
                  <a:schemeClr val="tx1">
                    <a:lumMod val="85000"/>
                  </a:schemeClr>
                </a:solidFill>
              </a:rPr>
              <a:t>Рудьева</a:t>
            </a:r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</a:rPr>
              <a:t> Владислава</a:t>
            </a:r>
            <a:endParaRPr lang="ru-RU" sz="2800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Факторы, оказывающие влияние на эффективность сельского хозяйства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1988840"/>
          <a:ext cx="820891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879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Внешние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Внутренние</a:t>
                      </a:r>
                      <a:endParaRPr lang="ru-RU" dirty="0"/>
                    </a:p>
                  </a:txBody>
                  <a:tcPr/>
                </a:tc>
              </a:tr>
              <a:tr h="21681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Процессы налогообложения, кредитования, ценообразования, а также процесс инфляции, аграрное законодательство, предоставление мер господдержки по дотированию, компенсаций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Продуктивность животных, урожайность сельскохозяйственных культур, себестоимость продукции, технологию и организацию производства и т.д.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9"/>
            <a:ext cx="8769152" cy="3960440"/>
          </a:xfrm>
        </p:spPr>
        <p:txBody>
          <a:bodyPr>
            <a:normAutofit/>
          </a:bodyPr>
          <a:lstStyle/>
          <a:p>
            <a:pPr marL="365125" indent="168275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Таким образом, только при использовании обоих факторов повышения эффективности, добиваясь комплексности, подготовив систему мер  по предупреждению несостоятельности сельскохозяйственных организаций на государственном уровне, поскольку речь идет об обеспечении продовольственной безопасности страны, о росте безработицы, а также об отсутствии средств к существованию у значительного слоя населения России, можно избежать банкротства сельскохозяйственных организаций и вывести агропромышленный комплекс России на новый более устойчивый уровень.</a:t>
            </a:r>
          </a:p>
          <a:p>
            <a:endParaRPr lang="ru-RU" dirty="0"/>
          </a:p>
        </p:txBody>
      </p:sp>
      <p:pic>
        <p:nvPicPr>
          <p:cNvPr id="4" name="Рисунок 3" descr="fermery-amerikanskie-krasivye-fotografii-neobychnye-fotografii_1052202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89040"/>
            <a:ext cx="4176464" cy="278588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0613125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32656"/>
            <a:ext cx="3161523" cy="21063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setwalls.ru-80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908720"/>
            <a:ext cx="3024336" cy="18902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6864" cy="1215008"/>
          </a:xfrm>
        </p:spPr>
        <p:txBody>
          <a:bodyPr>
            <a:normAutofit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Развитость сельского хозяйства – это показатель уровня благосостояния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государства.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8fe777b4568f8380f09824fe1880dfb1e11690c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2381250" cy="23812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665299473566d0095ee49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005064"/>
            <a:ext cx="2808312" cy="18736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654553_gallery.wor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149080"/>
            <a:ext cx="3585998" cy="224124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rugge_11-300x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96098"/>
            <a:ext cx="3672408" cy="2595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b2d1e03099ac4826af5013876e363b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61048"/>
            <a:ext cx="3995936" cy="26639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Выгнутая вправо стрелка 5"/>
          <p:cNvSpPr/>
          <p:nvPr/>
        </p:nvSpPr>
        <p:spPr>
          <a:xfrm rot="19373837">
            <a:off x="5229256" y="1778928"/>
            <a:ext cx="576064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19122884">
            <a:off x="2771800" y="3645024"/>
            <a:ext cx="576064" cy="1584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785395"/>
          </a:xfrm>
        </p:spPr>
        <p:txBody>
          <a:bodyPr>
            <a:normAutofit/>
          </a:bodyPr>
          <a:lstStyle/>
          <a:p>
            <a:pPr indent="2222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юридические лица, основными видами деятельности которых являются производство или производство и переработка сельскохозяйственной продукции, выручка от реализации которой составляет не менее чем 50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общей суммы выручки.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177 Федерального закона от 26 октября 2002 года № 127-ФЗ «О несостоятельности (банкротстве)»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U-agricul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3829623" cy="1728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мд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437112"/>
            <a:ext cx="3632403" cy="204322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сельскохозяйственного производства,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зависимость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природных условий,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значимость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сельского хозяйства как стратегического ресурса страны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Необходимость применения специальных процедур несостоятельности (банкротства)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2187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89040"/>
            <a:ext cx="3240360" cy="2160240"/>
          </a:xfrm>
          <a:prstGeom prst="roundRect">
            <a:avLst/>
          </a:prstGeom>
        </p:spPr>
      </p:pic>
      <p:pic>
        <p:nvPicPr>
          <p:cNvPr id="5" name="Рисунок 4" descr="pogodaingushet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05064"/>
            <a:ext cx="3456384" cy="2304256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865515"/>
          </a:xfrm>
        </p:spPr>
        <p:txBody>
          <a:bodyPr>
            <a:normAutofit/>
          </a:bodyPr>
          <a:lstStyle/>
          <a:p>
            <a:pPr marL="0" indent="206375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Сельскохозяйственные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организации имеют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селообразующий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характер, то есть являются не только местом работы, но и территорией, где проживают граждане, воспитываются и учатся их дети, а также учитывая наличие созданной в прошлые годы энергоемкой социальной инфраструктуры, которую необходимо содержать, допущение процедуры банкротства сельскохозяйственных организаций в большинстве случаев нежелательно.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ggin-ta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8" y="2708920"/>
            <a:ext cx="3996444" cy="2664296"/>
          </a:xfrm>
          <a:prstGeom prst="rect">
            <a:avLst/>
          </a:prstGeom>
        </p:spPr>
      </p:pic>
      <p:pic>
        <p:nvPicPr>
          <p:cNvPr id="5" name="Рисунок 4" descr="173145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69027"/>
            <a:ext cx="3960440" cy="264029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332656"/>
            <a:ext cx="8229600" cy="6192838"/>
          </a:xfrm>
        </p:spPr>
        <p:txBody>
          <a:bodyPr>
            <a:normAutofit fontScale="92500" lnSpcReduction="10000"/>
          </a:bodyPr>
          <a:lstStyle/>
          <a:p>
            <a:pPr indent="222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земель сельскохозяйственного назначения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22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сезонный, цикличный характер работ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22225"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селообразующий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организации;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222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большая доля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имуществе организации объектов социальной сферы и инженерной инфраструктуры, обслуживающих не только это хозяйство;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222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большая доля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неликвидного имущества в имущественном комплексе хозяйства, продажа которого часто невозможна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22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наличие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имущества, требующего постоянного ухода и затрат;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222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достаточно протяженный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 времени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производства сельскохозяйственной продукции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урожайности и продуктивности от объективных факторов, не позволяющих даже за 2–3 года сделать вывод о возможности восстановления платежеспособности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2225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рискованным характером производства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4896544"/>
          </a:xfrm>
        </p:spPr>
        <p:txBody>
          <a:bodyPr>
            <a:normAutofit/>
          </a:bodyPr>
          <a:lstStyle/>
          <a:p>
            <a:pPr marL="92075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банкротства сельскохозяйственных организаций, установленный названным законом, на практике не влечет финансового оздоровления указанных субъектов, а чаще всего становится формой ликвидации сельскохозяйственных организаций, что, соответственно, приводит к покупке за бесценок основных средств производства.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определены Законом о банкротстве четкие признаки преднамеренного банкротства, поэтому подвести под процедуру банкротства возможно даже благополучные, экономически сильные сельскохозяйственные организации.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Законом о банкротстве не предусмотрена ответственность арбитражных управляющих за результаты деятельности, поэтому можно констатировать, что они имеют обширные и никак не контролируемые полномочия.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nkrotstva-fermerskogo-hozyaj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21088"/>
            <a:ext cx="3209230" cy="20341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xsqwmofgdfibnpxqmkttsvnahiqrfflcycylrerukawyptob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293096"/>
            <a:ext cx="3491880" cy="23279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>
            <a:normAutofit/>
          </a:bodyPr>
          <a:lstStyle/>
          <a:p>
            <a:pPr marL="365125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соответствии со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204 Закона о банкротстве к заявлению индивидуального предпринимателя может быть приложен план погашения его долгов. При отсутствии возражений кредиторов арбитражный суд может утвердить план погашения долгов, что является основанием для приостановления производства по делу о банкротстве на срок не более чем 3 месяца. В случае если в результате выполнения должником плана погашения долгов требования кредиторов погашены в полном объеме, производство по делу о банкротстве подлежит прекращению.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банкротства (несостоятельности) индивидуальных предпринимателей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539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Банкротство сельскохозяйственных организаций </vt:lpstr>
      <vt:lpstr>Развитость сельского хозяйства – это показатель уровня благосостояния государства.</vt:lpstr>
      <vt:lpstr>Слайд 3</vt:lpstr>
      <vt:lpstr>Статья 177 Федерального закона от 26 октября 2002 года № 127-ФЗ «О несостоятельности (банкротстве)» </vt:lpstr>
      <vt:lpstr>Необходимость применения специальных процедур несостоятельности (банкротства)</vt:lpstr>
      <vt:lpstr>Слайд 6</vt:lpstr>
      <vt:lpstr>Слайд 7</vt:lpstr>
      <vt:lpstr>Слайд 8</vt:lpstr>
      <vt:lpstr>Проблемы банкротства (несостоятельности) индивидуальных предпринимателей</vt:lpstr>
      <vt:lpstr>Факторы, оказывающие влияние на эффективность сельского хозяйства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Банкротство сельскохозяйственных организаций </dc:title>
  <dc:creator>Komp.i</dc:creator>
  <cp:lastModifiedBy>ф</cp:lastModifiedBy>
  <cp:revision>13</cp:revision>
  <dcterms:created xsi:type="dcterms:W3CDTF">2018-03-13T11:12:47Z</dcterms:created>
  <dcterms:modified xsi:type="dcterms:W3CDTF">2018-03-13T13:21:52Z</dcterms:modified>
</cp:coreProperties>
</file>