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2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Helvetica Neue Light"/>
        <a:cs typeface="Helvetica Neue Light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72" y="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hape 16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5123" name="Shape 17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venir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30000"/>
      </a:spcBef>
      <a:spcAft>
        <a:spcPct val="0"/>
      </a:spcAft>
      <a:defRPr sz="2400">
        <a:solidFill>
          <a:schemeClr val="tx1"/>
        </a:solidFill>
        <a:latin typeface="Avenir Roman"/>
        <a:ea typeface="Avenir Roman"/>
        <a:cs typeface="Avenir Roman"/>
        <a:sym typeface="Avenir Roman"/>
      </a:defRPr>
    </a:lvl1pPr>
    <a:lvl2pPr marL="742950" indent="-285750" algn="l" defTabSz="457200" rtl="0" eaLnBrk="0" fontAlgn="base" hangingPunct="0">
      <a:lnSpc>
        <a:spcPct val="125000"/>
      </a:lnSpc>
      <a:spcBef>
        <a:spcPct val="30000"/>
      </a:spcBef>
      <a:spcAft>
        <a:spcPct val="0"/>
      </a:spcAft>
      <a:defRPr sz="2400">
        <a:solidFill>
          <a:schemeClr val="tx1"/>
        </a:solidFill>
        <a:latin typeface="Avenir Roman"/>
        <a:ea typeface="Avenir Roman"/>
        <a:cs typeface="Avenir Roman"/>
        <a:sym typeface="Avenir Roman"/>
      </a:defRPr>
    </a:lvl2pPr>
    <a:lvl3pPr marL="1143000" indent="-228600" algn="l" defTabSz="457200" rtl="0" eaLnBrk="0" fontAlgn="base" hangingPunct="0">
      <a:lnSpc>
        <a:spcPct val="125000"/>
      </a:lnSpc>
      <a:spcBef>
        <a:spcPct val="30000"/>
      </a:spcBef>
      <a:spcAft>
        <a:spcPct val="0"/>
      </a:spcAft>
      <a:defRPr sz="2400">
        <a:solidFill>
          <a:schemeClr val="tx1"/>
        </a:solidFill>
        <a:latin typeface="Avenir Roman"/>
        <a:ea typeface="Avenir Roman"/>
        <a:cs typeface="Avenir Roman"/>
        <a:sym typeface="Avenir Roman"/>
      </a:defRPr>
    </a:lvl3pPr>
    <a:lvl4pPr marL="1600200" indent="-228600" algn="l" defTabSz="457200" rtl="0" eaLnBrk="0" fontAlgn="base" hangingPunct="0">
      <a:lnSpc>
        <a:spcPct val="125000"/>
      </a:lnSpc>
      <a:spcBef>
        <a:spcPct val="30000"/>
      </a:spcBef>
      <a:spcAft>
        <a:spcPct val="0"/>
      </a:spcAft>
      <a:defRPr sz="2400">
        <a:solidFill>
          <a:schemeClr val="tx1"/>
        </a:solidFill>
        <a:latin typeface="Avenir Roman"/>
        <a:ea typeface="Avenir Roman"/>
        <a:cs typeface="Avenir Roman"/>
        <a:sym typeface="Avenir Roman"/>
      </a:defRPr>
    </a:lvl4pPr>
    <a:lvl5pPr marL="2057400" indent="-228600" algn="l" defTabSz="457200" rtl="0" eaLnBrk="0" fontAlgn="base" hangingPunct="0">
      <a:lnSpc>
        <a:spcPct val="125000"/>
      </a:lnSpc>
      <a:spcBef>
        <a:spcPct val="30000"/>
      </a:spcBef>
      <a:spcAft>
        <a:spcPct val="0"/>
      </a:spcAft>
      <a:defRPr sz="2400">
        <a:solidFill>
          <a:schemeClr val="tx1"/>
        </a:solidFill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"/>
          <p:cNvSpPr>
            <a:spLocks noGrp="1"/>
          </p:cNvSpPr>
          <p:nvPr>
            <p:ph type="sldNum" sz="quarter" idx="10"/>
          </p:nvPr>
        </p:nvSpPr>
        <p:spPr>
          <a:xfrm>
            <a:off x="6883400" y="64484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3A084-0FEC-4048-A39C-F8E8593C9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Текст заголовка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Уровень текста 1</a:t>
            </a:r>
          </a:p>
          <a:p>
            <a:pPr lvl="1"/>
            <a:r>
              <a:rPr/>
              <a:t>Уровень текста 2</a:t>
            </a:r>
          </a:p>
          <a:p>
            <a:pPr lvl="2"/>
            <a:r>
              <a:rPr/>
              <a:t>Уровень текста 3</a:t>
            </a:r>
          </a:p>
          <a:p>
            <a:pPr lvl="3"/>
            <a:r>
              <a:rPr/>
              <a:t>Уровень текста 4</a:t>
            </a:r>
          </a:p>
          <a:p>
            <a:pPr lvl="4"/>
            <a:r>
              <a:rPr/>
              <a:t>Уровень текста 5</a:t>
            </a:r>
          </a:p>
        </p:txBody>
      </p:sp>
      <p:sp>
        <p:nvSpPr>
          <p:cNvPr id="4" name="Shap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7BADE-BD41-4731-B48E-2685935F6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rPr/>
              <a:t>Текст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/>
              <a:t>Уровень текста 1</a:t>
            </a:r>
          </a:p>
          <a:p>
            <a:pPr lvl="1"/>
            <a:r>
              <a:rPr/>
              <a:t>Уровень текста 2</a:t>
            </a:r>
          </a:p>
          <a:p>
            <a:pPr lvl="2"/>
            <a:r>
              <a:rPr/>
              <a:t>Уровень текста 3</a:t>
            </a:r>
          </a:p>
          <a:p>
            <a:pPr lvl="3"/>
            <a:r>
              <a:rPr/>
              <a:t>Уровень текста 4</a:t>
            </a:r>
          </a:p>
          <a:p>
            <a:pPr lvl="4"/>
            <a:r>
              <a:rPr/>
              <a:t>Уровень текста 5</a:t>
            </a:r>
          </a:p>
        </p:txBody>
      </p:sp>
      <p:sp>
        <p:nvSpPr>
          <p:cNvPr id="4" name="Shap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99FB-9CCB-42AF-89CA-6464B5D60F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asted-image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871663" y="-12700"/>
            <a:ext cx="11015663" cy="68834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027" name="Shape 3"/>
          <p:cNvSpPr>
            <a:spLocks noGrp="1"/>
          </p:cNvSpPr>
          <p:nvPr>
            <p:ph type="sldNum" sz="quarter" idx="2"/>
          </p:nvPr>
        </p:nvSpPr>
        <p:spPr bwMode="auto">
          <a:xfrm>
            <a:off x="6553200" y="6245225"/>
            <a:ext cx="2133600" cy="3048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solidFill>
                  <a:srgbClr val="000000"/>
                </a:solidFill>
                <a:ea typeface="+mn-ea"/>
                <a:cs typeface="Arial" charset="0"/>
              </a:defRPr>
            </a:lvl1pPr>
          </a:lstStyle>
          <a:p>
            <a:pPr>
              <a:defRPr/>
            </a:pPr>
            <a:fld id="{9589B652-99EF-422B-B7EE-4DFEC9251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28" name="Shape 4"/>
          <p:cNvSpPr>
            <a:spLocks noGrp="1"/>
          </p:cNvSpPr>
          <p:nvPr>
            <p:ph type="title"/>
          </p:nvPr>
        </p:nvSpPr>
        <p:spPr bwMode="auto">
          <a:xfrm>
            <a:off x="457200" y="92075"/>
            <a:ext cx="8229600" cy="15081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>
                <a:sym typeface="Helvetica Neue"/>
              </a:rPr>
              <a:t>Текст заголовка</a:t>
            </a:r>
          </a:p>
        </p:txBody>
      </p:sp>
      <p:sp>
        <p:nvSpPr>
          <p:cNvPr id="1029" name="Shape 5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>
                <a:sym typeface="Helvetica Neue"/>
              </a:rPr>
              <a:t>Уровень текста 1</a:t>
            </a:r>
          </a:p>
          <a:p>
            <a:pPr lvl="1"/>
            <a:r>
              <a:rPr lang="ru-RU" smtClean="0">
                <a:sym typeface="Helvetica Neue"/>
              </a:rPr>
              <a:t>Уровень текста 2</a:t>
            </a:r>
          </a:p>
          <a:p>
            <a:pPr lvl="2"/>
            <a:r>
              <a:rPr lang="ru-RU" smtClean="0">
                <a:sym typeface="Helvetica Neue"/>
              </a:rPr>
              <a:t>Уровень текста 3</a:t>
            </a:r>
          </a:p>
          <a:p>
            <a:pPr lvl="3"/>
            <a:r>
              <a:rPr lang="ru-RU" smtClean="0">
                <a:sym typeface="Helvetica Neue"/>
              </a:rPr>
              <a:t>Уровень текста 4</a:t>
            </a:r>
          </a:p>
          <a:p>
            <a:pPr lvl="4"/>
            <a:r>
              <a:rPr lang="ru-RU" smtClean="0">
                <a:sym typeface="Helvetica Neue"/>
              </a:rPr>
              <a:t>Уровень текста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1" r:id="rId2"/>
    <p:sldLayoutId id="2147483650" r:id="rId3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 Neue"/>
          <a:ea typeface="Helvetica Neue"/>
          <a:cs typeface="Helvetica Neue"/>
          <a:sym typeface="Helvetica Neue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 Neue"/>
          <a:ea typeface="Helvetica Neue"/>
          <a:cs typeface="Helvetica Neue"/>
          <a:sym typeface="Helvetica Neue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 Neue"/>
          <a:ea typeface="Helvetica Neue"/>
          <a:cs typeface="Helvetica Neue"/>
          <a:sym typeface="Helvetica Neue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 Neue"/>
          <a:ea typeface="Helvetica Neue"/>
          <a:cs typeface="Helvetica Neue"/>
          <a:sym typeface="Helvetica Neue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 Neue"/>
          <a:ea typeface="Helvetica Neue"/>
          <a:cs typeface="Helvetica Neue"/>
          <a:sym typeface="Helvetica Neue"/>
        </a:defRPr>
      </a:lvl5pPr>
      <a:lvl6pPr indent="457200" algn="ctr">
        <a:defRPr sz="4400">
          <a:latin typeface="Helvetica Neue"/>
          <a:ea typeface="Helvetica Neue"/>
          <a:cs typeface="Helvetica Neue"/>
          <a:sym typeface="Helvetica Neue"/>
        </a:defRPr>
      </a:lvl6pPr>
      <a:lvl7pPr indent="914400" algn="ctr">
        <a:defRPr sz="4400">
          <a:latin typeface="Helvetica Neue"/>
          <a:ea typeface="Helvetica Neue"/>
          <a:cs typeface="Helvetica Neue"/>
          <a:sym typeface="Helvetica Neue"/>
        </a:defRPr>
      </a:lvl7pPr>
      <a:lvl8pPr indent="1371600" algn="ctr">
        <a:defRPr sz="4400">
          <a:latin typeface="Helvetica Neue"/>
          <a:ea typeface="Helvetica Neue"/>
          <a:cs typeface="Helvetica Neue"/>
          <a:sym typeface="Helvetica Neue"/>
        </a:defRPr>
      </a:lvl8pPr>
      <a:lvl9pPr indent="1828800" algn="ctr">
        <a:defRPr sz="4400">
          <a:latin typeface="Helvetica Neue"/>
          <a:ea typeface="Helvetica Neue"/>
          <a:cs typeface="Helvetica Neue"/>
          <a:sym typeface="Helvetica Neue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chemeClr val="tx1"/>
          </a:solidFill>
          <a:latin typeface="Helvetica Neue"/>
          <a:ea typeface="Helvetica Neue"/>
          <a:cs typeface="Helvetica Neue"/>
          <a:sym typeface="Helvetica Neue"/>
        </a:defRPr>
      </a:lvl1pPr>
      <a:lvl2pPr marL="782638" indent="-325438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chemeClr val="tx1"/>
          </a:solidFill>
          <a:latin typeface="Helvetica Neue"/>
          <a:ea typeface="Helvetica Neue"/>
          <a:cs typeface="Helvetica Neue"/>
          <a:sym typeface="Helvetica Neue"/>
        </a:defRPr>
      </a:lvl2pPr>
      <a:lvl3pPr marL="1219200" indent="-304800" algn="l" rtl="0" eaLnBrk="0" fontAlgn="base" hangingPunct="0">
        <a:spcBef>
          <a:spcPts val="7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Helvetica Neue"/>
          <a:ea typeface="Helvetica Neue"/>
          <a:cs typeface="Helvetica Neue"/>
          <a:sym typeface="Helvetica Neue"/>
        </a:defRPr>
      </a:lvl3pPr>
      <a:lvl4pPr marL="1736725" indent="-365125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chemeClr val="tx1"/>
          </a:solidFill>
          <a:latin typeface="Helvetica Neue"/>
          <a:ea typeface="Helvetica Neue"/>
          <a:cs typeface="Helvetica Neue"/>
          <a:sym typeface="Helvetica Neue"/>
        </a:defRPr>
      </a:lvl4pPr>
      <a:lvl5pPr marL="2235200" indent="-406400" algn="l" rtl="0" eaLnBrk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chemeClr val="tx1"/>
          </a:solidFill>
          <a:latin typeface="Helvetica Neue"/>
          <a:ea typeface="Helvetica Neue"/>
          <a:cs typeface="Helvetica Neue"/>
          <a:sym typeface="Helvetica Neue"/>
        </a:defRPr>
      </a:lvl5pPr>
      <a:lvl6pPr marL="2692400" indent="-406400">
        <a:spcBef>
          <a:spcPts val="700"/>
        </a:spcBef>
        <a:buSzPct val="100000"/>
        <a:buChar char="•"/>
        <a:defRPr sz="3200">
          <a:latin typeface="Helvetica Neue"/>
          <a:ea typeface="Helvetica Neue"/>
          <a:cs typeface="Helvetica Neue"/>
          <a:sym typeface="Helvetica Neue"/>
        </a:defRPr>
      </a:lvl6pPr>
      <a:lvl7pPr marL="3149600" indent="-406400">
        <a:spcBef>
          <a:spcPts val="700"/>
        </a:spcBef>
        <a:buSzPct val="100000"/>
        <a:buChar char="•"/>
        <a:defRPr sz="3200">
          <a:latin typeface="Helvetica Neue"/>
          <a:ea typeface="Helvetica Neue"/>
          <a:cs typeface="Helvetica Neue"/>
          <a:sym typeface="Helvetica Neue"/>
        </a:defRPr>
      </a:lvl7pPr>
      <a:lvl8pPr marL="3606800" indent="-406400">
        <a:spcBef>
          <a:spcPts val="700"/>
        </a:spcBef>
        <a:buSzPct val="100000"/>
        <a:buChar char="•"/>
        <a:defRPr sz="3200">
          <a:latin typeface="Helvetica Neue"/>
          <a:ea typeface="Helvetica Neue"/>
          <a:cs typeface="Helvetica Neue"/>
          <a:sym typeface="Helvetica Neue"/>
        </a:defRPr>
      </a:lvl8pPr>
      <a:lvl9pPr marL="4064000" indent="-406400">
        <a:spcBef>
          <a:spcPts val="700"/>
        </a:spcBef>
        <a:buSzPct val="100000"/>
        <a:buChar char="•"/>
        <a:defRPr sz="3200">
          <a:latin typeface="Helvetica Neue"/>
          <a:ea typeface="Helvetica Neue"/>
          <a:cs typeface="Helvetica Neue"/>
          <a:sym typeface="Helvetica Neue"/>
        </a:defRPr>
      </a:lvl9pPr>
    </p:bodyStyle>
    <p:otherStyle>
      <a:lvl1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650875" y="141288"/>
            <a:ext cx="7842250" cy="703262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000" kern="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ФГБОУ ВПО </a:t>
            </a:r>
          </a:p>
          <a:p>
            <a:pPr algn="ct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000" kern="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«ТВЕРСКОЙ  ГОСУДАРСТВЕННЫЙ  УНИВЕРСИТЕТ»</a:t>
            </a:r>
          </a:p>
        </p:txBody>
      </p:sp>
      <p:sp>
        <p:nvSpPr>
          <p:cNvPr id="20" name="Shape 20"/>
          <p:cNvSpPr/>
          <p:nvPr/>
        </p:nvSpPr>
        <p:spPr>
          <a:xfrm>
            <a:off x="1376363" y="1636713"/>
            <a:ext cx="6553200" cy="274637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ru-RU">
                <a:solidFill>
                  <a:schemeClr val="bg1"/>
                </a:solidFill>
                <a:latin typeface="Helvetica Neue Light"/>
                <a:sym typeface="Helvetica Neue Light"/>
              </a:rPr>
              <a:t>ЩЕРБАКОВ  АЛЕКСЕЙ  ВЛАДИМИРОВИЧ</a:t>
            </a:r>
            <a:r>
              <a:rPr lang="ru-RU">
                <a:solidFill>
                  <a:srgbClr val="000000"/>
                </a:solidFill>
                <a:latin typeface="Helvetica Neue Light"/>
                <a:sym typeface="Helvetica Neue Light"/>
              </a:rPr>
              <a:t> </a:t>
            </a:r>
          </a:p>
        </p:txBody>
      </p:sp>
      <p:sp>
        <p:nvSpPr>
          <p:cNvPr id="21" name="Shape 21"/>
          <p:cNvSpPr/>
          <p:nvPr/>
        </p:nvSpPr>
        <p:spPr>
          <a:xfrm>
            <a:off x="228600" y="2289175"/>
            <a:ext cx="8686800" cy="4365625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sz="2000" b="1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ФОРМИРОВАНИЕ КОМПЛЕМЕНТАРНОГО КОМПЕТЕНТНОСТНОГО ПРОФИЛЯ МЕДИЦИНСКОГО ПЕРСОНАЛА В ПРОЦЕССЕ ПРОФЕССИОНАЛЬНОГО ОБУЧЕНИЯ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Специальность: 08.00.05 – Экономика и управление народным хозяйством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(экономика труда)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Область исследования: 5.7 – Проблемы качества рабочей силы, подготовки, формирования профессиональных компетенций, переподготовки и повышения квалификации кадров; формирование конкурентоспособности работников; профессиональная ориентация населения; мобильность кадров </a:t>
            </a:r>
            <a:b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</a:b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/>
            </a:r>
            <a:b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</a:b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Иллюстративный материал к защите</a:t>
            </a:r>
            <a:b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</a:b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диссертации на соискание ученой степени</a:t>
            </a:r>
            <a:b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</a:b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кандидата экономических наук </a:t>
            </a:r>
            <a:r>
              <a:rPr sz="16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</a:t>
            </a:r>
          </a:p>
          <a:p>
            <a:pPr fontAlgn="auto">
              <a:spcBef>
                <a:spcPts val="1000"/>
              </a:spcBef>
              <a:spcAft>
                <a:spcPts val="0"/>
              </a:spcAft>
              <a:defRPr/>
            </a:pPr>
            <a:endParaRPr sz="16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fontAlgn="auto">
              <a:spcBef>
                <a:spcPts val="1000"/>
              </a:spcBef>
              <a:spcAft>
                <a:spcPts val="0"/>
              </a:spcAft>
              <a:defRPr/>
            </a:pPr>
            <a:endParaRPr sz="16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fontAlgn="auto">
              <a:spcBef>
                <a:spcPts val="1000"/>
              </a:spcBef>
              <a:spcAft>
                <a:spcPts val="0"/>
              </a:spcAft>
              <a:defRPr/>
            </a:pPr>
            <a:endParaRPr sz="16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2921000" y="5589588"/>
            <a:ext cx="5972175" cy="604837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Научный руководитель:</a:t>
            </a:r>
            <a:endParaRPr sz="1400" b="1" kern="0">
              <a:solidFill>
                <a:srgbClr val="FFFFFF"/>
              </a:solidFill>
              <a:latin typeface="+mj-lt"/>
              <a:ea typeface="+mj-ea"/>
              <a:cs typeface="+mj-cs"/>
              <a:sym typeface="Helvetica Neue Medium"/>
            </a:endParaRPr>
          </a:p>
          <a:p>
            <a:pPr algn="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доктор экономических наук, профессор</a:t>
            </a:r>
          </a:p>
          <a:p>
            <a:pPr algn="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Лапушинская Галина Константиновна </a:t>
            </a:r>
          </a:p>
        </p:txBody>
      </p:sp>
      <p:sp>
        <p:nvSpPr>
          <p:cNvPr id="23" name="Shape 23"/>
          <p:cNvSpPr/>
          <p:nvPr/>
        </p:nvSpPr>
        <p:spPr>
          <a:xfrm>
            <a:off x="3276600" y="6237288"/>
            <a:ext cx="2408238" cy="274637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Санкт-Петербург  – 2014г</a:t>
            </a:r>
            <a:r>
              <a:rPr lang="ru-RU">
                <a:solidFill>
                  <a:schemeClr val="bg1"/>
                </a:solidFill>
                <a:latin typeface="Helvetica Neue Light"/>
                <a:sym typeface="Helvetica Neue Light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110"/>
          <p:cNvSpPr>
            <a:spLocks noGrp="1"/>
          </p:cNvSpPr>
          <p:nvPr>
            <p:ph type="title" idx="4294967295"/>
          </p:nvPr>
        </p:nvSpPr>
        <p:spPr>
          <a:xfrm>
            <a:off x="412750" y="188913"/>
            <a:ext cx="8401050" cy="4953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ru-RU" sz="1800" smtClean="0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1. «Клинические» навыки, включающие в себя умения </a:t>
            </a:r>
          </a:p>
        </p:txBody>
      </p:sp>
      <p:graphicFrame>
        <p:nvGraphicFramePr>
          <p:cNvPr id="111" name="Table 111"/>
          <p:cNvGraphicFramePr/>
          <p:nvPr/>
        </p:nvGraphicFramePr>
        <p:xfrm>
          <a:off x="406400" y="806450"/>
          <a:ext cx="8372475" cy="57531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425198"/>
                <a:gridCol w="1947637"/>
              </a:tblGrid>
              <a:tr h="488080">
                <a:tc>
                  <a:txBody>
                    <a:bodyPr/>
                    <a:lstStyle/>
                    <a:p>
                      <a:pPr lvl="0" algn="ctr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Подкритерий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(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компетенция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Удельный вес подкритериев (а</a:t>
                      </a:r>
                      <a:r>
                        <a:rPr sz="1400" baseline="-5999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n</a:t>
                      </a: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465966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1.1. Наладить контакт с больным, успокоить его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469125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1.2. Вселить в себя и пациента надежду на выздоровление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27568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1.3. Быстро и эффективно реагировать на изменения в состоянии больного, видеть ситуацию в целом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Helvetica Neue Medium"/>
                      </a:endParaRPr>
                    </a:p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33284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1.4. Предвидение проблем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27568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1.5.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Распознать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критическое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состояние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больного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и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принять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неотложные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меры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до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прибытия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</a:t>
                      </a:r>
                      <a:r>
                        <a:rPr sz="14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врача</a:t>
                      </a:r>
                      <a:endParaRPr sz="14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Helvetica Neue Medium"/>
                      </a:endParaRP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Helvetica Neue Medium"/>
                      </a:endParaRPr>
                    </a:p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0,12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27568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1.6. Умение выделить главное, т.е. то, что имеет первостепенное значение и то, что может подождать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Helvetica Neue Medium"/>
                      </a:endParaRPr>
                    </a:p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688682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1.7. Провести сестринское вмешательство (внутривенные вливания, процедуры и манипуляции) с минимальным риском и без осложнений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Helvetica Neue Medium"/>
                      </a:endParaRPr>
                    </a:p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0,12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486500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1.8. Быстрое схватывание сути проблемы, реагирование на ситуацию с учетом имеющихся медикаментозных средств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0,12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672887">
                <a:tc>
                  <a:txBody>
                    <a:bodyPr/>
                    <a:lstStyle/>
                    <a:p>
                      <a:pPr lvl="0" algn="l">
                        <a:lnSpc>
                          <a:spcPct val="90000"/>
                        </a:lnSpc>
                        <a:spcBef>
                          <a:spcPts val="9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1.9. Умение организовать и координировать свою работу с учетом постоянно изменяющегося состояния больного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sz="1800" b="0" i="0"/>
                      </a:pPr>
                      <a:endPara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Helvetica Neue Medium"/>
                      </a:endParaRPr>
                    </a:p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488080">
                <a:tc>
                  <a:txBody>
                    <a:bodyPr/>
                    <a:lstStyle/>
                    <a:p>
                      <a:pPr lvl="0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Итого: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а</a:t>
                      </a:r>
                      <a:r>
                        <a:rPr sz="1400" baseline="-5999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i</a:t>
                      </a: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=  1,0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/>
        </p:nvSpPr>
        <p:spPr>
          <a:xfrm>
            <a:off x="1862138" y="311150"/>
            <a:ext cx="5503862" cy="214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0" tIns="0" rIns="0" bIns="0"/>
          <a:lstStyle/>
          <a:p>
            <a:pPr algn="ctr"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2. Коммуникативные навыки</a:t>
            </a:r>
          </a:p>
        </p:txBody>
      </p:sp>
      <p:graphicFrame>
        <p:nvGraphicFramePr>
          <p:cNvPr id="114" name="Table 114"/>
          <p:cNvGraphicFramePr/>
          <p:nvPr/>
        </p:nvGraphicFramePr>
        <p:xfrm>
          <a:off x="431800" y="765175"/>
          <a:ext cx="8334375" cy="5791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425198"/>
                <a:gridCol w="1909846"/>
              </a:tblGrid>
              <a:tr h="556352"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Подкритерий (компетенция)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Удельный вес подкритериев (а</a:t>
                      </a:r>
                      <a:r>
                        <a:rPr sz="1400" baseline="-5999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n</a:t>
                      </a: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83691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2.1. Умение общаться и доводить свою точку зрения до людей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35424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2.2. Умение общаться с представителями разных социальных и культурных слоев общества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5404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2.3. Ориентация на потребности пациента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02287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2.4. Умение налаживать  стратегические и тактические взаимоотношения с партнерами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40090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2.5. Поиск и продуктивное использование обратной связи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95899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2.6. Уверенность в себе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95899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2.7. Способность разрешать конфликты и смягчать разногласия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54608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2.8. Понимание плюралистической политики, терпимость по отношению к различным стилям жизни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681924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2.9. Установка на взаимный выигрыш и широта перспективы («кооперация сторон»)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444733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2.10. Умение использовать современные инфокоммуникационные возможности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56352">
                <a:tc>
                  <a:txBody>
                    <a:bodyPr/>
                    <a:lstStyle/>
                    <a:p>
                      <a:pPr lvl="0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Итого: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а</a:t>
                      </a:r>
                      <a:r>
                        <a:rPr sz="1400" baseline="-5999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i</a:t>
                      </a: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= 1,0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title" idx="4294967295"/>
          </p:nvPr>
        </p:nvSpPr>
        <p:spPr>
          <a:xfrm>
            <a:off x="377825" y="196850"/>
            <a:ext cx="8413750" cy="679450"/>
          </a:xfrm>
        </p:spPr>
        <p:txBody>
          <a:bodyPr lIns="0" tIns="0" rIns="0" bIns="0">
            <a:normAutofit/>
          </a:bodyPr>
          <a:lstStyle/>
          <a:p>
            <a:pPr eaLnBrk="1" fontAlgn="auto" hangingPunct="1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defRPr sz="1800"/>
            </a:pPr>
            <a:r>
              <a:rPr sz="1400" cap="all" spc="14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3. Лидерские качества</a:t>
            </a:r>
            <a:br>
              <a:rPr sz="1400" cap="all" spc="14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endParaRPr sz="1400" cap="all" spc="140">
              <a:solidFill>
                <a:srgbClr val="FFFFFF"/>
              </a:solidFill>
              <a:latin typeface="+mj-lt"/>
              <a:ea typeface="+mj-ea"/>
              <a:cs typeface="+mj-cs"/>
              <a:sym typeface="Helvetica Neue Medium"/>
            </a:endParaRPr>
          </a:p>
        </p:txBody>
      </p:sp>
      <p:graphicFrame>
        <p:nvGraphicFramePr>
          <p:cNvPr id="117" name="Table 117"/>
          <p:cNvGraphicFramePr/>
          <p:nvPr/>
        </p:nvGraphicFramePr>
        <p:xfrm>
          <a:off x="420688" y="1000125"/>
          <a:ext cx="8366125" cy="54768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88790"/>
                <a:gridCol w="1977626"/>
              </a:tblGrid>
              <a:tr h="538720"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Подкритерий (компетенция)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Удельный вес подкритериев (а</a:t>
                      </a:r>
                      <a:r>
                        <a:rPr sz="1400" baseline="-5999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n</a:t>
                      </a: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401694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3.1. Умение находить и развивать таланты в своем коллективе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1488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3.2. Умение обучать и инструктировать людей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0,08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1488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3.3. Умение распределять и делегировать свои полномочия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3078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3.4. Умение оказывать влияние на окружающих, доказывать свою правоту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25855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3.5. Способность к совместной работе, способность побуждать других людей работать сообща (навыки формирования команды)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1488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3.6. Самостоятельность мышления, оригинальность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25855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3.7. Отсутствие фатализма, т.е. убеждения, что неправильно или даже невозможно идти наперекор судьбе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1488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3.8. Готовность использовать инновации для достижения целей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3078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3.9. Готовность полагаться на субъективные оценки и идти на умеренный риск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525855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3.10. Готовность работать над чем-нибудь спорным и вызывающим беспокойство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14882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3.11. Готовность и способность к самообучению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0,08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  <a:tr h="322820">
                <a:tc>
                  <a:txBody>
                    <a:bodyPr/>
                    <a:lstStyle/>
                    <a:p>
                      <a:pPr lvl="0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Итого: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200"/>
                        </a:spcBef>
                        <a:defRPr sz="1800" b="0" i="0"/>
                      </a:pP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а</a:t>
                      </a:r>
                      <a:r>
                        <a:rPr sz="1400" baseline="-5999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i</a:t>
                      </a:r>
                      <a:r>
                        <a:rPr sz="1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Helvetica Neue Medium"/>
                        </a:rPr>
                        <a:t> = 1,0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3271838" y="444500"/>
            <a:ext cx="2600325" cy="20955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0" tIns="0" rIns="0" bIns="0"/>
          <a:lstStyle/>
          <a:p>
            <a:pPr algn="ctr"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4. Умение управлять</a:t>
            </a:r>
          </a:p>
        </p:txBody>
      </p:sp>
      <p:graphicFrame>
        <p:nvGraphicFramePr>
          <p:cNvPr id="120" name="Table 120"/>
          <p:cNvGraphicFramePr>
            <a:graphicFrameLocks noGrp="1"/>
          </p:cNvGraphicFramePr>
          <p:nvPr/>
        </p:nvGraphicFramePr>
        <p:xfrm>
          <a:off x="398463" y="909638"/>
          <a:ext cx="8380412" cy="5472112"/>
        </p:xfrm>
        <a:graphic>
          <a:graphicData uri="http://schemas.openxmlformats.org/drawingml/2006/table">
            <a:tbl>
              <a:tblPr/>
              <a:tblGrid>
                <a:gridCol w="6388100"/>
                <a:gridCol w="1992312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Подкритерий (компетенция)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Удельный вес подкритериев (а</a:t>
                      </a:r>
                      <a:r>
                        <a:rPr kumimoji="0" lang="ru-RU" sz="1400" b="0" i="0" u="none" strike="noStrike" cap="none" normalizeH="0" baseline="-6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4.1. Деловая проницательность, интуиция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0,08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4.2. Предпринимательские навыки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4.3. Знание глобальной стратегии реформирования здравоохранения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4.4. Умение управлять рабочим процессом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4.5. Умение мобилизовать ресурсы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4.6. Умение определять приоритеты, выявлять и поддерживать эффективные изменения в среде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4.7. Умение определить стратегические направления развития своего подразделения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4.8. Умение принимать тактические решения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4.9. Готовность решать сложные вопросы и принимать на себя персональную ответственность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4.10. Стремление к субъективной оценке личностного потенциала сотрудников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0,08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4.11. Способность заниматься компетентным организационным и общественным планированием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Итого: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а</a:t>
                      </a:r>
                      <a:r>
                        <a:rPr kumimoji="0" lang="ru-RU" sz="1400" b="0" i="0" u="none" strike="noStrike" cap="none" normalizeH="0" baseline="-6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i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 = 1,0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/>
        </p:nvSpPr>
        <p:spPr>
          <a:xfrm>
            <a:off x="2863850" y="458788"/>
            <a:ext cx="3432175" cy="40322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 cap="all" spc="14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5. Личностные способности</a:t>
            </a:r>
            <a:r>
              <a:rPr sz="1400" kern="0" cap="all" spc="14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/>
            </a:r>
            <a:br>
              <a:rPr sz="1400" kern="0" cap="all" spc="14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endParaRPr sz="1400" kern="0" cap="all" spc="14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graphicFrame>
        <p:nvGraphicFramePr>
          <p:cNvPr id="123" name="Table 123"/>
          <p:cNvGraphicFramePr>
            <a:graphicFrameLocks noGrp="1"/>
          </p:cNvGraphicFramePr>
          <p:nvPr/>
        </p:nvGraphicFramePr>
        <p:xfrm>
          <a:off x="395288" y="925513"/>
          <a:ext cx="8353425" cy="5456237"/>
        </p:xfrm>
        <a:graphic>
          <a:graphicData uri="http://schemas.openxmlformats.org/drawingml/2006/table">
            <a:tbl>
              <a:tblPr/>
              <a:tblGrid>
                <a:gridCol w="6264275"/>
                <a:gridCol w="2089150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Подкритерий (компетенция)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Удельный вес подкритериев (а</a:t>
                      </a:r>
                      <a:r>
                        <a:rPr kumimoji="0" lang="ru-RU" sz="1400" b="0" i="0" u="none" strike="noStrike" cap="none" normalizeH="0" baseline="-6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5.1. Самооценка и самоконтроль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5.2. Адаптивность (способность приспосабливаться к различным ситуациям)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5.3. Целеустремленность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5.4. Энергичность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5.5. Настойчивость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0,11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5.6. Стремление постоянно учиться, повышать свою квалификацию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5.7. Позитивный склад характера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0,10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5.8. Склонность размышлять о будущем (привычка к абстрагированию)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5.9. Критическое мышление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5.10. Отношения к правилам как указателям желательных способов поведения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0,09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Итого: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а</a:t>
                      </a:r>
                      <a:r>
                        <a:rPr kumimoji="0" lang="ru-RU" sz="1400" b="0" i="0" u="none" strike="noStrike" cap="none" normalizeH="0" baseline="-6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i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 = 1,0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hape 125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26" name="Shape 126"/>
          <p:cNvSpPr/>
          <p:nvPr/>
        </p:nvSpPr>
        <p:spPr>
          <a:xfrm>
            <a:off x="323850" y="620713"/>
            <a:ext cx="8489950" cy="781050"/>
          </a:xfrm>
          <a:prstGeom prst="rect">
            <a:avLst/>
          </a:prstGeom>
          <a:ln w="12700">
            <a:miter lim="400000"/>
          </a:ln>
          <a:effectLst/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3. Разработана критериальная модель оценки формируемого в процессе обучения ККП медицинской сестры, учитывающая экспертное оценивание весовых значений формируемых компетенций.</a:t>
            </a:r>
          </a:p>
        </p:txBody>
      </p:sp>
      <p:sp>
        <p:nvSpPr>
          <p:cNvPr id="127" name="Shape 127"/>
          <p:cNvSpPr/>
          <p:nvPr/>
        </p:nvSpPr>
        <p:spPr>
          <a:xfrm>
            <a:off x="339725" y="2120900"/>
            <a:ext cx="8464550" cy="2141538"/>
          </a:xfrm>
          <a:prstGeom prst="rect">
            <a:avLst/>
          </a:prstGeom>
          <a:ln w="12700">
            <a:miter lim="400000"/>
          </a:ln>
          <a:effectLst/>
          <a:extLst>
            <a:ext uri="{C572A759-6A51-4108-AA02-DFA0A04FC94B}"/>
          </a:extLst>
        </p:spPr>
        <p:txBody>
          <a:bodyPr lIns="0" tIns="0" rIns="0" bIns="0" anchor="ctr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На </a:t>
            </a:r>
            <a:r>
              <a:rPr lang="ru-RU" sz="2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первом этапе</a:t>
            </a: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 определяются удельные веса подкритериев в пределах каждого из пяти критериев профессиональной компетенции медицинской сестры – менеджера. В 5-ти критериальной модели первоначальная приоритетность критериев не ставилась.</a:t>
            </a:r>
          </a:p>
          <a:p>
            <a:pPr algn="just">
              <a:lnSpc>
                <a:spcPct val="90000"/>
              </a:lnSpc>
            </a:pPr>
            <a:endParaRPr lang="ru-RU" sz="2000">
              <a:solidFill>
                <a:srgbClr val="FFFFFF"/>
              </a:solidFill>
              <a:latin typeface="Helvetica Neue Light"/>
              <a:sym typeface="Helvetica Neue Light"/>
            </a:endParaRPr>
          </a:p>
          <a:p>
            <a:pPr algn="just">
              <a:lnSpc>
                <a:spcPct val="90000"/>
              </a:lnSpc>
            </a:pPr>
            <a:r>
              <a:rPr lang="ru-RU" sz="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Использовались два подхода: </a:t>
            </a:r>
          </a:p>
          <a:p>
            <a:pPr algn="just">
              <a:lnSpc>
                <a:spcPct val="90000"/>
              </a:lnSpc>
              <a:buSzPct val="100000"/>
              <a:buFontTx/>
              <a:buChar char="•"/>
            </a:pPr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 </a:t>
            </a:r>
            <a:r>
              <a:rPr lang="ru-RU" sz="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Образовательный</a:t>
            </a:r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 – экспертное мнение руководителя медицинского вуза</a:t>
            </a:r>
          </a:p>
          <a:p>
            <a:pPr algn="just">
              <a:lnSpc>
                <a:spcPct val="90000"/>
              </a:lnSpc>
              <a:buSzPct val="100000"/>
              <a:buFontTx/>
              <a:buChar char="•"/>
            </a:pPr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 </a:t>
            </a:r>
            <a:r>
              <a:rPr lang="ru-RU" sz="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Практико-ориентированный</a:t>
            </a:r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 – экспертное мнение руководителей учреждений здравоохранения и их структурных подразделений</a:t>
            </a:r>
          </a:p>
        </p:txBody>
      </p:sp>
      <p:sp>
        <p:nvSpPr>
          <p:cNvPr id="128" name="Shape 128"/>
          <p:cNvSpPr/>
          <p:nvPr/>
        </p:nvSpPr>
        <p:spPr>
          <a:xfrm>
            <a:off x="368300" y="4800600"/>
            <a:ext cx="8461375" cy="1011238"/>
          </a:xfrm>
          <a:prstGeom prst="rect">
            <a:avLst/>
          </a:prstGeom>
          <a:ln w="12700">
            <a:miter lim="400000"/>
          </a:ln>
          <a:effectLst/>
          <a:extLst>
            <a:ext uri="{C572A759-6A51-4108-AA02-DFA0A04FC94B}"/>
          </a:extLst>
        </p:spPr>
        <p:txBody>
          <a:bodyPr lIns="0" tIns="0" rIns="0" bIns="0"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втором</a:t>
            </a:r>
            <a:r>
              <a:rPr sz="2000" kern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этапе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рассчитываются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количественные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показатели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характеризующие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результаты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оценки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выбранному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методу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(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самооценки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)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основании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вышеперечисленных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критериев</a:t>
            </a:r>
            <a:r>
              <a:rPr sz="20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1" animBg="1" advAuto="0"/>
      <p:bldP spid="128" grpId="2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/>
          </p:cNvSpPr>
          <p:nvPr>
            <p:ph type="body" idx="1"/>
          </p:nvPr>
        </p:nvSpPr>
        <p:spPr>
          <a:xfrm>
            <a:off x="388938" y="787400"/>
            <a:ext cx="8366125" cy="6070600"/>
          </a:xfrm>
          <a:effectLst>
            <a:outerShdw dist="12700" dir="5400000" rotWithShape="0">
              <a:srgbClr val="000000"/>
            </a:outerShdw>
          </a:effectLst>
        </p:spPr>
        <p:txBody>
          <a:bodyPr lIns="0" tIns="0" rIns="0" bIns="0">
            <a:normAutofit/>
          </a:bodyPr>
          <a:lstStyle/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Показатель, характеризующий оценку n-го подкритерия i-того критерия с учетом его удельного веса: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endParaRPr lang="ru-RU" sz="1900" smtClean="0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   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endParaRPr lang="ru-RU" sz="1900" smtClean="0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где       —   удельный вес n-го подкритерия i-го критерия (доли  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                 единицы)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с — оценка респондентов в рамках 5-балльной системы (1 ≤ с ≤ 5) 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 — удельный вес респондентов, определивших оценку по n-ному  подкритерию i-того критерия в рамках 5-балльной системы, выраженный в % (долях 1) и рассчитываемый по формуле: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endParaRPr lang="ru-RU" sz="1900" smtClean="0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endParaRPr lang="ru-RU" sz="1900" smtClean="0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endParaRPr lang="ru-RU" sz="1900" smtClean="0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endParaRPr lang="ru-RU" sz="1900" smtClean="0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где       —  численность респондентов, определивших оценку по n-                             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                ному подкритерию i-того критерия в рамках 5-балльной                   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                системы;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      —  общая численность респондентов, принявших участие в процессе оценки/самооценки по i-тому критерию.</a:t>
            </a:r>
          </a:p>
          <a:p>
            <a:pPr marL="0" indent="0" defTabSz="904875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  <a:defRPr/>
            </a:pPr>
            <a:r>
              <a:rPr lang="ru-RU" sz="19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</p:txBody>
      </p:sp>
      <p:sp>
        <p:nvSpPr>
          <p:cNvPr id="21506" name="Shape 137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16</a:t>
            </a:r>
          </a:p>
        </p:txBody>
      </p:sp>
      <p:pic>
        <p:nvPicPr>
          <p:cNvPr id="21507" name="Untitled-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0975" y="-1250950"/>
            <a:ext cx="6886575" cy="97409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body" idx="1"/>
          </p:nvPr>
        </p:nvSpPr>
        <p:spPr>
          <a:xfrm>
            <a:off x="368300" y="1212850"/>
            <a:ext cx="8407400" cy="5802313"/>
          </a:xfrm>
          <a:effectLst>
            <a:outerShdw dist="12700" dir="5400000" rotWithShape="0">
              <a:srgbClr val="000000"/>
            </a:outerShdw>
          </a:effectLst>
        </p:spPr>
        <p:txBody>
          <a:bodyPr lIns="0" tIns="0" rIns="0" bIns="0">
            <a:normAutofit/>
          </a:bodyPr>
          <a:lstStyle/>
          <a:p>
            <a:pPr marL="0" indent="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Показатель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уровня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проявления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характеристики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n-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ному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подкритерию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i-того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критерия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(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показатель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воздействия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факторов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):</a:t>
            </a: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marL="7620" indent="-762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marL="7620" indent="-762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marL="7620" indent="-762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где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              —  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показатель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характеризующий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максимальное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значение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    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оценки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n -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ному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подкритерию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i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-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того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критерия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с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учетом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его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удельного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веса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рассчитываемый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формуле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:</a:t>
            </a: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endParaRPr sz="200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marL="7620" indent="-762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defRPr sz="1800"/>
            </a:pP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Рассчитываются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результирующие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показатели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         и       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каждому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из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пяти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критериев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модели</a:t>
            </a:r>
            <a:r>
              <a:rPr sz="20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. </a:t>
            </a:r>
          </a:p>
        </p:txBody>
      </p:sp>
      <p:sp>
        <p:nvSpPr>
          <p:cNvPr id="22530" name="Shape 141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17</a:t>
            </a:r>
          </a:p>
        </p:txBody>
      </p:sp>
      <p:pic>
        <p:nvPicPr>
          <p:cNvPr id="22531" name="Untitled-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-892175"/>
            <a:ext cx="6416675" cy="907573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hape 144"/>
          <p:cNvSpPr>
            <a:spLocks noChangeArrowheads="1"/>
          </p:cNvSpPr>
          <p:nvPr/>
        </p:nvSpPr>
        <p:spPr bwMode="auto">
          <a:xfrm>
            <a:off x="352425" y="285750"/>
            <a:ext cx="8469313" cy="15890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 anchor="ctr"/>
          <a:lstStyle/>
          <a:p>
            <a:pPr algn="just">
              <a:lnSpc>
                <a:spcPct val="95000"/>
              </a:lnSpc>
            </a:pPr>
            <a:r>
              <a:rPr lang="ru-RU" sz="2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4. Предложена схема интеграции модели оценки компетенций при формировании ККП медицинской сестры – менеджера в образовательную программу вуза на основе проведенной апробации в ГБОУ ВПО Тверская Государственная Медицинская Академия Минздрава России.</a:t>
            </a:r>
          </a:p>
        </p:txBody>
      </p:sp>
      <p:sp>
        <p:nvSpPr>
          <p:cNvPr id="145" name="Shape 145"/>
          <p:cNvSpPr>
            <a:spLocks noChangeArrowheads="1"/>
          </p:cNvSpPr>
          <p:nvPr/>
        </p:nvSpPr>
        <p:spPr bwMode="auto">
          <a:xfrm>
            <a:off x="395288" y="2271713"/>
            <a:ext cx="8405812" cy="32956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marL="342900" indent="-342900" algn="just">
              <a:lnSpc>
                <a:spcPct val="90000"/>
              </a:lnSpc>
              <a:tabLst>
                <a:tab pos="457200" algn="l"/>
                <a:tab pos="876300" algn="l"/>
              </a:tabLst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Цели УНЛ можно сформулировать следующим образом: </a:t>
            </a:r>
          </a:p>
          <a:p>
            <a:pPr marL="342900" indent="-342900" algn="just">
              <a:lnSpc>
                <a:spcPct val="90000"/>
              </a:lnSpc>
              <a:tabLst>
                <a:tab pos="457200" algn="l"/>
                <a:tab pos="876300" algn="l"/>
              </a:tabLst>
            </a:pPr>
            <a:endParaRPr lang="ru-RU" sz="2000">
              <a:solidFill>
                <a:srgbClr val="FFFFFF"/>
              </a:solidFill>
              <a:latin typeface="Helvetica Neue Light"/>
              <a:sym typeface="Helvetica Neue Light"/>
            </a:endParaRPr>
          </a:p>
          <a:p>
            <a:pPr marL="342900" indent="-342900" algn="just">
              <a:lnSpc>
                <a:spcPct val="90000"/>
              </a:lnSpc>
              <a:buSzPct val="100000"/>
              <a:buFontTx/>
              <a:buAutoNum type="arabicPeriod"/>
              <a:tabLst>
                <a:tab pos="457200" algn="l"/>
                <a:tab pos="876300" algn="l"/>
              </a:tabLst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Ознакомление студентов и слушателей с современными механизмами управления деятельностью медицинских учреждений, формирование у них компетенций, необходимых руководителю системы здравоохранения;</a:t>
            </a:r>
          </a:p>
          <a:p>
            <a:pPr marL="342900" indent="-342900" algn="just">
              <a:lnSpc>
                <a:spcPct val="90000"/>
              </a:lnSpc>
              <a:tabLst>
                <a:tab pos="457200" algn="l"/>
                <a:tab pos="876300" algn="l"/>
              </a:tabLst>
            </a:pPr>
            <a:endParaRPr lang="ru-RU" sz="2000">
              <a:solidFill>
                <a:srgbClr val="FFFFFF"/>
              </a:solidFill>
              <a:latin typeface="Helvetica Neue Light"/>
              <a:sym typeface="Helvetica Neue Light"/>
            </a:endParaRPr>
          </a:p>
          <a:p>
            <a:pPr marL="342900" indent="-342900" algn="just">
              <a:lnSpc>
                <a:spcPct val="90000"/>
              </a:lnSpc>
              <a:buSzPct val="100000"/>
              <a:buFontTx/>
              <a:buAutoNum type="arabicPeriod" startAt="2"/>
              <a:tabLst>
                <a:tab pos="457200" algn="l"/>
                <a:tab pos="876300" algn="l"/>
              </a:tabLst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Приобщение студентов к экспериментальной работе в данной области;</a:t>
            </a:r>
          </a:p>
          <a:p>
            <a:pPr marL="342900" indent="-342900" algn="just">
              <a:lnSpc>
                <a:spcPct val="90000"/>
              </a:lnSpc>
              <a:tabLst>
                <a:tab pos="457200" algn="l"/>
                <a:tab pos="876300" algn="l"/>
              </a:tabLst>
            </a:pPr>
            <a:endParaRPr lang="ru-RU" sz="2000">
              <a:solidFill>
                <a:srgbClr val="FFFFFF"/>
              </a:solidFill>
              <a:latin typeface="Helvetica Neue Light"/>
              <a:sym typeface="Helvetica Neue Light"/>
            </a:endParaRPr>
          </a:p>
          <a:p>
            <a:pPr marL="342900" indent="-342900" algn="just">
              <a:lnSpc>
                <a:spcPct val="90000"/>
              </a:lnSpc>
              <a:buSzPct val="100000"/>
              <a:buFontTx/>
              <a:buAutoNum type="arabicPeriod" startAt="3"/>
              <a:tabLst>
                <a:tab pos="457200" algn="l"/>
                <a:tab pos="876300" algn="l"/>
              </a:tabLst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Проведение целевых научных исследований в области экономики и управления здравоохранением.</a:t>
            </a:r>
          </a:p>
        </p:txBody>
      </p:sp>
      <p:sp>
        <p:nvSpPr>
          <p:cNvPr id="23555" name="Shape 146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18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1" uiExpand="1" build="p" bldLvl="5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hape 148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149" name="Shape 149"/>
          <p:cNvSpPr/>
          <p:nvPr/>
        </p:nvSpPr>
        <p:spPr>
          <a:xfrm>
            <a:off x="2555875" y="2133600"/>
            <a:ext cx="5089525" cy="66516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45719" rIns="45719"/>
          <a:lstStyle/>
          <a:p>
            <a:pPr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УЧЕБНО-НАУЧНАЯ ЛАБОРАТОРИЯ</a:t>
            </a:r>
          </a:p>
        </p:txBody>
      </p:sp>
      <p:sp>
        <p:nvSpPr>
          <p:cNvPr id="24579" name="Shape 150"/>
          <p:cNvSpPr>
            <a:spLocks noChangeArrowheads="1"/>
          </p:cNvSpPr>
          <p:nvPr/>
        </p:nvSpPr>
        <p:spPr bwMode="auto">
          <a:xfrm>
            <a:off x="1962150" y="2092325"/>
            <a:ext cx="5346700" cy="441325"/>
          </a:xfrm>
          <a:prstGeom prst="roundRect">
            <a:avLst>
              <a:gd name="adj" fmla="val 31185"/>
            </a:avLst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273050" y="846138"/>
            <a:ext cx="2714625" cy="78105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НАУЧНО-ИССЛЕДОВАТЕЛЬСКАЯ РАБОТА</a:t>
            </a:r>
          </a:p>
        </p:txBody>
      </p:sp>
      <p:sp>
        <p:nvSpPr>
          <p:cNvPr id="152" name="Shape 152"/>
          <p:cNvSpPr/>
          <p:nvPr/>
        </p:nvSpPr>
        <p:spPr>
          <a:xfrm>
            <a:off x="3348038" y="404813"/>
            <a:ext cx="2447925" cy="104140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СОТРУДНИЧЕСТВО С КАФЕДРАМИ В ОБРАЗОВАТЕЛЬНОМ ПЛАНЕ</a:t>
            </a:r>
          </a:p>
        </p:txBody>
      </p:sp>
      <p:sp>
        <p:nvSpPr>
          <p:cNvPr id="153" name="Shape 153"/>
          <p:cNvSpPr/>
          <p:nvPr/>
        </p:nvSpPr>
        <p:spPr>
          <a:xfrm>
            <a:off x="6345238" y="1266825"/>
            <a:ext cx="2189162" cy="26035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ГРАНТОВОЕ ПОЛЕ</a:t>
            </a:r>
          </a:p>
        </p:txBody>
      </p:sp>
      <p:sp>
        <p:nvSpPr>
          <p:cNvPr id="154" name="Shape 154"/>
          <p:cNvSpPr/>
          <p:nvPr/>
        </p:nvSpPr>
        <p:spPr>
          <a:xfrm>
            <a:off x="323850" y="3894138"/>
            <a:ext cx="2463800" cy="130175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ДОГОВОРНАЯ РАБОТА С УЧРЕЖДЕНИЯМИ ПРАКТИЧЕСКОГО ЗДРАВООХРАНЕНИЯ</a:t>
            </a:r>
          </a:p>
        </p:txBody>
      </p:sp>
      <p:sp>
        <p:nvSpPr>
          <p:cNvPr id="155" name="Shape 155"/>
          <p:cNvSpPr/>
          <p:nvPr/>
        </p:nvSpPr>
        <p:spPr>
          <a:xfrm>
            <a:off x="3348038" y="3230563"/>
            <a:ext cx="2447925" cy="52070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ОБРАЗОВАТЕЛЬНЫЙ БЛОК</a:t>
            </a:r>
          </a:p>
        </p:txBody>
      </p:sp>
      <p:sp>
        <p:nvSpPr>
          <p:cNvPr id="156" name="Shape 156"/>
          <p:cNvSpPr/>
          <p:nvPr/>
        </p:nvSpPr>
        <p:spPr>
          <a:xfrm>
            <a:off x="6426200" y="3055938"/>
            <a:ext cx="2182813" cy="78105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УЧЕБНО-МЕТОДИЧЕСКАЯ РАБОТА</a:t>
            </a:r>
          </a:p>
        </p:txBody>
      </p:sp>
      <p:sp>
        <p:nvSpPr>
          <p:cNvPr id="157" name="Shape 157"/>
          <p:cNvSpPr/>
          <p:nvPr/>
        </p:nvSpPr>
        <p:spPr>
          <a:xfrm>
            <a:off x="3536950" y="3876675"/>
            <a:ext cx="2139950" cy="604838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Разработка и внедрение новых подходов в подготовке специалистов</a:t>
            </a:r>
          </a:p>
        </p:txBody>
      </p:sp>
      <p:sp>
        <p:nvSpPr>
          <p:cNvPr id="158" name="Shape 158"/>
          <p:cNvSpPr/>
          <p:nvPr/>
        </p:nvSpPr>
        <p:spPr>
          <a:xfrm>
            <a:off x="6426200" y="3881438"/>
            <a:ext cx="2139950" cy="1008062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Совершенствование существующих и внедрение новых образовательных программ и курсов</a:t>
            </a:r>
          </a:p>
        </p:txBody>
      </p:sp>
      <p:sp>
        <p:nvSpPr>
          <p:cNvPr id="159" name="Shape 159"/>
          <p:cNvSpPr/>
          <p:nvPr/>
        </p:nvSpPr>
        <p:spPr>
          <a:xfrm>
            <a:off x="358775" y="5243513"/>
            <a:ext cx="8297863" cy="1209675"/>
          </a:xfrm>
          <a:prstGeom prst="rect">
            <a:avLst/>
          </a:prstGeom>
          <a:ln w="12700">
            <a:miter lim="400000"/>
          </a:ln>
          <a:effectLst/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marL="140368" indent="-140368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•"/>
              <a:defRPr/>
            </a:pP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Анализ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и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планирование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кадровых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ресурсов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учреждений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здравоохранения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в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разрезе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управленческих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кадров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и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кандидатов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выдвижение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;</a:t>
            </a:r>
          </a:p>
          <a:p>
            <a:pPr marL="140368" indent="-140368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•"/>
              <a:defRPr/>
            </a:pP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Анализ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финансово-хозяйственной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деятельности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коммерческих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медицинских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организаций</a:t>
            </a:r>
            <a:endParaRPr sz="1400" kern="0" dirty="0">
              <a:solidFill>
                <a:srgbClr val="FFFFFF"/>
              </a:solidFill>
              <a:latin typeface="+mn-lt"/>
              <a:ea typeface="+mn-ea"/>
              <a:cs typeface="+mn-cs"/>
              <a:sym typeface="Helvetica Neue Light"/>
            </a:endParaRPr>
          </a:p>
          <a:p>
            <a:pPr marL="140368" indent="-140368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•"/>
              <a:defRPr/>
            </a:pP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Бизнес-планирование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в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здравохранении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;</a:t>
            </a:r>
          </a:p>
          <a:p>
            <a:pPr marL="140368" indent="-140368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•"/>
              <a:defRPr/>
            </a:pP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Маркетинговый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анализ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для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руководителей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учреждений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здравоохранения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в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т.ч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. SWOT -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анализ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и </a:t>
            </a:r>
            <a:r>
              <a:rPr sz="1400" kern="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т.д</a:t>
            </a:r>
            <a:r>
              <a:rPr sz="1400" kern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.</a:t>
            </a:r>
          </a:p>
        </p:txBody>
      </p:sp>
      <p:sp>
        <p:nvSpPr>
          <p:cNvPr id="160" name="Shape 160"/>
          <p:cNvSpPr>
            <a:spLocks/>
          </p:cNvSpPr>
          <p:nvPr/>
        </p:nvSpPr>
        <p:spPr bwMode="auto">
          <a:xfrm>
            <a:off x="4767263" y="2527300"/>
            <a:ext cx="2260600" cy="503238"/>
          </a:xfrm>
          <a:custGeom>
            <a:avLst/>
            <a:gdLst>
              <a:gd name="T0" fmla="*/ 2147483647 w 21600"/>
              <a:gd name="T1" fmla="*/ 136736006 h 21600"/>
              <a:gd name="T2" fmla="*/ 2147483647 w 21600"/>
              <a:gd name="T3" fmla="*/ 136736006 h 21600"/>
              <a:gd name="T4" fmla="*/ 2147483647 w 21600"/>
              <a:gd name="T5" fmla="*/ 136736006 h 21600"/>
              <a:gd name="T6" fmla="*/ 2147483647 w 21600"/>
              <a:gd name="T7" fmla="*/ 136736006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cubicBezTo>
                  <a:pt x="762" y="3933"/>
                  <a:pt x="1688" y="7159"/>
                  <a:pt x="2726" y="9497"/>
                </a:cubicBezTo>
                <a:cubicBezTo>
                  <a:pt x="6053" y="16991"/>
                  <a:pt x="9914" y="14764"/>
                  <a:pt x="13532" y="10743"/>
                </a:cubicBezTo>
                <a:cubicBezTo>
                  <a:pt x="16450" y="7499"/>
                  <a:pt x="19777" y="5428"/>
                  <a:pt x="21211" y="16311"/>
                </a:cubicBezTo>
                <a:cubicBezTo>
                  <a:pt x="21425" y="17927"/>
                  <a:pt x="21557" y="19732"/>
                  <a:pt x="21600" y="21600"/>
                </a:cubicBezTo>
              </a:path>
            </a:pathLst>
          </a:cu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61" name="Shape 161"/>
          <p:cNvSpPr>
            <a:spLocks/>
          </p:cNvSpPr>
          <p:nvPr/>
        </p:nvSpPr>
        <p:spPr bwMode="auto">
          <a:xfrm flipH="1">
            <a:off x="2100263" y="2535238"/>
            <a:ext cx="2271712" cy="1360487"/>
          </a:xfrm>
          <a:custGeom>
            <a:avLst/>
            <a:gdLst>
              <a:gd name="T0" fmla="*/ 2147483647 w 21465"/>
              <a:gd name="T1" fmla="*/ 2147483647 h 21600"/>
              <a:gd name="T2" fmla="*/ 2147483647 w 21465"/>
              <a:gd name="T3" fmla="*/ 2147483647 h 21600"/>
              <a:gd name="T4" fmla="*/ 2147483647 w 21465"/>
              <a:gd name="T5" fmla="*/ 2147483647 h 21600"/>
              <a:gd name="T6" fmla="*/ 2147483647 w 21465"/>
              <a:gd name="T7" fmla="*/ 2147483647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465"/>
              <a:gd name="T13" fmla="*/ 0 h 21600"/>
              <a:gd name="T14" fmla="*/ 21465 w 21465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465" h="21600" extrusionOk="0">
                <a:moveTo>
                  <a:pt x="0" y="0"/>
                </a:moveTo>
                <a:cubicBezTo>
                  <a:pt x="710" y="1531"/>
                  <a:pt x="1636" y="2740"/>
                  <a:pt x="2694" y="3517"/>
                </a:cubicBezTo>
                <a:cubicBezTo>
                  <a:pt x="6030" y="5970"/>
                  <a:pt x="9815" y="3782"/>
                  <a:pt x="13371" y="4801"/>
                </a:cubicBezTo>
                <a:cubicBezTo>
                  <a:pt x="14669" y="5173"/>
                  <a:pt x="15911" y="5970"/>
                  <a:pt x="17016" y="7172"/>
                </a:cubicBezTo>
                <a:cubicBezTo>
                  <a:pt x="19911" y="10321"/>
                  <a:pt x="21600" y="15808"/>
                  <a:pt x="21457" y="21600"/>
                </a:cubicBezTo>
              </a:path>
            </a:pathLst>
          </a:cu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62" name="Shape 162"/>
          <p:cNvSpPr>
            <a:spLocks noChangeShapeType="1"/>
          </p:cNvSpPr>
          <p:nvPr/>
        </p:nvSpPr>
        <p:spPr bwMode="auto">
          <a:xfrm flipV="1">
            <a:off x="4583113" y="2547938"/>
            <a:ext cx="0" cy="649287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63" name="Shape 163"/>
          <p:cNvSpPr>
            <a:spLocks noChangeShapeType="1"/>
          </p:cNvSpPr>
          <p:nvPr/>
        </p:nvSpPr>
        <p:spPr bwMode="auto">
          <a:xfrm flipV="1">
            <a:off x="4583113" y="1428750"/>
            <a:ext cx="0" cy="650875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64" name="Shape 164"/>
          <p:cNvSpPr>
            <a:spLocks/>
          </p:cNvSpPr>
          <p:nvPr/>
        </p:nvSpPr>
        <p:spPr bwMode="auto">
          <a:xfrm rot="10800000" flipH="1">
            <a:off x="4767263" y="1587500"/>
            <a:ext cx="2260600" cy="503238"/>
          </a:xfrm>
          <a:custGeom>
            <a:avLst/>
            <a:gdLst>
              <a:gd name="T0" fmla="*/ 2147483647 w 21600"/>
              <a:gd name="T1" fmla="*/ 136736006 h 21600"/>
              <a:gd name="T2" fmla="*/ 2147483647 w 21600"/>
              <a:gd name="T3" fmla="*/ 136736006 h 21600"/>
              <a:gd name="T4" fmla="*/ 2147483647 w 21600"/>
              <a:gd name="T5" fmla="*/ 136736006 h 21600"/>
              <a:gd name="T6" fmla="*/ 2147483647 w 21600"/>
              <a:gd name="T7" fmla="*/ 136736006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cubicBezTo>
                  <a:pt x="762" y="3933"/>
                  <a:pt x="1688" y="7159"/>
                  <a:pt x="2726" y="9497"/>
                </a:cubicBezTo>
                <a:cubicBezTo>
                  <a:pt x="6053" y="16991"/>
                  <a:pt x="9914" y="14764"/>
                  <a:pt x="13532" y="10743"/>
                </a:cubicBezTo>
                <a:cubicBezTo>
                  <a:pt x="16450" y="7499"/>
                  <a:pt x="19777" y="5428"/>
                  <a:pt x="21211" y="16311"/>
                </a:cubicBezTo>
                <a:cubicBezTo>
                  <a:pt x="21425" y="17927"/>
                  <a:pt x="21557" y="19732"/>
                  <a:pt x="21600" y="21600"/>
                </a:cubicBezTo>
              </a:path>
            </a:pathLst>
          </a:cu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65" name="Shape 165"/>
          <p:cNvSpPr>
            <a:spLocks/>
          </p:cNvSpPr>
          <p:nvPr/>
        </p:nvSpPr>
        <p:spPr bwMode="auto">
          <a:xfrm rot="10800000">
            <a:off x="2106613" y="1589088"/>
            <a:ext cx="2260600" cy="504825"/>
          </a:xfrm>
          <a:custGeom>
            <a:avLst/>
            <a:gdLst>
              <a:gd name="T0" fmla="*/ 2147483647 w 21600"/>
              <a:gd name="T1" fmla="*/ 137599773 h 21600"/>
              <a:gd name="T2" fmla="*/ 2147483647 w 21600"/>
              <a:gd name="T3" fmla="*/ 137599773 h 21600"/>
              <a:gd name="T4" fmla="*/ 2147483647 w 21600"/>
              <a:gd name="T5" fmla="*/ 137599773 h 21600"/>
              <a:gd name="T6" fmla="*/ 2147483647 w 21600"/>
              <a:gd name="T7" fmla="*/ 137599773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cubicBezTo>
                  <a:pt x="762" y="3933"/>
                  <a:pt x="1688" y="7159"/>
                  <a:pt x="2726" y="9497"/>
                </a:cubicBezTo>
                <a:cubicBezTo>
                  <a:pt x="6053" y="16991"/>
                  <a:pt x="9914" y="14764"/>
                  <a:pt x="13532" y="10743"/>
                </a:cubicBezTo>
                <a:cubicBezTo>
                  <a:pt x="16450" y="7499"/>
                  <a:pt x="19777" y="5428"/>
                  <a:pt x="21211" y="16311"/>
                </a:cubicBezTo>
                <a:cubicBezTo>
                  <a:pt x="21425" y="17927"/>
                  <a:pt x="21557" y="19732"/>
                  <a:pt x="21600" y="21600"/>
                </a:cubicBezTo>
              </a:path>
            </a:pathLst>
          </a:cu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15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13" animBg="1" advAuto="0"/>
      <p:bldP spid="152" grpId="15" animBg="1" advAuto="0"/>
      <p:bldP spid="153" grpId="11" animBg="1" advAuto="0"/>
      <p:bldP spid="154" grpId="8" animBg="1" advAuto="0"/>
      <p:bldP spid="155" grpId="5" animBg="1" advAuto="0"/>
      <p:bldP spid="156" grpId="2" animBg="1" advAuto="0"/>
      <p:bldP spid="157" grpId="6" animBg="1" advAuto="0"/>
      <p:bldP spid="158" grpId="3" animBg="1" advAuto="0"/>
      <p:bldP spid="159" grpId="9" animBg="1" advAuto="0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hape 25"/>
          <p:cNvSpPr>
            <a:spLocks noGrp="1"/>
          </p:cNvSpPr>
          <p:nvPr>
            <p:ph type="title" idx="4294967295"/>
          </p:nvPr>
        </p:nvSpPr>
        <p:spPr>
          <a:xfrm>
            <a:off x="385763" y="315913"/>
            <a:ext cx="3467100" cy="373062"/>
          </a:xfrm>
        </p:spPr>
        <p:txBody>
          <a:bodyPr lIns="0" tIns="0" rIns="0" bIns="0" anchor="t"/>
          <a:lstStyle/>
          <a:p>
            <a:pPr algn="l" eaLnBrk="1" hangingPunct="1">
              <a:lnSpc>
                <a:spcPct val="95000"/>
              </a:lnSpc>
            </a:pPr>
            <a:r>
              <a:rPr lang="ru-RU" sz="2000" smtClean="0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АКТУАЛЬНОСТЬ ТЕМЫ</a:t>
            </a:r>
          </a:p>
        </p:txBody>
      </p:sp>
      <p:sp>
        <p:nvSpPr>
          <p:cNvPr id="7170" name="Shape 26"/>
          <p:cNvSpPr>
            <a:spLocks noChangeArrowheads="1"/>
          </p:cNvSpPr>
          <p:nvPr/>
        </p:nvSpPr>
        <p:spPr bwMode="auto">
          <a:xfrm>
            <a:off x="396875" y="1063625"/>
            <a:ext cx="8380413" cy="4032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7800" indent="-177800" algn="just">
              <a:lnSpc>
                <a:spcPct val="95000"/>
              </a:lnSpc>
              <a:buSzPct val="100000"/>
              <a:buFontTx/>
              <a:buChar char="•"/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Переход к инновационной модели экономики тесно связан с повышением значимости такого фактора производства как труд, что особенно актуально для услугопроизводящих отраслей.</a:t>
            </a:r>
          </a:p>
        </p:txBody>
      </p:sp>
      <p:sp>
        <p:nvSpPr>
          <p:cNvPr id="27" name="Shape 27"/>
          <p:cNvSpPr/>
          <p:nvPr/>
        </p:nvSpPr>
        <p:spPr>
          <a:xfrm>
            <a:off x="376238" y="1758950"/>
            <a:ext cx="8382000" cy="80645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marL="177800" indent="-177800" algn="just">
              <a:lnSpc>
                <a:spcPct val="95000"/>
              </a:lnSpc>
              <a:buSzPct val="100000"/>
              <a:buFontTx/>
              <a:buChar char="•"/>
              <a:defRPr/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Тенденции растущей специализации в здравоохранении, а также появление специальностей, объединяющих в себе как часто клинические, так и управленческие компетенции повышает значимость формирования разнопрофильных, но взаимодополняющих компетенций у обучающегося.</a:t>
            </a:r>
          </a:p>
        </p:txBody>
      </p:sp>
      <p:sp>
        <p:nvSpPr>
          <p:cNvPr id="28" name="Shape 28"/>
          <p:cNvSpPr/>
          <p:nvPr/>
        </p:nvSpPr>
        <p:spPr>
          <a:xfrm>
            <a:off x="366713" y="2863850"/>
            <a:ext cx="8401050" cy="1008063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marL="177800" indent="-177800" algn="just">
              <a:lnSpc>
                <a:spcPct val="95000"/>
              </a:lnSpc>
              <a:buSzPct val="100000"/>
              <a:buFontTx/>
              <a:buChar char="•"/>
              <a:defRPr/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Важно не только формирование индивидуального трудового потенциала, например, медицинской сестры – менеджера, но и трудового потенциала учреждения здравоохранения, существенно влияющего на качество реализуемых населению услуг: чем шире набор компетенций медицинской сестры, тем больше возможностей для ее эффективного взаимодействия как с врачебным персоналом, так и с управленческим аппаратом.</a:t>
            </a:r>
          </a:p>
        </p:txBody>
      </p:sp>
      <p:sp>
        <p:nvSpPr>
          <p:cNvPr id="29" name="Shape 29"/>
          <p:cNvSpPr/>
          <p:nvPr/>
        </p:nvSpPr>
        <p:spPr>
          <a:xfrm>
            <a:off x="365125" y="4178300"/>
            <a:ext cx="8413750" cy="806450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marL="177800" indent="-177800" algn="just">
              <a:lnSpc>
                <a:spcPct val="95000"/>
              </a:lnSpc>
              <a:buSzPct val="100000"/>
              <a:buFontTx/>
              <a:buChar char="•"/>
              <a:defRPr/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Возможность сформировать в период обучения набор компетенций, предопределяющий не только профессионализм медицинского персонала, но и его управленческие навыки и умение работать с людьми позволит существенно улучшить управляемость самого учреждения здравоохранения.</a:t>
            </a:r>
          </a:p>
        </p:txBody>
      </p:sp>
      <p:sp>
        <p:nvSpPr>
          <p:cNvPr id="30" name="Shape 30"/>
          <p:cNvSpPr/>
          <p:nvPr/>
        </p:nvSpPr>
        <p:spPr>
          <a:xfrm>
            <a:off x="365125" y="5081588"/>
            <a:ext cx="8413750" cy="604837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marL="177800" indent="-177800" algn="just">
              <a:lnSpc>
                <a:spcPct val="95000"/>
              </a:lnSpc>
              <a:buSzPct val="100000"/>
              <a:buFontTx/>
              <a:buChar char="•"/>
              <a:defRPr/>
            </a:pPr>
            <a:r>
              <a:rPr lang="ru-RU" sz="1400">
                <a:solidFill>
                  <a:schemeClr val="bg1"/>
                </a:solidFill>
                <a:latin typeface="Helvetica Neue Light"/>
                <a:sym typeface="Helvetica Neue Light"/>
              </a:rPr>
              <a:t>В настоящее время подготовка медицинского персонала в большей степени ориентирована на развитие у него когнитивных компетенций, а функциональные ограничены вопросами предоставления медицинских процедур.</a:t>
            </a:r>
          </a:p>
        </p:txBody>
      </p:sp>
      <p:sp>
        <p:nvSpPr>
          <p:cNvPr id="7175" name="Shape 31"/>
          <p:cNvSpPr>
            <a:spLocks noChangeArrowheads="1"/>
          </p:cNvSpPr>
          <p:nvPr/>
        </p:nvSpPr>
        <p:spPr bwMode="auto">
          <a:xfrm>
            <a:off x="8331200" y="6515100"/>
            <a:ext cx="685800" cy="2127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40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7176" name="Group 34"/>
          <p:cNvGrpSpPr>
            <a:grpSpLocks/>
          </p:cNvGrpSpPr>
          <p:nvPr/>
        </p:nvGrpSpPr>
        <p:grpSpPr bwMode="auto">
          <a:xfrm>
            <a:off x="395288" y="260350"/>
            <a:ext cx="2881312" cy="476250"/>
            <a:chOff x="0" y="0"/>
            <a:chExt cx="3294657" cy="476612"/>
          </a:xfrm>
        </p:grpSpPr>
        <p:sp>
          <p:nvSpPr>
            <p:cNvPr id="7177" name="Shape 32"/>
            <p:cNvSpPr>
              <a:spLocks noChangeShapeType="1"/>
            </p:cNvSpPr>
            <p:nvPr/>
          </p:nvSpPr>
          <p:spPr bwMode="auto">
            <a:xfrm>
              <a:off x="0" y="0"/>
              <a:ext cx="3294657" cy="0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bevel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78" name="Shape 33"/>
            <p:cNvSpPr>
              <a:spLocks noChangeShapeType="1"/>
            </p:cNvSpPr>
            <p:nvPr/>
          </p:nvSpPr>
          <p:spPr bwMode="auto">
            <a:xfrm>
              <a:off x="0" y="476612"/>
              <a:ext cx="3294657" cy="1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bevel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hape 167"/>
          <p:cNvSpPr>
            <a:spLocks noGrp="1"/>
          </p:cNvSpPr>
          <p:nvPr>
            <p:ph type="title"/>
          </p:nvPr>
        </p:nvSpPr>
        <p:spPr>
          <a:xfrm>
            <a:off x="206375" y="260350"/>
            <a:ext cx="8686800" cy="1143000"/>
          </a:xfrm>
        </p:spPr>
        <p:txBody>
          <a:bodyPr lIns="0" tIns="0" rIns="0" bIns="0"/>
          <a:lstStyle/>
          <a:p>
            <a:pPr eaLnBrk="1" hangingPunct="1">
              <a:lnSpc>
                <a:spcPct val="95000"/>
              </a:lnSpc>
            </a:pPr>
            <a:r>
              <a:rPr lang="ru-RU" sz="1800" smtClean="0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ДИАГРАММЫ ПОКАЗАТЕЛЕЙ ОЦЕНКИ КРИТЕРИЕВ ККП В 2010/2011 ГОДАХ</a:t>
            </a:r>
          </a:p>
        </p:txBody>
      </p:sp>
      <p:pic>
        <p:nvPicPr>
          <p:cNvPr id="25602" name="1 .jpg" descr="1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76425"/>
            <a:ext cx="4618038" cy="36226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pic>
        <p:nvPicPr>
          <p:cNvPr id="25603" name="1а.jpg" descr="1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06925" y="1879600"/>
            <a:ext cx="4537075" cy="36226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25604" name="Shape 170"/>
          <p:cNvSpPr>
            <a:spLocks noChangeArrowheads="1"/>
          </p:cNvSpPr>
          <p:nvPr/>
        </p:nvSpPr>
        <p:spPr bwMode="auto">
          <a:xfrm>
            <a:off x="1928813" y="5980113"/>
            <a:ext cx="731837" cy="35083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none" lIns="45719" rIns="45719">
            <a:spAutoFit/>
          </a:bodyPr>
          <a:lstStyle/>
          <a:p>
            <a:r>
              <a:rPr lang="ru-RU">
                <a:solidFill>
                  <a:srgbClr val="FFFFFF"/>
                </a:solidFill>
              </a:rPr>
              <a:t>2010г.</a:t>
            </a:r>
          </a:p>
        </p:txBody>
      </p:sp>
      <p:sp>
        <p:nvSpPr>
          <p:cNvPr id="25605" name="Shape 171"/>
          <p:cNvSpPr>
            <a:spLocks noChangeArrowheads="1"/>
          </p:cNvSpPr>
          <p:nvPr/>
        </p:nvSpPr>
        <p:spPr bwMode="auto">
          <a:xfrm>
            <a:off x="6545263" y="5957888"/>
            <a:ext cx="715962" cy="35083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>
                <a:solidFill>
                  <a:srgbClr val="FFFFFF"/>
                </a:solidFill>
              </a:rPr>
              <a:t>2011г.</a:t>
            </a:r>
          </a:p>
        </p:txBody>
      </p:sp>
      <p:sp>
        <p:nvSpPr>
          <p:cNvPr id="25607" name="Shape 208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/>
        </p:nvSpPr>
        <p:spPr>
          <a:xfrm>
            <a:off x="374650" y="360363"/>
            <a:ext cx="8394700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ИЗМЕНЕНИЕ ПОКАЗАТЕЛЯ ОЦЕНКИ КРИТЕРИЕВ  КОМПЛЕМЕНТАРНОГО КОМПЕТЕНТНОСТНОГО ПРОФИЛЯ</a:t>
            </a:r>
          </a:p>
        </p:txBody>
      </p:sp>
      <p:sp>
        <p:nvSpPr>
          <p:cNvPr id="26626" name="Shape 174"/>
          <p:cNvSpPr>
            <a:spLocks noChangeArrowheads="1"/>
          </p:cNvSpPr>
          <p:nvPr/>
        </p:nvSpPr>
        <p:spPr bwMode="auto">
          <a:xfrm>
            <a:off x="1604963" y="2000250"/>
            <a:ext cx="530225" cy="3495675"/>
          </a:xfrm>
          <a:prstGeom prst="rect">
            <a:avLst/>
          </a:prstGeom>
          <a:solidFill>
            <a:srgbClr val="FF313F"/>
          </a:solidFill>
          <a:ln w="1143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26627" name="Shape 175"/>
          <p:cNvSpPr>
            <a:spLocks noChangeArrowheads="1"/>
          </p:cNvSpPr>
          <p:nvPr/>
        </p:nvSpPr>
        <p:spPr bwMode="auto">
          <a:xfrm>
            <a:off x="2941638" y="2886075"/>
            <a:ext cx="555625" cy="2609850"/>
          </a:xfrm>
          <a:prstGeom prst="rect">
            <a:avLst/>
          </a:prstGeom>
          <a:solidFill>
            <a:srgbClr val="FF313F"/>
          </a:solidFill>
          <a:ln w="1143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26628" name="Shape 176"/>
          <p:cNvSpPr>
            <a:spLocks noChangeArrowheads="1"/>
          </p:cNvSpPr>
          <p:nvPr/>
        </p:nvSpPr>
        <p:spPr bwMode="auto">
          <a:xfrm>
            <a:off x="4303713" y="2962275"/>
            <a:ext cx="530225" cy="2533650"/>
          </a:xfrm>
          <a:prstGeom prst="rect">
            <a:avLst/>
          </a:prstGeom>
          <a:solidFill>
            <a:srgbClr val="FF313F"/>
          </a:solidFill>
          <a:ln w="1143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26629" name="Shape 177"/>
          <p:cNvSpPr>
            <a:spLocks noChangeArrowheads="1"/>
          </p:cNvSpPr>
          <p:nvPr/>
        </p:nvSpPr>
        <p:spPr bwMode="auto">
          <a:xfrm>
            <a:off x="5640388" y="5495925"/>
            <a:ext cx="555625" cy="303213"/>
          </a:xfrm>
          <a:prstGeom prst="rect">
            <a:avLst/>
          </a:prstGeom>
          <a:solidFill>
            <a:srgbClr val="FF313F"/>
          </a:solidFill>
          <a:ln w="1143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26630" name="Shape 178"/>
          <p:cNvSpPr>
            <a:spLocks noChangeArrowheads="1"/>
          </p:cNvSpPr>
          <p:nvPr/>
        </p:nvSpPr>
        <p:spPr bwMode="auto">
          <a:xfrm>
            <a:off x="7002463" y="2354263"/>
            <a:ext cx="530225" cy="3141662"/>
          </a:xfrm>
          <a:prstGeom prst="rect">
            <a:avLst/>
          </a:prstGeom>
          <a:solidFill>
            <a:srgbClr val="FF313F"/>
          </a:solidFill>
          <a:ln w="1143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26631" name="Shape 179"/>
          <p:cNvSpPr>
            <a:spLocks noChangeShapeType="1"/>
          </p:cNvSpPr>
          <p:nvPr/>
        </p:nvSpPr>
        <p:spPr bwMode="auto">
          <a:xfrm flipH="1">
            <a:off x="1203325" y="1747838"/>
            <a:ext cx="0" cy="4684712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2" name="Shape 180"/>
          <p:cNvSpPr>
            <a:spLocks noChangeShapeType="1"/>
          </p:cNvSpPr>
          <p:nvPr/>
        </p:nvSpPr>
        <p:spPr bwMode="auto">
          <a:xfrm>
            <a:off x="1127125" y="6432550"/>
            <a:ext cx="762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3" name="Shape 181"/>
          <p:cNvSpPr>
            <a:spLocks noChangeShapeType="1"/>
          </p:cNvSpPr>
          <p:nvPr/>
        </p:nvSpPr>
        <p:spPr bwMode="auto">
          <a:xfrm>
            <a:off x="1127125" y="5495925"/>
            <a:ext cx="762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4" name="Shape 182"/>
          <p:cNvSpPr>
            <a:spLocks noChangeShapeType="1"/>
          </p:cNvSpPr>
          <p:nvPr/>
        </p:nvSpPr>
        <p:spPr bwMode="auto">
          <a:xfrm>
            <a:off x="1127125" y="4557713"/>
            <a:ext cx="762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5" name="Shape 183"/>
          <p:cNvSpPr>
            <a:spLocks noChangeShapeType="1"/>
          </p:cNvSpPr>
          <p:nvPr/>
        </p:nvSpPr>
        <p:spPr bwMode="auto">
          <a:xfrm>
            <a:off x="1127125" y="3622675"/>
            <a:ext cx="762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6" name="Shape 184"/>
          <p:cNvSpPr>
            <a:spLocks noChangeShapeType="1"/>
          </p:cNvSpPr>
          <p:nvPr/>
        </p:nvSpPr>
        <p:spPr bwMode="auto">
          <a:xfrm>
            <a:off x="1127125" y="2684463"/>
            <a:ext cx="762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7" name="Shape 185"/>
          <p:cNvSpPr>
            <a:spLocks noChangeShapeType="1"/>
          </p:cNvSpPr>
          <p:nvPr/>
        </p:nvSpPr>
        <p:spPr bwMode="auto">
          <a:xfrm>
            <a:off x="1127125" y="1747838"/>
            <a:ext cx="762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8" name="Shape 186"/>
          <p:cNvSpPr>
            <a:spLocks noChangeShapeType="1"/>
          </p:cNvSpPr>
          <p:nvPr/>
        </p:nvSpPr>
        <p:spPr bwMode="auto">
          <a:xfrm>
            <a:off x="1203325" y="5495925"/>
            <a:ext cx="67310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39" name="Shape 187"/>
          <p:cNvSpPr>
            <a:spLocks noChangeShapeType="1"/>
          </p:cNvSpPr>
          <p:nvPr/>
        </p:nvSpPr>
        <p:spPr bwMode="auto">
          <a:xfrm flipV="1">
            <a:off x="2538413" y="5495925"/>
            <a:ext cx="0" cy="74613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40" name="Shape 188"/>
          <p:cNvSpPr>
            <a:spLocks noChangeShapeType="1"/>
          </p:cNvSpPr>
          <p:nvPr/>
        </p:nvSpPr>
        <p:spPr bwMode="auto">
          <a:xfrm flipV="1">
            <a:off x="3900488" y="5495925"/>
            <a:ext cx="0" cy="74613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41" name="Shape 189"/>
          <p:cNvSpPr>
            <a:spLocks noChangeShapeType="1"/>
          </p:cNvSpPr>
          <p:nvPr/>
        </p:nvSpPr>
        <p:spPr bwMode="auto">
          <a:xfrm flipV="1">
            <a:off x="5237163" y="5495925"/>
            <a:ext cx="0" cy="74613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42" name="Shape 190"/>
          <p:cNvSpPr>
            <a:spLocks noChangeShapeType="1"/>
          </p:cNvSpPr>
          <p:nvPr/>
        </p:nvSpPr>
        <p:spPr bwMode="auto">
          <a:xfrm flipV="1">
            <a:off x="6599238" y="5495925"/>
            <a:ext cx="0" cy="74613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43" name="Shape 191"/>
          <p:cNvSpPr>
            <a:spLocks noChangeShapeType="1"/>
          </p:cNvSpPr>
          <p:nvPr/>
        </p:nvSpPr>
        <p:spPr bwMode="auto">
          <a:xfrm flipV="1">
            <a:off x="7934325" y="5495925"/>
            <a:ext cx="0" cy="74613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6644" name="Shape 192"/>
          <p:cNvSpPr>
            <a:spLocks noChangeArrowheads="1"/>
          </p:cNvSpPr>
          <p:nvPr/>
        </p:nvSpPr>
        <p:spPr bwMode="auto">
          <a:xfrm>
            <a:off x="1608138" y="1577975"/>
            <a:ext cx="525462" cy="2301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0,187</a:t>
            </a:r>
          </a:p>
        </p:txBody>
      </p:sp>
      <p:sp>
        <p:nvSpPr>
          <p:cNvPr id="26645" name="Shape 193"/>
          <p:cNvSpPr>
            <a:spLocks noChangeArrowheads="1"/>
          </p:cNvSpPr>
          <p:nvPr/>
        </p:nvSpPr>
        <p:spPr bwMode="auto">
          <a:xfrm>
            <a:off x="2957513" y="2508250"/>
            <a:ext cx="525462" cy="2317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0,139</a:t>
            </a:r>
          </a:p>
        </p:txBody>
      </p:sp>
      <p:sp>
        <p:nvSpPr>
          <p:cNvPr id="26646" name="Shape 194"/>
          <p:cNvSpPr>
            <a:spLocks noChangeArrowheads="1"/>
          </p:cNvSpPr>
          <p:nvPr/>
        </p:nvSpPr>
        <p:spPr bwMode="auto">
          <a:xfrm>
            <a:off x="4297363" y="2570163"/>
            <a:ext cx="525462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0,135</a:t>
            </a:r>
          </a:p>
        </p:txBody>
      </p:sp>
      <p:sp>
        <p:nvSpPr>
          <p:cNvPr id="26647" name="Shape 195"/>
          <p:cNvSpPr>
            <a:spLocks noChangeArrowheads="1"/>
          </p:cNvSpPr>
          <p:nvPr/>
        </p:nvSpPr>
        <p:spPr bwMode="auto">
          <a:xfrm>
            <a:off x="5621338" y="6111875"/>
            <a:ext cx="593725" cy="2317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-0,016</a:t>
            </a:r>
          </a:p>
        </p:txBody>
      </p:sp>
      <p:sp>
        <p:nvSpPr>
          <p:cNvPr id="26648" name="Shape 196"/>
          <p:cNvSpPr>
            <a:spLocks noChangeArrowheads="1"/>
          </p:cNvSpPr>
          <p:nvPr/>
        </p:nvSpPr>
        <p:spPr bwMode="auto">
          <a:xfrm>
            <a:off x="7004050" y="1984375"/>
            <a:ext cx="525463" cy="2301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0,168</a:t>
            </a:r>
          </a:p>
        </p:txBody>
      </p:sp>
      <p:sp>
        <p:nvSpPr>
          <p:cNvPr id="26649" name="Shape 197"/>
          <p:cNvSpPr>
            <a:spLocks noChangeArrowheads="1"/>
          </p:cNvSpPr>
          <p:nvPr/>
        </p:nvSpPr>
        <p:spPr bwMode="auto">
          <a:xfrm>
            <a:off x="323850" y="6315075"/>
            <a:ext cx="481013" cy="2317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-0,05</a:t>
            </a:r>
          </a:p>
        </p:txBody>
      </p:sp>
      <p:sp>
        <p:nvSpPr>
          <p:cNvPr id="26650" name="Shape 198"/>
          <p:cNvSpPr>
            <a:spLocks noChangeArrowheads="1"/>
          </p:cNvSpPr>
          <p:nvPr/>
        </p:nvSpPr>
        <p:spPr bwMode="auto">
          <a:xfrm>
            <a:off x="896938" y="5380038"/>
            <a:ext cx="169862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</a:t>
            </a:r>
          </a:p>
        </p:txBody>
      </p:sp>
      <p:sp>
        <p:nvSpPr>
          <p:cNvPr id="26651" name="Shape 199"/>
          <p:cNvSpPr>
            <a:spLocks noChangeArrowheads="1"/>
          </p:cNvSpPr>
          <p:nvPr/>
        </p:nvSpPr>
        <p:spPr bwMode="auto">
          <a:xfrm>
            <a:off x="392113" y="4414838"/>
            <a:ext cx="412750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0,05</a:t>
            </a:r>
          </a:p>
        </p:txBody>
      </p:sp>
      <p:sp>
        <p:nvSpPr>
          <p:cNvPr id="26652" name="Shape 200"/>
          <p:cNvSpPr>
            <a:spLocks noChangeArrowheads="1"/>
          </p:cNvSpPr>
          <p:nvPr/>
        </p:nvSpPr>
        <p:spPr bwMode="auto">
          <a:xfrm>
            <a:off x="504825" y="3508375"/>
            <a:ext cx="300038" cy="2301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0,1</a:t>
            </a:r>
          </a:p>
        </p:txBody>
      </p:sp>
      <p:sp>
        <p:nvSpPr>
          <p:cNvPr id="26653" name="Shape 201"/>
          <p:cNvSpPr>
            <a:spLocks noChangeArrowheads="1"/>
          </p:cNvSpPr>
          <p:nvPr/>
        </p:nvSpPr>
        <p:spPr bwMode="auto">
          <a:xfrm>
            <a:off x="392113" y="2570163"/>
            <a:ext cx="412750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0,15</a:t>
            </a:r>
          </a:p>
        </p:txBody>
      </p:sp>
      <p:sp>
        <p:nvSpPr>
          <p:cNvPr id="26654" name="Shape 202"/>
          <p:cNvSpPr>
            <a:spLocks noChangeArrowheads="1"/>
          </p:cNvSpPr>
          <p:nvPr/>
        </p:nvSpPr>
        <p:spPr bwMode="auto">
          <a:xfrm>
            <a:off x="504825" y="1631950"/>
            <a:ext cx="300038" cy="2301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0,2</a:t>
            </a:r>
          </a:p>
        </p:txBody>
      </p:sp>
      <p:sp>
        <p:nvSpPr>
          <p:cNvPr id="26655" name="Shape 203"/>
          <p:cNvSpPr>
            <a:spLocks noChangeArrowheads="1"/>
          </p:cNvSpPr>
          <p:nvPr/>
        </p:nvSpPr>
        <p:spPr bwMode="auto">
          <a:xfrm>
            <a:off x="1785938" y="5842000"/>
            <a:ext cx="169862" cy="2317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1</a:t>
            </a:r>
          </a:p>
        </p:txBody>
      </p:sp>
      <p:sp>
        <p:nvSpPr>
          <p:cNvPr id="26656" name="Shape 204"/>
          <p:cNvSpPr>
            <a:spLocks noChangeArrowheads="1"/>
          </p:cNvSpPr>
          <p:nvPr/>
        </p:nvSpPr>
        <p:spPr bwMode="auto">
          <a:xfrm>
            <a:off x="3135313" y="5843588"/>
            <a:ext cx="169862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2</a:t>
            </a:r>
          </a:p>
        </p:txBody>
      </p:sp>
      <p:sp>
        <p:nvSpPr>
          <p:cNvPr id="26657" name="Shape 205"/>
          <p:cNvSpPr>
            <a:spLocks noChangeArrowheads="1"/>
          </p:cNvSpPr>
          <p:nvPr/>
        </p:nvSpPr>
        <p:spPr bwMode="auto">
          <a:xfrm>
            <a:off x="4484688" y="5843588"/>
            <a:ext cx="169862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3</a:t>
            </a:r>
          </a:p>
        </p:txBody>
      </p:sp>
      <p:sp>
        <p:nvSpPr>
          <p:cNvPr id="26658" name="Shape 206"/>
          <p:cNvSpPr>
            <a:spLocks noChangeArrowheads="1"/>
          </p:cNvSpPr>
          <p:nvPr/>
        </p:nvSpPr>
        <p:spPr bwMode="auto">
          <a:xfrm>
            <a:off x="5832475" y="5843588"/>
            <a:ext cx="169863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4</a:t>
            </a:r>
          </a:p>
        </p:txBody>
      </p:sp>
      <p:sp>
        <p:nvSpPr>
          <p:cNvPr id="26659" name="Shape 207"/>
          <p:cNvSpPr>
            <a:spLocks noChangeArrowheads="1"/>
          </p:cNvSpPr>
          <p:nvPr/>
        </p:nvSpPr>
        <p:spPr bwMode="auto">
          <a:xfrm>
            <a:off x="7181850" y="5843588"/>
            <a:ext cx="169863" cy="2301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400">
                <a:solidFill>
                  <a:srgbClr val="FFFFFF"/>
                </a:solidFill>
                <a:latin typeface="Helvetica Neue Light"/>
                <a:sym typeface="Helvetica Neue Light"/>
              </a:rPr>
              <a:t>5</a:t>
            </a:r>
          </a:p>
        </p:txBody>
      </p:sp>
      <p:sp>
        <p:nvSpPr>
          <p:cNvPr id="26660" name="Shape 208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21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/>
        </p:nvSpPr>
        <p:spPr>
          <a:xfrm>
            <a:off x="468313" y="3197225"/>
            <a:ext cx="5273675" cy="2111375"/>
          </a:xfrm>
          <a:prstGeom prst="rect">
            <a:avLst/>
          </a:prstGeom>
          <a:ln w="12700">
            <a:miter lim="400000"/>
          </a:ln>
          <a:effectLst>
            <a:outerShdw blurRad="12700" dist="12700" dir="5400000" rotWithShape="0">
              <a:srgbClr val="000000">
                <a:alpha val="75000"/>
              </a:srgbClr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marL="342899" indent="-342899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AutoNum type="arabicPeriod"/>
              <a:defRPr/>
            </a:pPr>
            <a:r>
              <a:rPr sz="20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Лечебно-диагностическая</a:t>
            </a:r>
          </a:p>
          <a:p>
            <a:pPr marL="342899" indent="-342899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AutoNum type="arabicPeriod" startAt="2"/>
              <a:defRPr/>
            </a:pPr>
            <a:r>
              <a:rPr sz="20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Реабилитационная</a:t>
            </a:r>
          </a:p>
          <a:p>
            <a:pPr marL="342899" indent="-342899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AutoNum type="arabicPeriod" startAt="3"/>
              <a:defRPr/>
            </a:pPr>
            <a:r>
              <a:rPr sz="20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Медико-профилактическая</a:t>
            </a:r>
          </a:p>
          <a:p>
            <a:pPr marL="342899" indent="-342899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AutoNum type="arabicPeriod" startAt="4"/>
              <a:defRPr/>
            </a:pPr>
            <a:r>
              <a:rPr sz="20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Организационно-управленческая</a:t>
            </a:r>
          </a:p>
          <a:p>
            <a:pPr marL="342899" indent="-342899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AutoNum type="arabicPeriod" startAt="5"/>
              <a:defRPr/>
            </a:pPr>
            <a:r>
              <a:rPr sz="20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Исследовательская</a:t>
            </a:r>
          </a:p>
        </p:txBody>
      </p:sp>
      <p:sp>
        <p:nvSpPr>
          <p:cNvPr id="27650" name="Shape 211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212" name="Shape 212"/>
          <p:cNvSpPr/>
          <p:nvPr/>
        </p:nvSpPr>
        <p:spPr>
          <a:xfrm>
            <a:off x="441325" y="1190625"/>
            <a:ext cx="8378825" cy="1301750"/>
          </a:xfrm>
          <a:prstGeom prst="rect">
            <a:avLst/>
          </a:prstGeom>
          <a:ln w="12700">
            <a:miter lim="400000"/>
          </a:ln>
          <a:effectLst>
            <a:outerShdw blurRad="12700" dist="12700" dir="5400000" rotWithShape="0">
              <a:srgbClr val="000000">
                <a:alpha val="75000"/>
              </a:srgbClr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ru-RU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5. Осуществлена модернизация структуры и содержания компетенций, предложенных федеральным государственным образовательным стандартом нового поколения по направлению подготовки бакалавриата «сестринское дело», учитывающая меджисциплинарный подход к формированию компетенций.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hape 214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28674" name="Shape 215"/>
          <p:cNvSpPr>
            <a:spLocks noChangeArrowheads="1"/>
          </p:cNvSpPr>
          <p:nvPr/>
        </p:nvSpPr>
        <p:spPr bwMode="auto">
          <a:xfrm>
            <a:off x="288925" y="830263"/>
            <a:ext cx="8509000" cy="14033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2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ДУБЛИРОВАНИЕ ЛОГИЧЕСКОГО СОДЕРЖАНИЯ КОМПЕТЕНЦИЙ</a:t>
            </a:r>
            <a:endParaRPr lang="ru-RU" sz="1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just"/>
            <a:r>
              <a:rPr lang="ru-RU">
                <a:solidFill>
                  <a:srgbClr val="FFFFFF"/>
                </a:solidFill>
                <a:latin typeface="Helvetica Neue Light"/>
                <a:sym typeface="Helvetica Neue Light"/>
              </a:rPr>
              <a:t>     Например, обеспечение реабилитационной службы мало чем отличается от           </a:t>
            </a:r>
          </a:p>
          <a:p>
            <a:pPr algn="just"/>
            <a:r>
              <a:rPr lang="ru-RU">
                <a:solidFill>
                  <a:srgbClr val="FFFFFF"/>
                </a:solidFill>
                <a:latin typeface="Helvetica Neue Light"/>
                <a:sym typeface="Helvetica Neue Light"/>
              </a:rPr>
              <a:t>     обеспечения при проведении медико-профилактических мероприятий с </a:t>
            </a:r>
          </a:p>
          <a:p>
            <a:pPr algn="just"/>
            <a:r>
              <a:rPr lang="ru-RU">
                <a:solidFill>
                  <a:srgbClr val="FFFFFF"/>
                </a:solidFill>
                <a:latin typeface="Helvetica Neue Light"/>
                <a:sym typeface="Helvetica Neue Light"/>
              </a:rPr>
              <a:t>     точки   зрения мобилизации ресурсов, стратегического планирования, </a:t>
            </a:r>
          </a:p>
          <a:p>
            <a:pPr algn="just"/>
            <a:r>
              <a:rPr lang="ru-RU">
                <a:solidFill>
                  <a:srgbClr val="FFFFFF"/>
                </a:solidFill>
                <a:latin typeface="Helvetica Neue Light"/>
                <a:sym typeface="Helvetica Neue Light"/>
              </a:rPr>
              <a:t>     работой с  контрагентами и т.п.;</a:t>
            </a:r>
          </a:p>
        </p:txBody>
      </p:sp>
      <p:sp>
        <p:nvSpPr>
          <p:cNvPr id="216" name="Shape 216"/>
          <p:cNvSpPr>
            <a:spLocks noChangeArrowheads="1"/>
          </p:cNvSpPr>
          <p:nvPr/>
        </p:nvSpPr>
        <p:spPr bwMode="auto">
          <a:xfrm>
            <a:off x="250825" y="2636838"/>
            <a:ext cx="8528050" cy="19827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36550" indent="-336550"/>
            <a:r>
              <a:rPr lang="ru-RU" sz="2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ИЗЛИШНЯЯ ДЕТАЛИЗАЦИЯ КОМПЕТЕНЦИЙ, ОСОБЕННО В                  ЧАСТИ ОБЩЕКУЛЬТУРНОГО БЛОКА КОМПЕТЕНЦИЙ</a:t>
            </a:r>
          </a:p>
          <a:p>
            <a:pPr marL="336550" indent="-336550" algn="just"/>
            <a:r>
              <a:rPr lang="ru-RU">
                <a:solidFill>
                  <a:srgbClr val="FFFFFF"/>
                </a:solidFill>
                <a:latin typeface="Helvetica Neue Light"/>
                <a:sym typeface="Helvetica Neue Light"/>
              </a:rPr>
              <a:t>     Например, наличие самостоятельных компетенций: умение использовать закономерности естественнонаучных дисциплин в профессиональной деятельности и умение использовать положения гуманитарных дисциплин в профессиональной деятельности. Такое разделение слабо соответствует принципам академического образования в целом;</a:t>
            </a:r>
          </a:p>
        </p:txBody>
      </p:sp>
      <p:sp>
        <p:nvSpPr>
          <p:cNvPr id="217" name="Shape 217"/>
          <p:cNvSpPr>
            <a:spLocks noChangeArrowheads="1"/>
          </p:cNvSpPr>
          <p:nvPr/>
        </p:nvSpPr>
        <p:spPr bwMode="auto">
          <a:xfrm>
            <a:off x="336550" y="5054600"/>
            <a:ext cx="8528050" cy="88423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00038" indent="-300038"/>
            <a:r>
              <a:rPr lang="ru-RU" sz="2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ДУБЛИРОВАНИЕ «ВХОДЯЩИХ» КОМПЕТЕНЦИЙ, ФОРМИРУЕМЫХ ЕЩЕ В ДОВУЗОВСКОЙ СРЕДЕ</a:t>
            </a:r>
          </a:p>
          <a:p>
            <a:pPr marL="300038" indent="-300038" algn="just"/>
            <a:r>
              <a:rPr lang="ru-RU">
                <a:solidFill>
                  <a:srgbClr val="FFFFFF"/>
                </a:solidFill>
                <a:latin typeface="Helvetica Neue Light"/>
                <a:sym typeface="Helvetica Neue Light"/>
              </a:rPr>
              <a:t>     Например, «владение навыками работы с компьютером» и т.п.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" grpId="2" animBg="1" advAuto="0"/>
      <p:bldP spid="217" grpId="3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/>
          <p:nvPr/>
        </p:nvSpPr>
        <p:spPr>
          <a:xfrm>
            <a:off x="1279525" y="1282700"/>
            <a:ext cx="6584950" cy="1608138"/>
          </a:xfrm>
          <a:prstGeom prst="rect">
            <a:avLst/>
          </a:prstGeom>
          <a:ln w="12700">
            <a:miter lim="400000"/>
          </a:ln>
          <a:effectLst/>
          <a:extLst>
            <a:ext uri="{C572A759-6A51-4108-AA02-DFA0A04FC94B}"/>
          </a:extLst>
        </p:spPr>
        <p:txBody>
          <a:bodyPr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По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федеральному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государственному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образовательному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стандарту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marL="0" lvl="1" indent="228600"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endParaRPr sz="2000" kern="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1" indent="254000" fontAlgn="auto">
              <a:spcBef>
                <a:spcPts val="0"/>
              </a:spcBef>
              <a:spcAft>
                <a:spcPts val="0"/>
              </a:spcAft>
              <a:tabLst>
                <a:tab pos="4127500" algn="l"/>
              </a:tabLst>
              <a:defRPr/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ОК-1 – ОК-16 –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общекультурные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компетенции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</a:p>
          <a:p>
            <a:pPr marL="0" lvl="1" indent="254000" fontAlgn="auto">
              <a:spcBef>
                <a:spcPts val="0"/>
              </a:spcBef>
              <a:spcAft>
                <a:spcPts val="0"/>
              </a:spcAft>
              <a:tabLst>
                <a:tab pos="4127500" algn="l"/>
              </a:tabLst>
              <a:defRPr/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ПК-1 – ПК-18 –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профессиональные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компетенции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  <p:sp>
        <p:nvSpPr>
          <p:cNvPr id="220" name="Shape 220"/>
          <p:cNvSpPr/>
          <p:nvPr/>
        </p:nvSpPr>
        <p:spPr>
          <a:xfrm>
            <a:off x="1279525" y="3370263"/>
            <a:ext cx="6584950" cy="2217737"/>
          </a:xfrm>
          <a:prstGeom prst="rect">
            <a:avLst/>
          </a:prstGeom>
          <a:ln w="12700">
            <a:miter lim="400000"/>
          </a:ln>
          <a:effectLst/>
          <a:extLst>
            <a:ext uri="{C572A759-6A51-4108-AA02-DFA0A04FC94B}"/>
          </a:extLst>
        </p:spPr>
        <p:txBody>
          <a:bodyPr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По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предложенной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модели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cap="all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компетенций</a:t>
            </a: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endParaRPr sz="2000" kern="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1" indent="254000"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К 1.1. – К 1.9. –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клинические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компетенции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</a:p>
          <a:p>
            <a:pPr marL="0" lvl="1" indent="254000"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К 2.1. –К 2.10. –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коммуникативные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компетенции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</a:p>
          <a:p>
            <a:pPr marL="0" lvl="1" indent="254000"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К 3.1. – К 3.11. –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лидерские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компетенции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</a:p>
          <a:p>
            <a:pPr marL="0" lvl="1" indent="254000"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К 4.1. – К 4.11. –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управленческие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компетенции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</a:p>
          <a:p>
            <a:pPr marL="0" lvl="1" indent="254000" fontAlgn="auto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  <a:defRPr/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К 5.1. – К 5.10. –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личностные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z="20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способности</a:t>
            </a: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  <p:sp>
        <p:nvSpPr>
          <p:cNvPr id="29699" name="Shape 221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24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/>
          </p:cNvSpPr>
          <p:nvPr>
            <p:ph type="title" idx="4294967295"/>
          </p:nvPr>
        </p:nvSpPr>
        <p:spPr>
          <a:xfrm>
            <a:off x="276225" y="404813"/>
            <a:ext cx="4800600" cy="635000"/>
          </a:xfrm>
        </p:spPr>
        <p:txBody>
          <a:bodyPr lIns="0" tIns="0" rIns="0" bIns="0">
            <a:normAutofit/>
          </a:bodyPr>
          <a:lstStyle/>
          <a:p>
            <a:pPr defTabSz="886968" eaLnBrk="1" fontAlgn="auto" hangingPunct="1">
              <a:spcBef>
                <a:spcPts val="0"/>
              </a:spcBef>
              <a:spcAft>
                <a:spcPts val="0"/>
              </a:spcAft>
              <a:defRPr sz="1800"/>
            </a:pPr>
            <a:r>
              <a:rPr sz="194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Научная  новизна  исследования</a:t>
            </a:r>
            <a:r>
              <a:rPr sz="1940" b="1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/>
            </a:r>
            <a:br>
              <a:rPr sz="1940" b="1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endParaRPr sz="1940" b="1" cap="all">
              <a:solidFill>
                <a:srgbClr val="FFFFFF"/>
              </a:solidFill>
              <a:latin typeface="+mj-lt"/>
              <a:ea typeface="+mj-ea"/>
              <a:cs typeface="+mj-cs"/>
              <a:sym typeface="Helvetica Neue Medium"/>
            </a:endParaRPr>
          </a:p>
        </p:txBody>
      </p:sp>
      <p:sp>
        <p:nvSpPr>
          <p:cNvPr id="30722" name="Shape 224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225" name="Shape 225"/>
          <p:cNvSpPr>
            <a:spLocks noChangeArrowheads="1"/>
          </p:cNvSpPr>
          <p:nvPr/>
        </p:nvSpPr>
        <p:spPr bwMode="auto">
          <a:xfrm>
            <a:off x="368300" y="1379538"/>
            <a:ext cx="8407400" cy="4098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Введено понятие «комплементарный компетентностный профиль», формируемый образовательным учреждением в процессе подготовки медицинских кадров, ориентируясь на выявляемые потребности медицинского учреждения как работодателя.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Осуществлена группировка формируемых компетенций медицинской сестры – менеджера на 5 групп, учитывающая  необходимость в формировании профессиональных качеств (группа «клинические навыки»), управленческих компетенций (группы: коммуникационные навыки, лидерские качества и умение управлять) и личностных качеств (группа «личностные способности»).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Разработана критериальная модель оценки формируемого в процессе обучения комплементарного компетентностного профиля медицинской сестры, учитывающая экспертное оценивание весовых значений формируемых компетенций.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Предложена схема интеграции модели оценки компетенций при формировании комплементарного компетентностного профиля медицинской сестры – менеджера в образовательную программу вуза на основе проведенной апробации в ГБОУ ВПО Тверская государственная медицинская академия Минздрава России.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Осуществлена модернизация структуры и содержания компетенций, предложенных федеральным государственным образовательным стандартом нового поколения по направлению подготовки бакалавриата «сестринское дело», учитывающая междисциплинарный подход к формированию компетенций. </a:t>
            </a:r>
          </a:p>
        </p:txBody>
      </p:sp>
      <p:sp>
        <p:nvSpPr>
          <p:cNvPr id="30724" name="Shape 226"/>
          <p:cNvSpPr>
            <a:spLocks noChangeShapeType="1"/>
          </p:cNvSpPr>
          <p:nvPr/>
        </p:nvSpPr>
        <p:spPr bwMode="auto">
          <a:xfrm>
            <a:off x="300038" y="404813"/>
            <a:ext cx="470376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725" name="Shape 227"/>
          <p:cNvSpPr>
            <a:spLocks noChangeShapeType="1"/>
          </p:cNvSpPr>
          <p:nvPr/>
        </p:nvSpPr>
        <p:spPr bwMode="auto">
          <a:xfrm>
            <a:off x="323850" y="836613"/>
            <a:ext cx="467995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/>
          </p:cNvSpPr>
          <p:nvPr>
            <p:ph type="title" idx="4294967295"/>
          </p:nvPr>
        </p:nvSpPr>
        <p:spPr>
          <a:xfrm>
            <a:off x="384175" y="2427288"/>
            <a:ext cx="8375650" cy="1465262"/>
          </a:xfrm>
        </p:spPr>
        <p:txBody>
          <a:bodyPr lIns="0" tIns="0" rIns="0" bIns="0" anchor="t">
            <a:norm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/>
            </a:pPr>
            <a:r>
              <a:rPr sz="6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Спасибо</a:t>
            </a:r>
            <a:r>
              <a: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/>
            </a:r>
            <a:br>
              <a:rPr sz="40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r>
              <a:rPr sz="3900" cap="all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за внимание!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hape 36"/>
          <p:cNvSpPr>
            <a:spLocks noGrp="1"/>
          </p:cNvSpPr>
          <p:nvPr>
            <p:ph type="title" idx="4294967295"/>
          </p:nvPr>
        </p:nvSpPr>
        <p:spPr>
          <a:xfrm>
            <a:off x="414338" y="2355850"/>
            <a:ext cx="4075112" cy="582613"/>
          </a:xfrm>
        </p:spPr>
        <p:txBody>
          <a:bodyPr lIns="0" tIns="0" rIns="0" bIns="0" anchor="t"/>
          <a:lstStyle/>
          <a:p>
            <a:pPr algn="l" eaLnBrk="1" hangingPunct="1">
              <a:lnSpc>
                <a:spcPct val="95000"/>
              </a:lnSpc>
            </a:pPr>
            <a:r>
              <a:rPr lang="ru-RU" sz="1800" smtClean="0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ЦЕЛЬ, ОБЪЕКТ И ПРЕДМЕТ ИССЛЕДОВАНИЯ</a:t>
            </a:r>
          </a:p>
        </p:txBody>
      </p:sp>
      <p:sp>
        <p:nvSpPr>
          <p:cNvPr id="37" name="Shape 37"/>
          <p:cNvSpPr/>
          <p:nvPr/>
        </p:nvSpPr>
        <p:spPr>
          <a:xfrm>
            <a:off x="384175" y="3351213"/>
            <a:ext cx="8375650" cy="1328737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just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Цель исследования:</a:t>
            </a:r>
            <a:endParaRPr sz="1400" kern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algn="just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Разработка механизма формирования комплементарного компетентностного профиля медицинского персонала (на примере медицинской сестры – менеджера) в процессе профессионального обучения в образовательном учреждении в интересах повышения трудового потенциала медицинского учреждения.</a:t>
            </a:r>
          </a:p>
        </p:txBody>
      </p:sp>
      <p:sp>
        <p:nvSpPr>
          <p:cNvPr id="38" name="Shape 38"/>
          <p:cNvSpPr/>
          <p:nvPr/>
        </p:nvSpPr>
        <p:spPr>
          <a:xfrm>
            <a:off x="384175" y="4621213"/>
            <a:ext cx="8375650" cy="712787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just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Объект исследования:</a:t>
            </a:r>
          </a:p>
          <a:p>
            <a:pPr algn="just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Формируемый в период обучения в вузе комплементарный  компетентностный профиль медицинского персонала.</a:t>
            </a:r>
          </a:p>
        </p:txBody>
      </p:sp>
      <p:sp>
        <p:nvSpPr>
          <p:cNvPr id="39" name="Shape 39"/>
          <p:cNvSpPr/>
          <p:nvPr/>
        </p:nvSpPr>
        <p:spPr>
          <a:xfrm>
            <a:off x="384175" y="5411788"/>
            <a:ext cx="8375650" cy="919162"/>
          </a:xfrm>
          <a:prstGeom prst="rect">
            <a:avLst/>
          </a:prstGeom>
          <a:ln w="12700">
            <a:miter lim="400000"/>
          </a:ln>
          <a:effectLst>
            <a:outerShdw dist="12700" dir="5400000" rotWithShape="0">
              <a:srgbClr val="000000"/>
            </a:outerShdw>
          </a:effectLst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just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Предмет исследования:</a:t>
            </a:r>
            <a:endParaRPr sz="1400" kern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algn="just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400" kern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Механизм формирования комплементарного компетентностного профиля медицинского персонала, учитывающий потребности медицинского учреждения и формируемый в процессе обучения в высшем учебном заведении.</a:t>
            </a:r>
          </a:p>
        </p:txBody>
      </p:sp>
      <p:sp>
        <p:nvSpPr>
          <p:cNvPr id="8197" name="Shape 40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198" name="Shape 41"/>
          <p:cNvSpPr>
            <a:spLocks noChangeShapeType="1"/>
          </p:cNvSpPr>
          <p:nvPr/>
        </p:nvSpPr>
        <p:spPr bwMode="auto">
          <a:xfrm>
            <a:off x="395288" y="2276475"/>
            <a:ext cx="309721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8199" name="Shape 42"/>
          <p:cNvSpPr>
            <a:spLocks noChangeShapeType="1"/>
          </p:cNvSpPr>
          <p:nvPr/>
        </p:nvSpPr>
        <p:spPr bwMode="auto">
          <a:xfrm>
            <a:off x="395288" y="2924175"/>
            <a:ext cx="1944687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 animBg="1" advAuto="0"/>
      <p:bldP spid="38" grpId="2" animBg="1" advAuto="0"/>
      <p:bldP spid="39" grpId="3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hape 44"/>
          <p:cNvSpPr>
            <a:spLocks noGrp="1"/>
          </p:cNvSpPr>
          <p:nvPr>
            <p:ph type="title" idx="4294967295"/>
          </p:nvPr>
        </p:nvSpPr>
        <p:spPr>
          <a:xfrm>
            <a:off x="395288" y="404813"/>
            <a:ext cx="3808412" cy="404812"/>
          </a:xfrm>
        </p:spPr>
        <p:txBody>
          <a:bodyPr lIns="0" tIns="0" rIns="0" bIns="0" anchor="t"/>
          <a:lstStyle/>
          <a:p>
            <a:pPr algn="l" eaLnBrk="1" hangingPunct="1">
              <a:lnSpc>
                <a:spcPct val="95000"/>
              </a:lnSpc>
            </a:pPr>
            <a:r>
              <a:rPr lang="ru-RU" sz="1800" smtClean="0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ЗАДАЧИ ИССЛЕДОВАНИЯ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idx="4294967295"/>
          </p:nvPr>
        </p:nvSpPr>
        <p:spPr>
          <a:xfrm>
            <a:off x="384175" y="1136650"/>
            <a:ext cx="8375650" cy="5076825"/>
          </a:xfrm>
        </p:spPr>
        <p:txBody>
          <a:bodyPr lIns="0" tIns="0" rIns="0" bIns="0">
            <a:normAutofit/>
          </a:bodyPr>
          <a:lstStyle/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Конкретизировать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понятие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трудового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потенциала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с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учетом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специфики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учреждения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реализуемой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персоналом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деятельности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;</a:t>
            </a:r>
          </a:p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Выявить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факторы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предопределяющие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возможности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формирования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трудового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потенциала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учреждения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;</a:t>
            </a:r>
          </a:p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Осуществить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выявление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требуемых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компетенций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сестры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–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менеджера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влияющих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величину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трудового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потенциала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учреждения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;</a:t>
            </a:r>
          </a:p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Определить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понятие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комплементарный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компетентностный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профиль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 и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критерии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оценки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его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значимости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профессиональной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подготовке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сестры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–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менеджера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; </a:t>
            </a:r>
          </a:p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Разработать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модель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комплексной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оценки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компетенций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формируемых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в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рамках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комплементарного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компетентностного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профиля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встраиваемую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в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механизм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реализации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подготовки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медицинских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сестер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–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менеджеров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;</a:t>
            </a:r>
          </a:p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Обосновать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необходимость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и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направления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интеграции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модели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комплексной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оценки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компетенций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в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образовательную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программу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вуза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с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учетом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федерального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государственного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образовательного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стандарта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;</a:t>
            </a:r>
          </a:p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Осуществить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апробацию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предложенной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модели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комплексной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оценки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компетенций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информационной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базе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ГБОУ ВПО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Тверская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Государственная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Медицинская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Академия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Минздрава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России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и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оценить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возможности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распространения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ее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результатов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другие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направления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подготовки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и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другие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образовательные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учреждения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;</a:t>
            </a:r>
          </a:p>
          <a:p>
            <a:pPr marL="228600" indent="-228600" algn="just" eaLnBrk="1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FontTx/>
              <a:buAutoNum type="arabicPeriod"/>
              <a:defRPr sz="1800"/>
            </a:pP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Разработать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механизм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материального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стимулирования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медицинской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сестры-менеджера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,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осваивающей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обучении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комплементарный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компетентностный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профиль</a:t>
            </a:r>
            <a:r>
              <a:rPr sz="140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Light"/>
              </a:rPr>
              <a:t>.</a:t>
            </a:r>
          </a:p>
        </p:txBody>
      </p:sp>
      <p:sp>
        <p:nvSpPr>
          <p:cNvPr id="9219" name="Shape 46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9220" name="Shape 47"/>
          <p:cNvSpPr>
            <a:spLocks noChangeShapeType="1"/>
          </p:cNvSpPr>
          <p:nvPr/>
        </p:nvSpPr>
        <p:spPr bwMode="auto">
          <a:xfrm>
            <a:off x="395288" y="333375"/>
            <a:ext cx="295275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1" name="Shape 48"/>
          <p:cNvSpPr>
            <a:spLocks noChangeShapeType="1"/>
          </p:cNvSpPr>
          <p:nvPr/>
        </p:nvSpPr>
        <p:spPr bwMode="auto">
          <a:xfrm>
            <a:off x="395288" y="765175"/>
            <a:ext cx="295275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 idx="4294967295"/>
          </p:nvPr>
        </p:nvSpPr>
        <p:spPr>
          <a:xfrm>
            <a:off x="400050" y="2066925"/>
            <a:ext cx="2947988" cy="960438"/>
          </a:xfrm>
        </p:spPr>
        <p:txBody>
          <a:bodyPr lIns="0" tIns="0" rIns="0" bIns="0" anchor="t"/>
          <a:lstStyle/>
          <a:p>
            <a:pPr algn="l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1800"/>
            </a:pPr>
            <a:r>
              <a:rPr sz="2000" cap="all" spc="2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Основные</a:t>
            </a:r>
            <a:br>
              <a:rPr sz="2000" cap="all" spc="2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r>
              <a:rPr sz="2000" cap="all" spc="2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результаты</a:t>
            </a:r>
            <a:br>
              <a:rPr sz="2000" cap="all" spc="2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r>
              <a:rPr sz="2000" cap="all" spc="2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исследования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idx="4294967295"/>
          </p:nvPr>
        </p:nvSpPr>
        <p:spPr>
          <a:xfrm>
            <a:off x="395288" y="3357563"/>
            <a:ext cx="8359775" cy="2100262"/>
          </a:xfrm>
        </p:spPr>
        <p:txBody>
          <a:bodyPr lIns="0" tIns="0" rIns="0" bIns="0"/>
          <a:lstStyle/>
          <a:p>
            <a:pPr marL="185738" indent="-185738" algn="just" eaLnBrk="1" hangingPunct="1">
              <a:lnSpc>
                <a:spcPct val="95000"/>
              </a:lnSpc>
              <a:spcBef>
                <a:spcPct val="0"/>
              </a:spcBef>
              <a:buFontTx/>
              <a:buAutoNum type="arabicPeriod"/>
            </a:pPr>
            <a:r>
              <a:rPr lang="ru-RU" sz="2000" smtClean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Введено понятие «комплементарный компетентностный профиль» (ККП), формируемый образовательным учреждением в процессе подготовки медицинских кадров, ориентируясь на выявляемые потребности медицинского учреждения как работодателя.</a:t>
            </a:r>
            <a:endParaRPr lang="ru-RU" sz="2000" b="1" smtClean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185738" indent="-185738" algn="just" eaLnBrk="1" hangingPunct="1">
              <a:lnSpc>
                <a:spcPct val="95000"/>
              </a:lnSpc>
              <a:spcBef>
                <a:spcPct val="0"/>
              </a:spcBef>
              <a:buSzTx/>
              <a:buFontTx/>
              <a:buNone/>
            </a:pPr>
            <a:r>
              <a:rPr lang="ru-RU" sz="20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	</a:t>
            </a:r>
          </a:p>
          <a:p>
            <a:pPr marL="185738" indent="-185738" algn="just" eaLnBrk="1" hangingPunct="1">
              <a:lnSpc>
                <a:spcPct val="95000"/>
              </a:lnSpc>
              <a:spcBef>
                <a:spcPct val="0"/>
              </a:spcBef>
              <a:buSzTx/>
              <a:buFontTx/>
              <a:buNone/>
            </a:pPr>
            <a:r>
              <a:rPr lang="ru-RU" sz="20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	Под комплементарностью двух и более компетенций понимается их взаимодополнение, из чего вытекают     следующие следствия:</a:t>
            </a:r>
          </a:p>
        </p:txBody>
      </p:sp>
      <p:sp>
        <p:nvSpPr>
          <p:cNvPr id="10243" name="Shape 52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0244" name="Shape 53"/>
          <p:cNvSpPr>
            <a:spLocks noChangeShapeType="1"/>
          </p:cNvSpPr>
          <p:nvPr/>
        </p:nvSpPr>
        <p:spPr bwMode="auto">
          <a:xfrm>
            <a:off x="395288" y="1989138"/>
            <a:ext cx="1512887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245" name="Shape 54"/>
          <p:cNvSpPr>
            <a:spLocks noChangeShapeType="1"/>
          </p:cNvSpPr>
          <p:nvPr/>
        </p:nvSpPr>
        <p:spPr bwMode="auto">
          <a:xfrm>
            <a:off x="395288" y="2997200"/>
            <a:ext cx="2160587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1" uiExpand="1" build="p" bldLvl="5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 idx="4294967295"/>
          </p:nvPr>
        </p:nvSpPr>
        <p:spPr>
          <a:xfrm>
            <a:off x="387350" y="371475"/>
            <a:ext cx="8369300" cy="1436688"/>
          </a:xfrm>
        </p:spPr>
        <p:txBody>
          <a:bodyPr lIns="0" tIns="0" rIns="0" bIns="0" anchor="t"/>
          <a:lstStyle/>
          <a:p>
            <a:pPr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1800"/>
            </a:pPr>
            <a:r>
              <a:rPr sz="1800" cap="all" spc="18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Увеличение синергетического эффекта от взаимодействия трудовых потенциалов</a:t>
            </a:r>
            <a:br>
              <a:rPr sz="1800" cap="all" spc="18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r>
              <a:rPr sz="1800" cap="all" spc="18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до (ТП  ;ТП  ) и после (ТП  ;ТП  )</a:t>
            </a:r>
            <a:br>
              <a:rPr sz="1800" cap="all" spc="18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r>
              <a:rPr sz="1800" cap="all" spc="18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формирования ККП</a:t>
            </a:r>
            <a:br>
              <a:rPr sz="1800" cap="all" spc="18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</a:br>
            <a:r>
              <a:rPr sz="1800" cap="all" spc="18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rPr>
              <a:t>работников 1 и 2</a:t>
            </a:r>
          </a:p>
        </p:txBody>
      </p:sp>
      <p:sp>
        <p:nvSpPr>
          <p:cNvPr id="11266" name="Shape 57"/>
          <p:cNvSpPr>
            <a:spLocks/>
          </p:cNvSpPr>
          <p:nvPr/>
        </p:nvSpPr>
        <p:spPr bwMode="auto">
          <a:xfrm>
            <a:off x="1785938" y="2108200"/>
            <a:ext cx="1901825" cy="1847850"/>
          </a:xfrm>
          <a:custGeom>
            <a:avLst/>
            <a:gdLst>
              <a:gd name="T0" fmla="*/ 2147483647 w 19679"/>
              <a:gd name="T1" fmla="*/ 2147483647 h 19679"/>
              <a:gd name="T2" fmla="*/ 2147483647 w 19679"/>
              <a:gd name="T3" fmla="*/ 2147483647 h 19679"/>
              <a:gd name="T4" fmla="*/ 2147483647 w 19679"/>
              <a:gd name="T5" fmla="*/ 2147483647 h 19679"/>
              <a:gd name="T6" fmla="*/ 2147483647 w 19679"/>
              <a:gd name="T7" fmla="*/ 2147483647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67" name="Shape 58"/>
          <p:cNvSpPr>
            <a:spLocks noChangeArrowheads="1"/>
          </p:cNvSpPr>
          <p:nvPr/>
        </p:nvSpPr>
        <p:spPr bwMode="auto">
          <a:xfrm>
            <a:off x="2063750" y="2378075"/>
            <a:ext cx="322263" cy="29051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ТП</a:t>
            </a:r>
          </a:p>
        </p:txBody>
      </p:sp>
      <p:sp>
        <p:nvSpPr>
          <p:cNvPr id="11268" name="Shape 59"/>
          <p:cNvSpPr>
            <a:spLocks/>
          </p:cNvSpPr>
          <p:nvPr/>
        </p:nvSpPr>
        <p:spPr bwMode="auto">
          <a:xfrm>
            <a:off x="2328863" y="2636838"/>
            <a:ext cx="817562" cy="790575"/>
          </a:xfrm>
          <a:custGeom>
            <a:avLst/>
            <a:gdLst>
              <a:gd name="T0" fmla="*/ 705308742 w 19679"/>
              <a:gd name="T1" fmla="*/ 637819700 h 19679"/>
              <a:gd name="T2" fmla="*/ 705308742 w 19679"/>
              <a:gd name="T3" fmla="*/ 637819700 h 19679"/>
              <a:gd name="T4" fmla="*/ 705308742 w 19679"/>
              <a:gd name="T5" fmla="*/ 637819700 h 19679"/>
              <a:gd name="T6" fmla="*/ 705308742 w 19679"/>
              <a:gd name="T7" fmla="*/ 637819700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69" name="Shape 60"/>
          <p:cNvSpPr>
            <a:spLocks noChangeShapeType="1"/>
          </p:cNvSpPr>
          <p:nvPr/>
        </p:nvSpPr>
        <p:spPr bwMode="auto">
          <a:xfrm flipV="1">
            <a:off x="2736850" y="2108200"/>
            <a:ext cx="1588" cy="52863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0" name="Shape 61"/>
          <p:cNvSpPr>
            <a:spLocks noChangeShapeType="1"/>
          </p:cNvSpPr>
          <p:nvPr/>
        </p:nvSpPr>
        <p:spPr bwMode="auto">
          <a:xfrm>
            <a:off x="2736850" y="3429000"/>
            <a:ext cx="1588" cy="5270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1" name="Shape 62"/>
          <p:cNvSpPr>
            <a:spLocks noChangeShapeType="1"/>
          </p:cNvSpPr>
          <p:nvPr/>
        </p:nvSpPr>
        <p:spPr bwMode="auto">
          <a:xfrm>
            <a:off x="3143250" y="3032125"/>
            <a:ext cx="542925" cy="15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2" name="Shape 63"/>
          <p:cNvSpPr>
            <a:spLocks noChangeShapeType="1"/>
          </p:cNvSpPr>
          <p:nvPr/>
        </p:nvSpPr>
        <p:spPr bwMode="auto">
          <a:xfrm flipH="1">
            <a:off x="1785938" y="3032125"/>
            <a:ext cx="541337" cy="15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3" name="Shape 64"/>
          <p:cNvSpPr>
            <a:spLocks/>
          </p:cNvSpPr>
          <p:nvPr/>
        </p:nvSpPr>
        <p:spPr bwMode="auto">
          <a:xfrm>
            <a:off x="5454650" y="2108200"/>
            <a:ext cx="1903413" cy="1847850"/>
          </a:xfrm>
          <a:custGeom>
            <a:avLst/>
            <a:gdLst>
              <a:gd name="T0" fmla="*/ 2147483647 w 19679"/>
              <a:gd name="T1" fmla="*/ 2147483647 h 19679"/>
              <a:gd name="T2" fmla="*/ 2147483647 w 19679"/>
              <a:gd name="T3" fmla="*/ 2147483647 h 19679"/>
              <a:gd name="T4" fmla="*/ 2147483647 w 19679"/>
              <a:gd name="T5" fmla="*/ 2147483647 h 19679"/>
              <a:gd name="T6" fmla="*/ 2147483647 w 19679"/>
              <a:gd name="T7" fmla="*/ 2147483647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4" name="Shape 65"/>
          <p:cNvSpPr>
            <a:spLocks/>
          </p:cNvSpPr>
          <p:nvPr/>
        </p:nvSpPr>
        <p:spPr bwMode="auto">
          <a:xfrm>
            <a:off x="5997575" y="2636838"/>
            <a:ext cx="815975" cy="792162"/>
          </a:xfrm>
          <a:custGeom>
            <a:avLst/>
            <a:gdLst>
              <a:gd name="T0" fmla="*/ 700917727 w 19679"/>
              <a:gd name="T1" fmla="*/ 641919139 h 19679"/>
              <a:gd name="T2" fmla="*/ 700917727 w 19679"/>
              <a:gd name="T3" fmla="*/ 641919139 h 19679"/>
              <a:gd name="T4" fmla="*/ 700917727 w 19679"/>
              <a:gd name="T5" fmla="*/ 641919139 h 19679"/>
              <a:gd name="T6" fmla="*/ 700917727 w 19679"/>
              <a:gd name="T7" fmla="*/ 641919139 h 19679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5" name="Shape 66"/>
          <p:cNvSpPr>
            <a:spLocks noChangeShapeType="1"/>
          </p:cNvSpPr>
          <p:nvPr/>
        </p:nvSpPr>
        <p:spPr bwMode="auto">
          <a:xfrm>
            <a:off x="6405563" y="3429000"/>
            <a:ext cx="0" cy="5270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6" name="Shape 67"/>
          <p:cNvSpPr>
            <a:spLocks noChangeShapeType="1"/>
          </p:cNvSpPr>
          <p:nvPr/>
        </p:nvSpPr>
        <p:spPr bwMode="auto">
          <a:xfrm flipV="1">
            <a:off x="6405563" y="2108200"/>
            <a:ext cx="0" cy="52863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7" name="Shape 68"/>
          <p:cNvSpPr>
            <a:spLocks noChangeShapeType="1"/>
          </p:cNvSpPr>
          <p:nvPr/>
        </p:nvSpPr>
        <p:spPr bwMode="auto">
          <a:xfrm flipH="1">
            <a:off x="5454650" y="3032125"/>
            <a:ext cx="542925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8" name="Shape 69"/>
          <p:cNvSpPr>
            <a:spLocks noChangeShapeType="1"/>
          </p:cNvSpPr>
          <p:nvPr/>
        </p:nvSpPr>
        <p:spPr bwMode="auto">
          <a:xfrm>
            <a:off x="6813550" y="3032125"/>
            <a:ext cx="544513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 type="triangle" w="med" len="me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79" name="Shape 70"/>
          <p:cNvSpPr>
            <a:spLocks noChangeShapeType="1"/>
          </p:cNvSpPr>
          <p:nvPr/>
        </p:nvSpPr>
        <p:spPr bwMode="auto">
          <a:xfrm>
            <a:off x="2328863" y="3032125"/>
            <a:ext cx="0" cy="158432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80" name="Shape 71"/>
          <p:cNvSpPr>
            <a:spLocks noChangeShapeType="1"/>
          </p:cNvSpPr>
          <p:nvPr/>
        </p:nvSpPr>
        <p:spPr bwMode="auto">
          <a:xfrm>
            <a:off x="6813550" y="3032125"/>
            <a:ext cx="1588" cy="15843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81" name="Shape 72"/>
          <p:cNvSpPr>
            <a:spLocks noChangeShapeType="1"/>
          </p:cNvSpPr>
          <p:nvPr/>
        </p:nvSpPr>
        <p:spPr bwMode="auto">
          <a:xfrm flipH="1">
            <a:off x="1785938" y="3032125"/>
            <a:ext cx="0" cy="2246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82" name="Shape 73"/>
          <p:cNvSpPr>
            <a:spLocks noChangeShapeType="1"/>
          </p:cNvSpPr>
          <p:nvPr/>
        </p:nvSpPr>
        <p:spPr bwMode="auto">
          <a:xfrm>
            <a:off x="7358063" y="3032125"/>
            <a:ext cx="0" cy="2246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1283" name="Shape 74"/>
          <p:cNvSpPr>
            <a:spLocks noChangeArrowheads="1"/>
          </p:cNvSpPr>
          <p:nvPr/>
        </p:nvSpPr>
        <p:spPr bwMode="auto">
          <a:xfrm>
            <a:off x="2328863" y="4089400"/>
            <a:ext cx="4484687" cy="560388"/>
          </a:xfrm>
          <a:prstGeom prst="leftRightArrow">
            <a:avLst>
              <a:gd name="adj1" fmla="val 50000"/>
              <a:gd name="adj2" fmla="val 160056"/>
            </a:avLst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ru-RU">
              <a:solidFill>
                <a:srgbClr val="000000"/>
              </a:solidFill>
            </a:endParaRPr>
          </a:p>
        </p:txBody>
      </p:sp>
      <p:sp>
        <p:nvSpPr>
          <p:cNvPr id="11284" name="Shape 75"/>
          <p:cNvSpPr>
            <a:spLocks noChangeArrowheads="1"/>
          </p:cNvSpPr>
          <p:nvPr/>
        </p:nvSpPr>
        <p:spPr bwMode="auto">
          <a:xfrm>
            <a:off x="2776538" y="4229100"/>
            <a:ext cx="3587750" cy="26511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pPr algn="ctr"/>
            <a:r>
              <a:rPr lang="ru-RU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Синергетический эффект I</a:t>
            </a:r>
          </a:p>
        </p:txBody>
      </p:sp>
      <p:sp>
        <p:nvSpPr>
          <p:cNvPr id="11285" name="Shape 76"/>
          <p:cNvSpPr>
            <a:spLocks noChangeArrowheads="1"/>
          </p:cNvSpPr>
          <p:nvPr/>
        </p:nvSpPr>
        <p:spPr bwMode="auto">
          <a:xfrm>
            <a:off x="1785938" y="4881563"/>
            <a:ext cx="5572125" cy="660400"/>
          </a:xfrm>
          <a:prstGeom prst="leftRightArrow">
            <a:avLst>
              <a:gd name="adj1" fmla="val 50000"/>
              <a:gd name="adj2" fmla="val 168750"/>
            </a:avLst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ru-RU">
              <a:solidFill>
                <a:srgbClr val="000000"/>
              </a:solidFill>
            </a:endParaRPr>
          </a:p>
        </p:txBody>
      </p:sp>
      <p:sp>
        <p:nvSpPr>
          <p:cNvPr id="11286" name="Shape 77"/>
          <p:cNvSpPr>
            <a:spLocks noChangeArrowheads="1"/>
          </p:cNvSpPr>
          <p:nvPr/>
        </p:nvSpPr>
        <p:spPr bwMode="auto">
          <a:xfrm>
            <a:off x="2343150" y="5059363"/>
            <a:ext cx="4457700" cy="265112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pPr algn="ctr"/>
            <a:r>
              <a:rPr lang="ru-RU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Синергетический эффект II</a:t>
            </a:r>
          </a:p>
        </p:txBody>
      </p:sp>
      <p:sp>
        <p:nvSpPr>
          <p:cNvPr id="11287" name="Shape 78"/>
          <p:cNvSpPr>
            <a:spLocks noChangeArrowheads="1"/>
          </p:cNvSpPr>
          <p:nvPr/>
        </p:nvSpPr>
        <p:spPr bwMode="auto">
          <a:xfrm>
            <a:off x="3824288" y="2768600"/>
            <a:ext cx="1493837" cy="560388"/>
          </a:xfrm>
          <a:prstGeom prst="leftRightArrow">
            <a:avLst>
              <a:gd name="adj1" fmla="val 46667"/>
              <a:gd name="adj2" fmla="val 25855"/>
            </a:avLst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ru-RU">
              <a:solidFill>
                <a:srgbClr val="000000"/>
              </a:solidFill>
            </a:endParaRPr>
          </a:p>
        </p:txBody>
      </p:sp>
      <p:sp>
        <p:nvSpPr>
          <p:cNvPr id="11288" name="Shape 79"/>
          <p:cNvSpPr>
            <a:spLocks noChangeArrowheads="1"/>
          </p:cNvSpPr>
          <p:nvPr/>
        </p:nvSpPr>
        <p:spPr bwMode="auto">
          <a:xfrm>
            <a:off x="3890963" y="2892425"/>
            <a:ext cx="1360487" cy="26511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pPr algn="ctr"/>
            <a:r>
              <a:rPr lang="ru-RU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Взаимодействие</a:t>
            </a:r>
          </a:p>
        </p:txBody>
      </p:sp>
      <p:grpSp>
        <p:nvGrpSpPr>
          <p:cNvPr id="11289" name="Group 84"/>
          <p:cNvGrpSpPr>
            <a:grpSpLocks/>
          </p:cNvGrpSpPr>
          <p:nvPr/>
        </p:nvGrpSpPr>
        <p:grpSpPr bwMode="auto">
          <a:xfrm>
            <a:off x="3492500" y="908050"/>
            <a:ext cx="2808288" cy="288925"/>
            <a:chOff x="0" y="0"/>
            <a:chExt cx="3322879" cy="289091"/>
          </a:xfrm>
        </p:grpSpPr>
        <p:sp>
          <p:nvSpPr>
            <p:cNvPr id="80" name="Shape 80"/>
            <p:cNvSpPr/>
            <p:nvPr/>
          </p:nvSpPr>
          <p:spPr>
            <a:xfrm>
              <a:off x="0" y="0"/>
              <a:ext cx="176569" cy="2890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/>
            </a:extLst>
          </p:spPr>
          <p:txBody>
            <a:bodyPr wrap="none" lIns="45719" tIns="45719" rIns="45719" bIns="45719">
              <a:spAutoFit/>
            </a:bodyPr>
            <a:lstStyle/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1</a:t>
              </a:r>
            </a:p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1</a:t>
              </a:r>
            </a:p>
          </p:txBody>
        </p:sp>
        <p:sp>
          <p:nvSpPr>
            <p:cNvPr id="81" name="Shape 81"/>
            <p:cNvSpPr/>
            <p:nvPr/>
          </p:nvSpPr>
          <p:spPr>
            <a:xfrm>
              <a:off x="593572" y="0"/>
              <a:ext cx="67622" cy="1969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/>
            </a:extLst>
          </p:spPr>
          <p:txBody>
            <a:bodyPr wrap="none" lIns="0" tIns="0" rIns="0" bIns="0">
              <a:spAutoFit/>
            </a:bodyPr>
            <a:lstStyle/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1</a:t>
              </a:r>
            </a:p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2</a:t>
              </a:r>
            </a:p>
          </p:txBody>
        </p:sp>
        <p:sp>
          <p:nvSpPr>
            <p:cNvPr id="82" name="Shape 82"/>
            <p:cNvSpPr/>
            <p:nvPr/>
          </p:nvSpPr>
          <p:spPr>
            <a:xfrm>
              <a:off x="2680468" y="0"/>
              <a:ext cx="67622" cy="1969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/>
            </a:extLst>
          </p:spPr>
          <p:txBody>
            <a:bodyPr wrap="none" lIns="0" tIns="0" rIns="0" bIns="0">
              <a:spAutoFit/>
            </a:bodyPr>
            <a:lstStyle/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2</a:t>
              </a:r>
            </a:p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1</a:t>
              </a:r>
            </a:p>
          </p:txBody>
        </p:sp>
        <p:sp>
          <p:nvSpPr>
            <p:cNvPr id="83" name="Shape 83"/>
            <p:cNvSpPr>
              <a:spLocks noChangeArrowheads="1"/>
            </p:cNvSpPr>
            <p:nvPr/>
          </p:nvSpPr>
          <p:spPr bwMode="auto">
            <a:xfrm>
              <a:off x="3266527" y="0"/>
              <a:ext cx="56352" cy="196963"/>
            </a:xfrm>
            <a:prstGeom prst="rect">
              <a:avLst/>
            </a:prstGeom>
            <a:noFill/>
            <a:ln w="12700">
              <a:noFill/>
              <a:miter lim="4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2</a:t>
              </a:r>
            </a:p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sz="800" kern="0" cap="all" spc="8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 Neue Medium"/>
                </a:rPr>
                <a:t>2</a:t>
              </a:r>
            </a:p>
          </p:txBody>
        </p:sp>
      </p:grpSp>
      <p:sp>
        <p:nvSpPr>
          <p:cNvPr id="11290" name="Shape 85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1291" name="Shape 86"/>
          <p:cNvSpPr>
            <a:spLocks noChangeArrowheads="1"/>
          </p:cNvSpPr>
          <p:nvPr/>
        </p:nvSpPr>
        <p:spPr bwMode="auto">
          <a:xfrm>
            <a:off x="2347913" y="2389188"/>
            <a:ext cx="150812" cy="2667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r>
              <a:rPr lang="ru-RU" sz="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21</a:t>
            </a:r>
          </a:p>
        </p:txBody>
      </p:sp>
      <p:sp>
        <p:nvSpPr>
          <p:cNvPr id="11292" name="Shape 87"/>
          <p:cNvSpPr>
            <a:spLocks noChangeArrowheads="1"/>
          </p:cNvSpPr>
          <p:nvPr/>
        </p:nvSpPr>
        <p:spPr bwMode="auto">
          <a:xfrm>
            <a:off x="2509838" y="2889250"/>
            <a:ext cx="322262" cy="29051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ТП</a:t>
            </a:r>
          </a:p>
        </p:txBody>
      </p:sp>
      <p:sp>
        <p:nvSpPr>
          <p:cNvPr id="11293" name="Shape 88"/>
          <p:cNvSpPr>
            <a:spLocks noChangeArrowheads="1"/>
          </p:cNvSpPr>
          <p:nvPr/>
        </p:nvSpPr>
        <p:spPr bwMode="auto">
          <a:xfrm>
            <a:off x="2794000" y="2900363"/>
            <a:ext cx="150813" cy="1841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r>
              <a:rPr lang="ru-RU" sz="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</p:txBody>
      </p:sp>
      <p:sp>
        <p:nvSpPr>
          <p:cNvPr id="11294" name="Shape 89"/>
          <p:cNvSpPr>
            <a:spLocks noChangeArrowheads="1"/>
          </p:cNvSpPr>
          <p:nvPr/>
        </p:nvSpPr>
        <p:spPr bwMode="auto">
          <a:xfrm>
            <a:off x="5756275" y="2378075"/>
            <a:ext cx="322263" cy="29051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ТП</a:t>
            </a:r>
          </a:p>
        </p:txBody>
      </p:sp>
      <p:sp>
        <p:nvSpPr>
          <p:cNvPr id="11295" name="Shape 90"/>
          <p:cNvSpPr>
            <a:spLocks noChangeArrowheads="1"/>
          </p:cNvSpPr>
          <p:nvPr/>
        </p:nvSpPr>
        <p:spPr bwMode="auto">
          <a:xfrm>
            <a:off x="6040438" y="2389188"/>
            <a:ext cx="150812" cy="1841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  <a:p>
            <a:r>
              <a:rPr lang="ru-RU" sz="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11296" name="Shape 91"/>
          <p:cNvSpPr>
            <a:spLocks noChangeArrowheads="1"/>
          </p:cNvSpPr>
          <p:nvPr/>
        </p:nvSpPr>
        <p:spPr bwMode="auto">
          <a:xfrm>
            <a:off x="6197600" y="2879725"/>
            <a:ext cx="320675" cy="288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1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ТП</a:t>
            </a:r>
          </a:p>
        </p:txBody>
      </p:sp>
      <p:sp>
        <p:nvSpPr>
          <p:cNvPr id="11297" name="Shape 92"/>
          <p:cNvSpPr>
            <a:spLocks noChangeArrowheads="1"/>
          </p:cNvSpPr>
          <p:nvPr/>
        </p:nvSpPr>
        <p:spPr bwMode="auto">
          <a:xfrm>
            <a:off x="6480175" y="2889250"/>
            <a:ext cx="152400" cy="1841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r>
              <a:rPr lang="ru-RU" sz="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hape 94"/>
          <p:cNvSpPr>
            <a:spLocks noGrp="1"/>
          </p:cNvSpPr>
          <p:nvPr>
            <p:ph type="body" idx="4294967295"/>
          </p:nvPr>
        </p:nvSpPr>
        <p:spPr>
          <a:xfrm>
            <a:off x="979488" y="381000"/>
            <a:ext cx="7185025" cy="346075"/>
          </a:xfrm>
        </p:spPr>
        <p:txBody>
          <a:bodyPr lIns="0" tIns="0" rIns="0" bIns="0"/>
          <a:lstStyle/>
          <a:p>
            <a:pPr marL="0" indent="0" algn="ctr" eaLnBrk="1" hangingPunct="1">
              <a:lnSpc>
                <a:spcPct val="95000"/>
              </a:lnSpc>
              <a:spcBef>
                <a:spcPct val="0"/>
              </a:spcBef>
              <a:buSzTx/>
              <a:buFontTx/>
              <a:buNone/>
            </a:pPr>
            <a:r>
              <a:rPr lang="ru-RU" sz="1800" smtClean="0">
                <a:solidFill>
                  <a:schemeClr val="bg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Уровни комплементарности компетенций</a:t>
            </a:r>
          </a:p>
        </p:txBody>
      </p:sp>
      <p:pic>
        <p:nvPicPr>
          <p:cNvPr id="12290" name="комп ьбл.jpg" descr="комп ьб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300" y="1304925"/>
            <a:ext cx="7831138" cy="48148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2291" name="Shape 96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2292" name="Shape 97"/>
          <p:cNvSpPr>
            <a:spLocks noChangeArrowheads="1"/>
          </p:cNvSpPr>
          <p:nvPr/>
        </p:nvSpPr>
        <p:spPr bwMode="auto">
          <a:xfrm>
            <a:off x="5772150" y="-4105275"/>
            <a:ext cx="3606800" cy="290512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none" lIns="45719" rIns="45719">
            <a:spAutoFit/>
          </a:bodyPr>
          <a:lstStyle/>
          <a:p>
            <a:r>
              <a:rPr lang="ru-RU" sz="1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Компетентностный профиль специалиста</a:t>
            </a:r>
          </a:p>
        </p:txBody>
      </p:sp>
      <p:sp>
        <p:nvSpPr>
          <p:cNvPr id="12293" name="Shape 98"/>
          <p:cNvSpPr>
            <a:spLocks noChangeArrowheads="1"/>
          </p:cNvSpPr>
          <p:nvPr/>
        </p:nvSpPr>
        <p:spPr bwMode="auto">
          <a:xfrm>
            <a:off x="5661025" y="-1365250"/>
            <a:ext cx="3767138" cy="288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1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Элементарные компетентностные профили</a:t>
            </a:r>
          </a:p>
        </p:txBody>
      </p:sp>
      <p:sp>
        <p:nvSpPr>
          <p:cNvPr id="12294" name="Shape 99"/>
          <p:cNvSpPr>
            <a:spLocks noChangeArrowheads="1"/>
          </p:cNvSpPr>
          <p:nvPr/>
        </p:nvSpPr>
        <p:spPr bwMode="auto">
          <a:xfrm>
            <a:off x="9467850" y="-3157538"/>
            <a:ext cx="2482850" cy="4921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ru-RU" sz="1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Управленческие компетенции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body" idx="4294967295"/>
          </p:nvPr>
        </p:nvSpPr>
        <p:spPr>
          <a:xfrm>
            <a:off x="398463" y="668338"/>
            <a:ext cx="8347075" cy="5849937"/>
          </a:xfrm>
        </p:spPr>
        <p:txBody>
          <a:bodyPr lIns="0" tIns="0" rIns="0" bIns="0"/>
          <a:lstStyle/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ru-RU" sz="18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ККП по общекультурной компетенции ФГОС ОК-1 «Владение культурой мышления, способность к обобщению, анализу, восприятию информации, постановке цели и выбору путей ее достижения» будет складываться из набора компетенций предложенной модели: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ru-RU" sz="1800" smtClean="0">
              <a:solidFill>
                <a:srgbClr val="FFFFFF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ru-RU" sz="1800" smtClean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К 3.6. «Самостоятельность мышления, оригинальность» и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ru-RU" sz="1800" smtClean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К 5.3. «Целеустремленность»</a:t>
            </a:r>
          </a:p>
          <a:p>
            <a:pPr marL="0" indent="0" algn="just" eaLnBrk="1" hangingPunct="1">
              <a:lnSpc>
                <a:spcPct val="200000"/>
              </a:lnSpc>
              <a:spcBef>
                <a:spcPct val="0"/>
              </a:spcBef>
              <a:buFontTx/>
              <a:buChar char="•"/>
            </a:pPr>
            <a:r>
              <a:rPr lang="ru-RU" sz="1800" smtClean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К 2.5. «Поиск и продуктивное использование обратной связи»</a:t>
            </a:r>
          </a:p>
          <a:p>
            <a:pPr marL="0" indent="0" algn="just" eaLnBrk="1" hangingPunct="1">
              <a:lnSpc>
                <a:spcPct val="200000"/>
              </a:lnSpc>
              <a:spcBef>
                <a:spcPct val="0"/>
              </a:spcBef>
              <a:buFontTx/>
              <a:buChar char="•"/>
            </a:pPr>
            <a:endParaRPr lang="ru-RU" sz="1800" smtClean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 algn="just" eaLnBrk="1" hangingPunct="1">
              <a:lnSpc>
                <a:spcPct val="95000"/>
              </a:lnSpc>
              <a:spcBef>
                <a:spcPct val="0"/>
              </a:spcBef>
              <a:buSzTx/>
              <a:buFontTx/>
              <a:buNone/>
            </a:pPr>
            <a:r>
              <a:rPr lang="ru-RU" sz="1800" smtClean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Под ККП понимается формирование в рамках образовательного процесса такого набора компетенций у обучающегося, которые через свойство взаимного дополнения расширяют возможности использования трудового потенциала специалиста, минимизируя адаптационные издержки встраивания в трудовой процесс и усиливая возможности проявления синергетического эффекта от взаимодействия данного работника с трудовым коллективом медицинского учреждения при оказании медицинских услуг населению. </a:t>
            </a:r>
          </a:p>
        </p:txBody>
      </p:sp>
      <p:sp>
        <p:nvSpPr>
          <p:cNvPr id="13314" name="Shape 102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1" uiExpand="1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ChangeArrowheads="1"/>
          </p:cNvSpPr>
          <p:nvPr/>
        </p:nvSpPr>
        <p:spPr bwMode="auto">
          <a:xfrm>
            <a:off x="374650" y="404813"/>
            <a:ext cx="8394700" cy="46704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42900" indent="-342900">
              <a:lnSpc>
                <a:spcPct val="95000"/>
              </a:lnSpc>
            </a:pPr>
            <a:r>
              <a:rPr lang="ru-RU" sz="2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2. Осуществлена группировка формируемых компетенций медицинской сестры – менеджера на 5 групп, учитывающая необходимость в формировании профессиональных качеств (группа «клинические навыки»), управленческих компетенций (группы: коммуникативные навыки, лидерские качества и умение управлять) и личностных качеств (группа «личностные способности»):</a:t>
            </a:r>
          </a:p>
          <a:p>
            <a:pPr marL="342900" indent="-342900">
              <a:lnSpc>
                <a:spcPct val="95000"/>
              </a:lnSpc>
            </a:pPr>
            <a:endParaRPr lang="ru-RU" sz="20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342900" indent="-342900">
              <a:lnSpc>
                <a:spcPct val="200000"/>
              </a:lnSpc>
              <a:buFontTx/>
              <a:buAutoNum type="arabicPeriod"/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«КЛИНИЧЕСКИЕ» НАВЫКИ</a:t>
            </a:r>
          </a:p>
          <a:p>
            <a:pPr marL="342900" indent="-342900"/>
            <a:endParaRPr lang="ru-RU" sz="2000">
              <a:solidFill>
                <a:srgbClr val="FFFFFF"/>
              </a:solidFill>
              <a:latin typeface="Helvetica Neue Light"/>
              <a:sym typeface="Helvetica Neue Light"/>
            </a:endParaRPr>
          </a:p>
          <a:p>
            <a:pPr marL="342900" indent="-342900">
              <a:lnSpc>
                <a:spcPct val="95000"/>
              </a:lnSpc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2. КОММУНИКАТИВНЫЕ НАВЫКИ</a:t>
            </a:r>
          </a:p>
          <a:p>
            <a:pPr marL="342900" indent="-342900">
              <a:lnSpc>
                <a:spcPct val="95000"/>
              </a:lnSpc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3. ЛИДЕРСКИЕ КАЧЕСТВА</a:t>
            </a:r>
          </a:p>
          <a:p>
            <a:pPr marL="342900" indent="-342900">
              <a:lnSpc>
                <a:spcPct val="95000"/>
              </a:lnSpc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4. УМЕНИЕ УПРАВЛЯТЬ</a:t>
            </a:r>
          </a:p>
          <a:p>
            <a:pPr marL="342900" indent="-342900">
              <a:lnSpc>
                <a:spcPct val="95000"/>
              </a:lnSpc>
            </a:pPr>
            <a:endParaRPr lang="ru-RU" sz="2000">
              <a:solidFill>
                <a:srgbClr val="FFFFFF"/>
              </a:solidFill>
              <a:latin typeface="Helvetica Neue Light"/>
              <a:sym typeface="Helvetica Neue Light"/>
            </a:endParaRPr>
          </a:p>
          <a:p>
            <a:pPr marL="342900" indent="-342900">
              <a:lnSpc>
                <a:spcPct val="95000"/>
              </a:lnSpc>
            </a:pPr>
            <a:r>
              <a:rPr lang="ru-RU" sz="2000">
                <a:solidFill>
                  <a:srgbClr val="FFFFFF"/>
                </a:solidFill>
                <a:latin typeface="Helvetica Neue Light"/>
                <a:sym typeface="Helvetica Neue Light"/>
              </a:rPr>
              <a:t>5. ЛИЧНОСТНЫЕ СПОСОБНОСТИ</a:t>
            </a:r>
          </a:p>
        </p:txBody>
      </p:sp>
      <p:pic>
        <p:nvPicPr>
          <p:cNvPr id="14338" name="image.pd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1788" y="-1508125"/>
            <a:ext cx="104775" cy="2286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pic>
        <p:nvPicPr>
          <p:cNvPr id="14339" name="image.pd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1788" y="-1508125"/>
            <a:ext cx="76200" cy="2286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4340" name="Shape 107"/>
          <p:cNvSpPr>
            <a:spLocks noChangeArrowheads="1"/>
          </p:cNvSpPr>
          <p:nvPr/>
        </p:nvSpPr>
        <p:spPr bwMode="auto">
          <a:xfrm>
            <a:off x="2103438" y="-1509713"/>
            <a:ext cx="182562" cy="28733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none" lIns="45719" rIns="45719">
            <a:spAutoFit/>
          </a:bodyPr>
          <a:lstStyle/>
          <a:p>
            <a:pPr algn="ctr"/>
            <a:r>
              <a:rPr lang="ru-RU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а</a:t>
            </a:r>
          </a:p>
        </p:txBody>
      </p:sp>
      <p:sp>
        <p:nvSpPr>
          <p:cNvPr id="14341" name="Shape 108"/>
          <p:cNvSpPr>
            <a:spLocks noChangeArrowheads="1"/>
          </p:cNvSpPr>
          <p:nvPr/>
        </p:nvSpPr>
        <p:spPr bwMode="auto">
          <a:xfrm>
            <a:off x="8331200" y="6515100"/>
            <a:ext cx="685800" cy="2444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ts val="900"/>
              </a:spcBef>
            </a:pPr>
            <a:r>
              <a:rPr lang="ru-RU" sz="1600">
                <a:solidFill>
                  <a:schemeClr val="bg1"/>
                </a:solidFill>
              </a:rPr>
              <a:t>9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1" build="p" bldLvl="5" animBg="1" advAuto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 Neue Medium"/>
        <a:ea typeface="Helvetica Neue Medium"/>
        <a:cs typeface="Helvetica Neue Medium"/>
      </a:majorFont>
      <a:minorFont>
        <a:latin typeface="Helvetica Neue Light"/>
        <a:ea typeface="Helvetica Neue Light"/>
        <a:cs typeface="Helvetica Neue Light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 Neue Medium"/>
        <a:ea typeface="Helvetica Neue Medium"/>
        <a:cs typeface="Helvetica Neue Medium"/>
      </a:majorFont>
      <a:minorFont>
        <a:latin typeface="Helvetica Neue Light"/>
        <a:ea typeface="Helvetica Neue Light"/>
        <a:cs typeface="Helvetica Neue Light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1888</Words>
  <Application>Microsoft Office PowerPoint</Application>
  <PresentationFormat>Экран (4:3)</PresentationFormat>
  <Paragraphs>343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Helvetica Neue Light</vt:lpstr>
      <vt:lpstr>Helvetica Neue</vt:lpstr>
      <vt:lpstr>Avenir Roman</vt:lpstr>
      <vt:lpstr>Helvetica Neue Medium</vt:lpstr>
      <vt:lpstr>Arial Bold</vt:lpstr>
      <vt:lpstr>Times New Roman</vt:lpstr>
      <vt:lpstr>Default</vt:lpstr>
      <vt:lpstr>Default</vt:lpstr>
      <vt:lpstr>Слайд 1</vt:lpstr>
      <vt:lpstr>АКТУАЛЬНОСТЬ ТЕМЫ</vt:lpstr>
      <vt:lpstr>ЦЕЛЬ, ОБЪЕКТ И ПРЕДМЕТ ИССЛЕДОВАНИЯ</vt:lpstr>
      <vt:lpstr>ЗАДАЧИ ИССЛЕДОВАНИЯ</vt:lpstr>
      <vt:lpstr>ОСНОВНЫЕ РЕЗУЛЬТАТЫ ИССЛЕДОВАНИЯ</vt:lpstr>
      <vt:lpstr>УВЕЛИЧЕНИЕ СИНЕРГЕТИЧЕСКОГО ЭФФЕКТА ОТ ВЗАИМОДЕЙСТВИЯ ТРУДОВЫХ ПОТЕНЦИАЛОВ ДО (ТП  ;ТП  ) И ПОСЛЕ (ТП  ;ТП  ) ФОРМИРОВАНИЯ ККП РАБОТНИКОВ 1 И 2</vt:lpstr>
      <vt:lpstr>Слайд 7</vt:lpstr>
      <vt:lpstr>Слайд 8</vt:lpstr>
      <vt:lpstr>Слайд 9</vt:lpstr>
      <vt:lpstr>1. «Клинические» навыки, включающие в себя умения </vt:lpstr>
      <vt:lpstr>Слайд 11</vt:lpstr>
      <vt:lpstr>3. ЛИДЕРСКИЕ КАЧЕСТВА 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ДИАГРАММЫ ПОКАЗАТЕЛЕЙ ОЦЕНКИ КРИТЕРИЕВ ККП В 2010/2011 ГОДАХ</vt:lpstr>
      <vt:lpstr>Слайд 21</vt:lpstr>
      <vt:lpstr>Слайд 22</vt:lpstr>
      <vt:lpstr>Слайд 23</vt:lpstr>
      <vt:lpstr>Слайд 24</vt:lpstr>
      <vt:lpstr>НАУЧНАЯ  НОВИЗНА  ИССЛЕДОВАНИЯ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тпап</cp:lastModifiedBy>
  <cp:revision>10</cp:revision>
  <dcterms:modified xsi:type="dcterms:W3CDTF">2014-06-09T09:48:40Z</dcterms:modified>
</cp:coreProperties>
</file>