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7809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БЮДЖЕТ</a:t>
            </a:r>
            <a:r>
              <a:rPr lang="en-US" b="1" dirty="0" smtClean="0"/>
              <a:t>:</a:t>
            </a:r>
            <a:r>
              <a:rPr lang="ru-RU" b="1" dirty="0" smtClean="0"/>
              <a:t> </a:t>
            </a:r>
            <a:br>
              <a:rPr lang="ru-RU" b="1" dirty="0" smtClean="0"/>
            </a:br>
            <a:r>
              <a:rPr lang="ru-RU" b="1" dirty="0" smtClean="0"/>
              <a:t>СКОЛЬКО Я ПЛАЧУ </a:t>
            </a:r>
            <a:br>
              <a:rPr lang="ru-RU" b="1" dirty="0" smtClean="0"/>
            </a:br>
            <a:r>
              <a:rPr lang="ru-RU" b="1" dirty="0" smtClean="0"/>
              <a:t>И ЧТО ПОЛУЧАЮ?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352928" cy="108012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Бюджет города Твери на 2016 год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admin\Desktop\Проект\Coat_of_Arms_of_Tver_(Tver_oblast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918805" cy="1124744"/>
          </a:xfrm>
          <a:prstGeom prst="rect">
            <a:avLst/>
          </a:prstGeom>
          <a:noFill/>
        </p:spPr>
      </p:pic>
      <p:pic>
        <p:nvPicPr>
          <p:cNvPr id="1027" name="Picture 3" descr="C:\Users\admin\Desktop\Проект\Без названия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493" r="2763" b="1887"/>
          <a:stretch>
            <a:fillRect/>
          </a:stretch>
        </p:blipFill>
        <p:spPr bwMode="auto">
          <a:xfrm>
            <a:off x="5796136" y="764704"/>
            <a:ext cx="2841546" cy="194421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5508104" y="6237312"/>
            <a:ext cx="332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Выполнила</a:t>
            </a:r>
            <a:r>
              <a:rPr lang="en-US" dirty="0" smtClean="0"/>
              <a:t>:</a:t>
            </a:r>
            <a:r>
              <a:rPr lang="ru-RU" dirty="0" smtClean="0"/>
              <a:t> Муратова Ксения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admin\Desktop\Проект\Без названия (4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7028" t="7575" r="19261"/>
          <a:stretch>
            <a:fillRect/>
          </a:stretch>
        </p:blipFill>
        <p:spPr bwMode="auto">
          <a:xfrm>
            <a:off x="0" y="1700808"/>
            <a:ext cx="2771800" cy="393208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23528" y="260648"/>
            <a:ext cx="8460432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Решил </a:t>
            </a:r>
            <a:r>
              <a:rPr lang="ru-RU" sz="2400" b="1" dirty="0" err="1" smtClean="0">
                <a:solidFill>
                  <a:schemeClr val="tx1"/>
                </a:solidFill>
              </a:rPr>
              <a:t>Карлсон</a:t>
            </a:r>
            <a:r>
              <a:rPr lang="ru-RU" sz="2400" b="1" dirty="0" smtClean="0">
                <a:solidFill>
                  <a:schemeClr val="tx1"/>
                </a:solidFill>
              </a:rPr>
              <a:t> позвать Фрёкен </a:t>
            </a:r>
            <a:r>
              <a:rPr lang="ru-RU" sz="2400" b="1" dirty="0" err="1" smtClean="0">
                <a:solidFill>
                  <a:schemeClr val="tx1"/>
                </a:solidFill>
              </a:rPr>
              <a:t>Хильдур</a:t>
            </a:r>
            <a:r>
              <a:rPr lang="ru-RU" sz="2400" b="1" dirty="0" smtClean="0">
                <a:solidFill>
                  <a:schemeClr val="tx1"/>
                </a:solidFill>
              </a:rPr>
              <a:t> Бок позвать…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2339752" y="908720"/>
            <a:ext cx="4608512" cy="2016224"/>
          </a:xfrm>
          <a:prstGeom prst="cloudCallout">
            <a:avLst>
              <a:gd name="adj1" fmla="val -59138"/>
              <a:gd name="adj2" fmla="val 5521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А мне сына нужно в спортивный кружок отправить, да  и о бесплатном образовании для дочери в школе </a:t>
            </a:r>
            <a:r>
              <a:rPr lang="ru-RU" b="1" dirty="0" smtClean="0"/>
              <a:t>подумать</a:t>
            </a:r>
            <a:r>
              <a:rPr lang="ru-RU" b="1" dirty="0" smtClean="0"/>
              <a:t>…</a:t>
            </a:r>
            <a:endParaRPr lang="ru-RU" b="1" dirty="0"/>
          </a:p>
        </p:txBody>
      </p:sp>
      <p:pic>
        <p:nvPicPr>
          <p:cNvPr id="5" name="Picture 2" descr="C:\Users\admin\Desktop\Проект\images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2636912"/>
            <a:ext cx="2448272" cy="309634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 rot="20726249">
            <a:off x="2435258" y="3860807"/>
            <a:ext cx="1186888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4" descr="C:\Users\admin\Desktop\Проект\images (5)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465" t="51654"/>
          <a:stretch>
            <a:fillRect/>
          </a:stretch>
        </p:blipFill>
        <p:spPr bwMode="auto">
          <a:xfrm>
            <a:off x="6516216" y="2996952"/>
            <a:ext cx="2137144" cy="1484908"/>
          </a:xfrm>
          <a:prstGeom prst="rect">
            <a:avLst/>
          </a:prstGeom>
          <a:noFill/>
        </p:spPr>
      </p:pic>
      <p:sp>
        <p:nvSpPr>
          <p:cNvPr id="10" name="Выноска-облако 9"/>
          <p:cNvSpPr/>
          <p:nvPr/>
        </p:nvSpPr>
        <p:spPr>
          <a:xfrm>
            <a:off x="6084168" y="1124744"/>
            <a:ext cx="3384376" cy="2016224"/>
          </a:xfrm>
          <a:prstGeom prst="cloudCallout">
            <a:avLst>
              <a:gd name="adj1" fmla="val -45964"/>
              <a:gd name="adj2" fmla="val 731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Но муниципалитет деньги не только на  развитие образования и спорта выделяет!</a:t>
            </a:r>
            <a:endParaRPr lang="ru-RU" b="1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755576" y="6187440"/>
          <a:ext cx="7812361" cy="67056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871210"/>
                <a:gridCol w="1869626"/>
                <a:gridCol w="1001585"/>
                <a:gridCol w="1135129"/>
                <a:gridCol w="934811"/>
              </a:tblGrid>
              <a:tr h="238336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833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на образование</a:t>
                      </a:r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ВСЕГО,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млн.руб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3892,5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3863,1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3573,9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788024" y="4365104"/>
            <a:ext cx="43559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В среднем на одного гражданина в 2016 году было выделено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8582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руб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. на реализацию мероприятий в области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образования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9592" y="5589240"/>
            <a:ext cx="2376264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МУНИЦИПАЛИТЕТ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2267744" y="4941168"/>
            <a:ext cx="57555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admin\Desktop\Проект\Без названия (4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9178" t="4110" r="17808" b="8219"/>
          <a:stretch>
            <a:fillRect/>
          </a:stretch>
        </p:blipFill>
        <p:spPr bwMode="auto">
          <a:xfrm>
            <a:off x="467544" y="1628800"/>
            <a:ext cx="3758487" cy="5229200"/>
          </a:xfrm>
          <a:prstGeom prst="rect">
            <a:avLst/>
          </a:prstGeom>
          <a:noFill/>
        </p:spPr>
      </p:pic>
      <p:sp>
        <p:nvSpPr>
          <p:cNvPr id="5" name="Выноска-облако 4"/>
          <p:cNvSpPr/>
          <p:nvPr/>
        </p:nvSpPr>
        <p:spPr>
          <a:xfrm>
            <a:off x="3707904" y="620688"/>
            <a:ext cx="4320480" cy="2376264"/>
          </a:xfrm>
          <a:prstGeom prst="cloudCallout">
            <a:avLst>
              <a:gd name="adj1" fmla="val -57869"/>
              <a:gd name="adj2" fmla="val 6675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А какие услуги мы получаем на эти деньги?</a:t>
            </a: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8"/>
            <a:ext cx="4248472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Организация предоставления муниципальных услуг в сфере общего образования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4008" y="260648"/>
            <a:ext cx="4248472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Организация предоставления общедоступного бесплатного дошкольного образования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1484784"/>
            <a:ext cx="41764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Муниципальная программа "Развитие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муниципальной системы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образования муниципального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образования Тверской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области "Калининский район" на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2016-2018</a:t>
            </a:r>
          </a:p>
          <a:p>
            <a:pPr>
              <a:buFont typeface="Arial" pitchFamily="34" charset="0"/>
              <a:buChar char="•"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Подпрограмма "Строительство и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приобретение муниципальных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объектов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образования«</a:t>
            </a:r>
          </a:p>
          <a:p>
            <a:pPr>
              <a:buFont typeface="Arial" pitchFamily="34" charset="0"/>
              <a:buChar char="•"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2070,8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млн.руб. было выделено на общее образование в г. Твери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932041" y="1484784"/>
            <a:ext cx="36004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Строительство здания детского сада на 110 мест по адресу: Тверская область, Калининский район, ж/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ст.Чуприяновка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ул. 3 Мира,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д.16</a:t>
            </a:r>
          </a:p>
          <a:p>
            <a:pPr>
              <a:buFont typeface="Arial" pitchFamily="34" charset="0"/>
              <a:buChar char="•"/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1300,4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млн.руб. было выделено на дошкольное образование в г.Твери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2050" name="Picture 2" descr="C:\Users\Ксения\Desktop\i (1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4180268"/>
            <a:ext cx="3375187" cy="26777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3168352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Обеспечение отдыха, оздоровления и занятости детей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80112" y="260648"/>
            <a:ext cx="3240360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Реализация молодёжной политики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10242" name="Picture 2" descr="C:\Users\admin\Desktop\Проект\images (3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564904"/>
            <a:ext cx="1296144" cy="2920882"/>
          </a:xfrm>
          <a:prstGeom prst="rect">
            <a:avLst/>
          </a:prstGeom>
          <a:noFill/>
        </p:spPr>
      </p:pic>
      <p:sp>
        <p:nvSpPr>
          <p:cNvPr id="7" name="Выноска-облако 6"/>
          <p:cNvSpPr/>
          <p:nvPr/>
        </p:nvSpPr>
        <p:spPr>
          <a:xfrm>
            <a:off x="3707904" y="332656"/>
            <a:ext cx="1656184" cy="1728192"/>
          </a:xfrm>
          <a:prstGeom prst="cloudCallout">
            <a:avLst>
              <a:gd name="adj1" fmla="val -15540"/>
              <a:gd name="adj2" fmla="val 86596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Всё лучшее детям!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051720" y="5589240"/>
            <a:ext cx="4644008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99250,3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тыс. руб. было выделено на реализацию молодёжной политики и оздоровление детей в 2016 году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52120" y="1772816"/>
            <a:ext cx="31683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Подпрограмма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«Развитие молодежной политики на территории города Твери» с общим объемом финансирования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16628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тыс.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рублей.</a:t>
            </a:r>
          </a:p>
          <a:p>
            <a:pPr>
              <a:buFont typeface="Arial" pitchFamily="34" charset="0"/>
              <a:buChar char="•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b="1" dirty="0" smtClean="0"/>
              <a:t> 1340</a:t>
            </a:r>
            <a:r>
              <a:rPr lang="ru-RU" dirty="0" smtClean="0"/>
              <a:t> детей посещают МБУ </a:t>
            </a:r>
            <a:r>
              <a:rPr lang="ru-RU" dirty="0" smtClean="0"/>
              <a:t>«</a:t>
            </a:r>
            <a:r>
              <a:rPr lang="ru-RU" dirty="0" err="1" smtClean="0"/>
              <a:t>Подростково-молодежный</a:t>
            </a:r>
            <a:r>
              <a:rPr lang="ru-RU" dirty="0" smtClean="0"/>
              <a:t> центр</a:t>
            </a:r>
            <a:r>
              <a:rPr lang="ru-RU" dirty="0" smtClean="0"/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700808"/>
            <a:ext cx="266429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Более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культурно-массовых молодёжных мероприятий проведено в городе Твери с охватом целевой аудитории (молодёжи в возрасте 14-30 лет) более 40%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admin\Desktop\Проект\Без названия (5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404664"/>
            <a:ext cx="4241926" cy="3456384"/>
          </a:xfrm>
          <a:prstGeom prst="rect">
            <a:avLst/>
          </a:prstGeom>
          <a:noFill/>
        </p:spPr>
      </p:pic>
      <p:pic>
        <p:nvPicPr>
          <p:cNvPr id="5" name="Picture 2" descr="C:\Users\admin\Desktop\Проект\images (3)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560" y="1988840"/>
            <a:ext cx="1656184" cy="3732238"/>
          </a:xfrm>
          <a:prstGeom prst="rect">
            <a:avLst/>
          </a:prstGeom>
          <a:noFill/>
        </p:spPr>
      </p:pic>
      <p:sp>
        <p:nvSpPr>
          <p:cNvPr id="6" name="Выноска-облако 5"/>
          <p:cNvSpPr/>
          <p:nvPr/>
        </p:nvSpPr>
        <p:spPr>
          <a:xfrm>
            <a:off x="1043608" y="0"/>
            <a:ext cx="2664296" cy="1728192"/>
          </a:xfrm>
          <a:prstGeom prst="cloudCallout">
            <a:avLst>
              <a:gd name="adj1" fmla="val -5674"/>
              <a:gd name="adj2" fmla="val 12627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Ура! Новая спортивная площадка!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19872" y="4149080"/>
            <a:ext cx="54726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</a:rPr>
              <a:t>114,3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</a:rPr>
              <a:t>рублей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было выделено в среднем на одного гражданина на реализацию мероприятий физкультуры и спорта в 2016 году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95536" y="5780192"/>
          <a:ext cx="8424934" cy="1077808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575800"/>
                <a:gridCol w="1392752"/>
                <a:gridCol w="936104"/>
                <a:gridCol w="1224136"/>
                <a:gridCol w="1296142"/>
              </a:tblGrid>
              <a:tr h="437728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772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на физкультуру и спорт</a:t>
                      </a:r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ВСЕГО,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млн.руб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44,7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89,5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47,6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Ксения\Desktop\Безымянный.png"/>
          <p:cNvPicPr>
            <a:picLocks noChangeAspect="1" noChangeArrowheads="1"/>
          </p:cNvPicPr>
          <p:nvPr/>
        </p:nvPicPr>
        <p:blipFill>
          <a:blip r:embed="rId2" cstate="print"/>
          <a:srcRect l="1965" t="16801" r="30516" b="23153"/>
          <a:stretch>
            <a:fillRect/>
          </a:stretch>
        </p:blipFill>
        <p:spPr bwMode="auto">
          <a:xfrm>
            <a:off x="3779912" y="1556792"/>
            <a:ext cx="5184576" cy="2592288"/>
          </a:xfrm>
          <a:prstGeom prst="rect">
            <a:avLst/>
          </a:prstGeom>
          <a:noFill/>
        </p:spPr>
      </p:pic>
      <p:pic>
        <p:nvPicPr>
          <p:cNvPr id="4" name="Picture 2" descr="C:\Users\admin\Desktop\Проект\images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2060848"/>
            <a:ext cx="2745078" cy="3096344"/>
          </a:xfrm>
          <a:prstGeom prst="rect">
            <a:avLst/>
          </a:prstGeom>
          <a:noFill/>
        </p:spPr>
      </p:pic>
      <p:pic>
        <p:nvPicPr>
          <p:cNvPr id="12290" name="Picture 2" descr="C:\Users\admin\Desktop\Проект\Без названия (6)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324544" y="1628800"/>
            <a:ext cx="2880320" cy="288032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 rot="20726249">
            <a:off x="1499153" y="3212735"/>
            <a:ext cx="1186888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869160"/>
            <a:ext cx="2376264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МУНИЦИПАЛИТЕТ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1259632" y="4221088"/>
            <a:ext cx="57555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51520" y="5852160"/>
          <a:ext cx="8640957" cy="10058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667487"/>
                <a:gridCol w="1133046"/>
                <a:gridCol w="1255524"/>
                <a:gridCol w="1255524"/>
                <a:gridCol w="1329376"/>
              </a:tblGrid>
              <a:tr h="279144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355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на социальную политику</a:t>
                      </a:r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ВСЕГО,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млн.руб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185,0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292,4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300,9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131840" y="4653136"/>
            <a:ext cx="57606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В среднем на одного гражданина в 2016 году было выделено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722,5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руб.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на реализацию мероприятий в области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социальной политики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Выноска-облако 5"/>
          <p:cNvSpPr/>
          <p:nvPr/>
        </p:nvSpPr>
        <p:spPr>
          <a:xfrm>
            <a:off x="1403648" y="0"/>
            <a:ext cx="3168352" cy="2060848"/>
          </a:xfrm>
          <a:prstGeom prst="cloudCallout">
            <a:avLst>
              <a:gd name="adj1" fmla="val -53737"/>
              <a:gd name="adj2" fmla="val 5651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А мне важно, чтобы в районе была развита социальная политика</a:t>
            </a:r>
            <a:endParaRPr lang="ru-RU" b="1" dirty="0"/>
          </a:p>
        </p:txBody>
      </p:sp>
      <p:pic>
        <p:nvPicPr>
          <p:cNvPr id="3075" name="Picture 3" descr="C:\Users\Ксения\Desktop\Безымянчный.png"/>
          <p:cNvPicPr>
            <a:picLocks noChangeAspect="1" noChangeArrowheads="1"/>
          </p:cNvPicPr>
          <p:nvPr/>
        </p:nvPicPr>
        <p:blipFill>
          <a:blip r:embed="rId5" cstate="print"/>
          <a:srcRect l="2095" t="21138" r="30386" b="61143"/>
          <a:stretch>
            <a:fillRect/>
          </a:stretch>
        </p:blipFill>
        <p:spPr bwMode="auto">
          <a:xfrm>
            <a:off x="3779912" y="764704"/>
            <a:ext cx="5184576" cy="7649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\Desktop\Проект\images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0" y="2348880"/>
            <a:ext cx="2745078" cy="3096344"/>
          </a:xfrm>
          <a:prstGeom prst="rect">
            <a:avLst/>
          </a:prstGeom>
          <a:noFill/>
        </p:spPr>
      </p:pic>
      <p:pic>
        <p:nvPicPr>
          <p:cNvPr id="13314" name="Picture 2" descr="C:\Users\admin\Desktop\Проект\Без названия (7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9832" y="2924944"/>
            <a:ext cx="2009775" cy="2276475"/>
          </a:xfrm>
          <a:prstGeom prst="rect">
            <a:avLst/>
          </a:prstGeom>
          <a:noFill/>
        </p:spPr>
      </p:pic>
      <p:sp>
        <p:nvSpPr>
          <p:cNvPr id="7" name="Выноска-облако 6"/>
          <p:cNvSpPr/>
          <p:nvPr/>
        </p:nvSpPr>
        <p:spPr>
          <a:xfrm>
            <a:off x="1331640" y="0"/>
            <a:ext cx="3168352" cy="2060848"/>
          </a:xfrm>
          <a:prstGeom prst="cloudCallout">
            <a:avLst>
              <a:gd name="adj1" fmla="val -39908"/>
              <a:gd name="adj2" fmla="val 8424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Мышка, может ты поможешь мне достать варенье?</a:t>
            </a:r>
            <a:endParaRPr lang="ru-RU" b="1" dirty="0"/>
          </a:p>
        </p:txBody>
      </p:sp>
      <p:sp>
        <p:nvSpPr>
          <p:cNvPr id="6" name="Выноска-облако 5"/>
          <p:cNvSpPr/>
          <p:nvPr/>
        </p:nvSpPr>
        <p:spPr>
          <a:xfrm>
            <a:off x="4572000" y="476672"/>
            <a:ext cx="2736304" cy="2060848"/>
          </a:xfrm>
          <a:prstGeom prst="cloudCallout">
            <a:avLst>
              <a:gd name="adj1" fmla="val -55825"/>
              <a:gd name="adj2" fmla="val 7407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Дааа</a:t>
            </a:r>
            <a:r>
              <a:rPr lang="ru-RU" b="1" dirty="0" smtClean="0"/>
              <a:t>, без грамотного управления до варенья не дотянуться…</a:t>
            </a:r>
            <a:endParaRPr lang="ru-RU" b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51520" y="5852160"/>
          <a:ext cx="8640957" cy="10058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667487"/>
                <a:gridCol w="1133046"/>
                <a:gridCol w="1255524"/>
                <a:gridCol w="1255524"/>
                <a:gridCol w="1329376"/>
              </a:tblGrid>
              <a:tr h="279144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355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на общегосударственные вопросы</a:t>
                      </a:r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ВСЕГО, тыс.руб.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840,6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781,1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794,4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436096" y="3717032"/>
            <a:ext cx="3707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1907,6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рублей было выделено в среднем на одного гражданина на реализацию общегосударственных вопросов в 2016 году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admin\Desktop\Проект\Без названия (2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332656"/>
            <a:ext cx="4968552" cy="5979727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260648"/>
            <a:ext cx="3168352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</a:rPr>
              <a:t>Достали варенье</a:t>
            </a:r>
            <a:r>
              <a:rPr lang="en-US" sz="26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ru-RU" sz="2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467544" y="1628800"/>
            <a:ext cx="56166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491880" y="1628800"/>
            <a:ext cx="266429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2497,8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539552" y="2132856"/>
            <a:ext cx="56166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491880" y="2132856"/>
            <a:ext cx="26642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1661,9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539552" y="2924944"/>
            <a:ext cx="56166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3347864" y="2924944"/>
            <a:ext cx="29523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510,8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539552" y="3429000"/>
            <a:ext cx="56166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3347864" y="3356992"/>
            <a:ext cx="295232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8582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491880" y="4653136"/>
            <a:ext cx="259228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114,3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flipH="1">
            <a:off x="467544" y="4653136"/>
            <a:ext cx="56166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3851920" y="5085184"/>
            <a:ext cx="194421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722,5 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flipH="1">
            <a:off x="467544" y="5157192"/>
            <a:ext cx="540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4211960" y="5517232"/>
            <a:ext cx="122413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1907,6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 стрелкой 29"/>
          <p:cNvCxnSpPr/>
          <p:nvPr/>
        </p:nvCxnSpPr>
        <p:spPr>
          <a:xfrm flipH="1">
            <a:off x="395536" y="5517232"/>
            <a:ext cx="48245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83568" y="1268760"/>
            <a:ext cx="270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Дорожная деятельность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755576" y="1844824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ЖКХ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683568" y="2492896"/>
            <a:ext cx="1114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Культура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755576" y="3140968"/>
            <a:ext cx="1580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Образование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611560" y="4365104"/>
            <a:ext cx="2345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Физкультура и спорт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755576" y="4869160"/>
            <a:ext cx="2499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Социальная политика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395536" y="5229200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Общегосударственные вопросы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3275856" y="6021288"/>
            <a:ext cx="3168352" cy="5760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ИТОГО</a:t>
            </a:r>
            <a:r>
              <a:rPr lang="en-US" sz="2800" b="1" dirty="0" smtClean="0"/>
              <a:t>:</a:t>
            </a:r>
            <a:r>
              <a:rPr lang="ru-RU" sz="2800" b="1" dirty="0" smtClean="0"/>
              <a:t> </a:t>
            </a:r>
            <a:r>
              <a:rPr lang="ru-RU" sz="2800" b="1" dirty="0" smtClean="0"/>
              <a:t>15 996,9</a:t>
            </a:r>
            <a:endParaRPr lang="ru-RU" sz="2800" b="1" dirty="0"/>
          </a:p>
        </p:txBody>
      </p:sp>
      <p:pic>
        <p:nvPicPr>
          <p:cNvPr id="40" name="Picture 4" descr="C:\Users\admin\Desktop\Проект\images (5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465" t="51654"/>
          <a:stretch>
            <a:fillRect/>
          </a:stretch>
        </p:blipFill>
        <p:spPr bwMode="auto">
          <a:xfrm>
            <a:off x="6804248" y="4941168"/>
            <a:ext cx="2137144" cy="1484908"/>
          </a:xfrm>
          <a:prstGeom prst="rect">
            <a:avLst/>
          </a:prstGeom>
          <a:noFill/>
        </p:spPr>
      </p:pic>
      <p:sp>
        <p:nvSpPr>
          <p:cNvPr id="41" name="Выноска-облако 40"/>
          <p:cNvSpPr/>
          <p:nvPr/>
        </p:nvSpPr>
        <p:spPr>
          <a:xfrm>
            <a:off x="6012160" y="260648"/>
            <a:ext cx="3456384" cy="3744416"/>
          </a:xfrm>
          <a:prstGeom prst="cloudCallout">
            <a:avLst>
              <a:gd name="adj1" fmla="val -20578"/>
              <a:gd name="adj2" fmla="val 7305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Вот сколько рублей в среднем получил каждый гражданин </a:t>
            </a:r>
            <a:r>
              <a:rPr lang="ru-RU" b="1" dirty="0" smtClean="0"/>
              <a:t>города Твери в </a:t>
            </a:r>
            <a:r>
              <a:rPr lang="ru-RU" b="1" dirty="0" smtClean="0"/>
              <a:t>виде муниципальных услуг в 2016 году</a:t>
            </a:r>
            <a:endParaRPr lang="ru-RU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75656" y="1340768"/>
            <a:ext cx="6408712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chemeClr val="tx1"/>
                </a:solidFill>
              </a:rPr>
              <a:t>СПАСИБО </a:t>
            </a:r>
          </a:p>
          <a:p>
            <a:pPr algn="ctr"/>
            <a:r>
              <a:rPr lang="ru-RU" sz="6000" b="1" dirty="0" smtClean="0">
                <a:solidFill>
                  <a:schemeClr val="tx1"/>
                </a:solidFill>
              </a:rPr>
              <a:t>ЗА </a:t>
            </a:r>
          </a:p>
          <a:p>
            <a:pPr algn="ctr"/>
            <a:r>
              <a:rPr lang="ru-RU" sz="6000" b="1" dirty="0" smtClean="0">
                <a:solidFill>
                  <a:schemeClr val="tx1"/>
                </a:solidFill>
              </a:rPr>
              <a:t>ВНИМАНИЕ!</a:t>
            </a:r>
            <a:endParaRPr lang="ru-RU" sz="6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79512" y="188640"/>
            <a:ext cx="5112568" cy="34563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050" name="Picture 2" descr="C:\Users\admin\Desktop\Проект\gam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1700808"/>
            <a:ext cx="2140779" cy="1080120"/>
          </a:xfrm>
          <a:prstGeom prst="rect">
            <a:avLst/>
          </a:prstGeom>
          <a:noFill/>
        </p:spPr>
      </p:pic>
      <p:pic>
        <p:nvPicPr>
          <p:cNvPr id="2051" name="Picture 3" descr="C:\Users\admin\Desktop\Проект\images (1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584" y="809800"/>
            <a:ext cx="1368152" cy="1755104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411760" y="1412776"/>
            <a:ext cx="864096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НАЛОГИ</a:t>
            </a:r>
            <a:endParaRPr lang="ru-RU" sz="1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3635896" y="2708920"/>
            <a:ext cx="36004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1259632" y="2420888"/>
            <a:ext cx="57606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23" idx="0"/>
          </p:cNvCxnSpPr>
          <p:nvPr/>
        </p:nvCxnSpPr>
        <p:spPr>
          <a:xfrm flipH="1">
            <a:off x="2771800" y="2492896"/>
            <a:ext cx="7200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Выноска-облако 18"/>
          <p:cNvSpPr/>
          <p:nvPr/>
        </p:nvSpPr>
        <p:spPr>
          <a:xfrm rot="378777">
            <a:off x="3264562" y="273101"/>
            <a:ext cx="1601989" cy="1192648"/>
          </a:xfrm>
          <a:prstGeom prst="cloudCallout">
            <a:avLst>
              <a:gd name="adj1" fmla="val -105764"/>
              <a:gd name="adj2" fmla="val 3406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tx1"/>
                </a:solidFill>
              </a:rPr>
              <a:t>А не много ли я плачу?</a:t>
            </a:r>
            <a:endParaRPr lang="ru-RU" sz="1300" b="1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 rot="20499807">
            <a:off x="50238" y="237410"/>
            <a:ext cx="2095260" cy="657545"/>
          </a:xfrm>
          <a:prstGeom prst="rect">
            <a:avLst/>
          </a:prstGeom>
          <a:solidFill>
            <a:schemeClr val="bg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Заплатил </a:t>
            </a:r>
            <a:r>
              <a:rPr lang="ru-RU" sz="1600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Карлсон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«варенье»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1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79712" y="2780928"/>
            <a:ext cx="15841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0,3%</a:t>
            </a:r>
          </a:p>
          <a:p>
            <a:pPr algn="ctr"/>
            <a:r>
              <a:rPr lang="ru-RU" sz="1000" dirty="0" smtClean="0"/>
              <a:t>От кадастровой стоимости земельного участка</a:t>
            </a:r>
            <a:endParaRPr lang="ru-RU" sz="1000" dirty="0"/>
          </a:p>
        </p:txBody>
      </p:sp>
      <p:sp>
        <p:nvSpPr>
          <p:cNvPr id="24" name="TextBox 23"/>
          <p:cNvSpPr txBox="1"/>
          <p:nvPr/>
        </p:nvSpPr>
        <p:spPr>
          <a:xfrm>
            <a:off x="3419872" y="2924944"/>
            <a:ext cx="144016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13%</a:t>
            </a:r>
          </a:p>
          <a:p>
            <a:pPr algn="ctr"/>
            <a:r>
              <a:rPr lang="ru-RU" sz="1000" dirty="0" smtClean="0"/>
              <a:t>Налог на доходы физических лиц</a:t>
            </a:r>
            <a:endParaRPr lang="ru-RU" sz="1000" dirty="0"/>
          </a:p>
        </p:txBody>
      </p:sp>
      <p:sp>
        <p:nvSpPr>
          <p:cNvPr id="25" name="TextBox 24"/>
          <p:cNvSpPr txBox="1"/>
          <p:nvPr/>
        </p:nvSpPr>
        <p:spPr>
          <a:xfrm>
            <a:off x="251520" y="2636912"/>
            <a:ext cx="14401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0,1-0,3%</a:t>
            </a:r>
          </a:p>
          <a:p>
            <a:pPr algn="ctr"/>
            <a:r>
              <a:rPr lang="ru-RU" sz="1000" dirty="0" smtClean="0"/>
              <a:t>От кадастровой стоимости имущества</a:t>
            </a:r>
            <a:endParaRPr lang="ru-RU" sz="10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436096" y="188640"/>
            <a:ext cx="3528392" cy="37444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2" name="Picture 4" descr="C:\Users\admin\Desktop\Проект\images.p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5888" y="620688"/>
            <a:ext cx="3128112" cy="3528392"/>
          </a:xfrm>
          <a:prstGeom prst="rect">
            <a:avLst/>
          </a:prstGeom>
          <a:noFill/>
        </p:spPr>
      </p:pic>
      <p:sp>
        <p:nvSpPr>
          <p:cNvPr id="35" name="Прямоугольник 34"/>
          <p:cNvSpPr/>
          <p:nvPr/>
        </p:nvSpPr>
        <p:spPr>
          <a:xfrm rot="20499807">
            <a:off x="5305283" y="346287"/>
            <a:ext cx="2350105" cy="921004"/>
          </a:xfrm>
          <a:prstGeom prst="rect">
            <a:avLst/>
          </a:prstGeom>
          <a:solidFill>
            <a:schemeClr val="bg1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Получилась большая-пребольшая банка</a:t>
            </a:r>
            <a:endParaRPr lang="ru-RU" sz="16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TextBox 35"/>
          <p:cNvSpPr txBox="1"/>
          <p:nvPr/>
        </p:nvSpPr>
        <p:spPr>
          <a:xfrm rot="20464763">
            <a:off x="6179230" y="2026733"/>
            <a:ext cx="1178416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0" y="4297680"/>
          <a:ext cx="9144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4088"/>
                <a:gridCol w="1368152"/>
                <a:gridCol w="2411760"/>
              </a:tblGrid>
              <a:tr h="255196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среднем на 1 жителя, 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833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поступившего налога на доходы физических лиц,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млн.руб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1211,7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2909,6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833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 поступившего земельного налога с физических лиц всего,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млн.руб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519,5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1247,5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833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 поступившего налога на имущество физических лиц всего,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млн.руб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63,3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152,0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7745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4309,1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774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СПРАВОЧНО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774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Численность трудоспособного населения, чел.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416442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Прямоугольник 37"/>
          <p:cNvSpPr/>
          <p:nvPr/>
        </p:nvSpPr>
        <p:spPr>
          <a:xfrm>
            <a:off x="323528" y="3645024"/>
            <a:ext cx="8424936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Поступления налогов с граждан в бюджет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г. Твери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носка-облако 4"/>
          <p:cNvSpPr/>
          <p:nvPr/>
        </p:nvSpPr>
        <p:spPr>
          <a:xfrm>
            <a:off x="2195736" y="0"/>
            <a:ext cx="3168352" cy="1844824"/>
          </a:xfrm>
          <a:prstGeom prst="cloudCallout">
            <a:avLst>
              <a:gd name="adj1" fmla="val -62069"/>
              <a:gd name="adj2" fmla="val 1858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Заплатил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4309,1 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руб. за 2016 год, получилось 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16450,6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руб. доходов на каждого?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носка-облако 6"/>
          <p:cNvSpPr/>
          <p:nvPr/>
        </p:nvSpPr>
        <p:spPr>
          <a:xfrm>
            <a:off x="4860032" y="0"/>
            <a:ext cx="2952328" cy="1872208"/>
          </a:xfrm>
          <a:prstGeom prst="cloudCallout">
            <a:avLst>
              <a:gd name="adj1" fmla="val 19450"/>
              <a:gd name="adj2" fmla="val 6819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 ведь,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Карлсон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не только граждане платят налоги, ещё организации и индивидуальные предприниматели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2492896"/>
            <a:ext cx="5976664" cy="10081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Основные параметры исполнения основного бюджета </a:t>
            </a:r>
            <a:endParaRPr lang="ru-RU" sz="2400" b="1" dirty="0"/>
          </a:p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город Тверь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95536" y="3645024"/>
          <a:ext cx="7704856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6872"/>
                <a:gridCol w="847535"/>
                <a:gridCol w="1232777"/>
                <a:gridCol w="924583"/>
                <a:gridCol w="1232777"/>
                <a:gridCol w="847535"/>
                <a:gridCol w="1232777"/>
              </a:tblGrid>
              <a:tr h="243834"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2014 год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2015 год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2016 год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5886">
                <a:tc>
                  <a:txBody>
                    <a:bodyPr/>
                    <a:lstStyle/>
                    <a:p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Всего, млн.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расчёте на 1 гражданина,</a:t>
                      </a:r>
                    </a:p>
                    <a:p>
                      <a:pPr algn="ctr"/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Всего, млн.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руб.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расчёте на 1 гражданина, руб.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Всего, млн.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руб.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 расчёте на 1 гражданина, руб.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451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Численность населения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411042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414006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416442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4383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7454, 9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18136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985,0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2379,3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6850,7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16450,6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43834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7280,6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17712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560,4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1356,6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7331,3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17604,6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711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Дефицит(-)/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(+)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174,2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424,6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1022,7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-480,6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-1154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5" name="Picture 3" descr="C:\Users\admin\Desktop\Проект\images (1)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65631" y="980728"/>
            <a:ext cx="2078369" cy="3528392"/>
          </a:xfrm>
          <a:prstGeom prst="rect">
            <a:avLst/>
          </a:prstGeom>
          <a:noFill/>
        </p:spPr>
      </p:pic>
      <p:pic>
        <p:nvPicPr>
          <p:cNvPr id="3074" name="Picture 2" descr="C:\Users\admin\Desktop\Проект\Без названия (1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H="1">
            <a:off x="-252536" y="332656"/>
            <a:ext cx="2884032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Desktop\Проект\images (2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3" y="836712"/>
            <a:ext cx="4182412" cy="439248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23528" y="188640"/>
            <a:ext cx="8424936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Решил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</a:rPr>
              <a:t>Карлсон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 варенье из муниципалитета взять…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 rot="20726249">
            <a:off x="1499154" y="4436873"/>
            <a:ext cx="1186888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187624" y="4941168"/>
            <a:ext cx="36004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0" y="5229200"/>
            <a:ext cx="2376264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МУНИЦИПАЛИТЕТ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Выноска-облако 10"/>
          <p:cNvSpPr/>
          <p:nvPr/>
        </p:nvSpPr>
        <p:spPr>
          <a:xfrm>
            <a:off x="3563888" y="764704"/>
            <a:ext cx="3456384" cy="1800200"/>
          </a:xfrm>
          <a:prstGeom prst="cloudCallout">
            <a:avLst>
              <a:gd name="adj1" fmla="val -69235"/>
              <a:gd name="adj2" fmla="val 5593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Налоги я заплатил,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возьму-ка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 денег из бюджета, чтобы залатать дороги…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Выноска-облако 11"/>
          <p:cNvSpPr/>
          <p:nvPr/>
        </p:nvSpPr>
        <p:spPr>
          <a:xfrm>
            <a:off x="5652120" y="1556792"/>
            <a:ext cx="3707904" cy="1872208"/>
          </a:xfrm>
          <a:prstGeom prst="cloudCallout">
            <a:avLst>
              <a:gd name="adj1" fmla="val -62682"/>
              <a:gd name="adj2" fmla="val 37896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Только дотянуться не может, потому что муниципалитет деньги не только на дороги выделяет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 descr="C:\Users\admin\Desktop\Проект\images (5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465" t="51654"/>
          <a:stretch>
            <a:fillRect/>
          </a:stretch>
        </p:blipFill>
        <p:spPr bwMode="auto">
          <a:xfrm>
            <a:off x="4283968" y="2780928"/>
            <a:ext cx="2137144" cy="1484908"/>
          </a:xfrm>
          <a:prstGeom prst="rect">
            <a:avLst/>
          </a:prstGeom>
          <a:noFill/>
        </p:spPr>
      </p:pic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95536" y="5852160"/>
          <a:ext cx="8424935" cy="10058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356126"/>
                <a:gridCol w="1427955"/>
                <a:gridCol w="1536930"/>
                <a:gridCol w="1625865"/>
                <a:gridCol w="1478059"/>
              </a:tblGrid>
              <a:tr h="235663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 год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 год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 год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240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на дорожное хозяйство</a:t>
                      </a:r>
                      <a:endParaRPr lang="ru-RU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ВСЕГО, млн.руб.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898,2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847,1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1040,2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247456" y="4221088"/>
            <a:ext cx="489654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В среднем на одного гражданина в 2016 году было выделено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2497,8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руб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. на реализацию мероприятий в области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дорожного хозяйства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\Desktop\Проект\Без названия (2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20688"/>
            <a:ext cx="3168352" cy="2364078"/>
          </a:xfrm>
          <a:prstGeom prst="rect">
            <a:avLst/>
          </a:prstGeom>
          <a:noFill/>
        </p:spPr>
      </p:pic>
      <p:cxnSp>
        <p:nvCxnSpPr>
          <p:cNvPr id="6" name="Прямая со стрелкой 5"/>
          <p:cNvCxnSpPr/>
          <p:nvPr/>
        </p:nvCxnSpPr>
        <p:spPr>
          <a:xfrm flipV="1">
            <a:off x="2483768" y="836712"/>
            <a:ext cx="43204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43808" y="332656"/>
            <a:ext cx="25922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15,2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  <a:r>
              <a:rPr lang="ru-RU" dirty="0" smtClean="0"/>
              <a:t> </a:t>
            </a:r>
            <a:r>
              <a:rPr lang="ru-RU" sz="1700" dirty="0" smtClean="0"/>
              <a:t>общей суммы расходов бюджета города Твери в 2016 году было направлено на реализацию мероприятий в области дорожного хозяйства</a:t>
            </a:r>
            <a:endParaRPr lang="ru-RU" sz="1700" dirty="0"/>
          </a:p>
        </p:txBody>
      </p:sp>
      <p:pic>
        <p:nvPicPr>
          <p:cNvPr id="8" name="Picture 4" descr="C:\Users\admin\Desktop\Проект\images (5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465" t="51654"/>
          <a:stretch>
            <a:fillRect/>
          </a:stretch>
        </p:blipFill>
        <p:spPr bwMode="auto">
          <a:xfrm>
            <a:off x="7006856" y="1700808"/>
            <a:ext cx="2137144" cy="1484908"/>
          </a:xfrm>
          <a:prstGeom prst="rect">
            <a:avLst/>
          </a:prstGeom>
          <a:noFill/>
        </p:spPr>
      </p:pic>
      <p:sp>
        <p:nvSpPr>
          <p:cNvPr id="9" name="Выноска-облако 8"/>
          <p:cNvSpPr/>
          <p:nvPr/>
        </p:nvSpPr>
        <p:spPr>
          <a:xfrm>
            <a:off x="5364088" y="0"/>
            <a:ext cx="3600400" cy="1772816"/>
          </a:xfrm>
          <a:prstGeom prst="cloudCallout">
            <a:avLst>
              <a:gd name="adj1" fmla="val -7863"/>
              <a:gd name="adj2" fmla="val 6453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Всего в 2016 году на ремонт и содержание дорог было направлено из местного бюджета 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1092,7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рублей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3140968"/>
            <a:ext cx="846043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 smtClean="0">
                <a:solidFill>
                  <a:schemeClr val="tx1"/>
                </a:solidFill>
              </a:rPr>
              <a:t>Основные направления расходов в области дорожного хозяйства в 2016 году</a:t>
            </a:r>
            <a:endParaRPr lang="ru-RU" sz="17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611560" y="3806097"/>
          <a:ext cx="8028384" cy="2803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0320"/>
                <a:gridCol w="1829495"/>
                <a:gridCol w="1219664"/>
                <a:gridCol w="1828905"/>
              </a:tblGrid>
              <a:tr h="76590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мероприятия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Отремонтировано/очищено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дорог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Расходы, тыс.руб.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 расчёте на 1 гражданина, руб.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9156"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Текущий и капитальный ремонт автомобильных дорог общего пользования, м2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609,5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тыс.кв.м.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426 660,5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1024,5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2409"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Устройство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тротуаров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9,2 тыс.кв.м.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145 466,7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349,3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89156">
                <a:tc>
                  <a:txBody>
                    <a:bodyPr/>
                    <a:lstStyle/>
                    <a:p>
                      <a:pPr algn="l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Проектные работы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4027,7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9,7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3566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446499,8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\Desktop\Проект\images (2)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76672"/>
            <a:ext cx="3976720" cy="417646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rot="20726249">
            <a:off x="1787186" y="3860807"/>
            <a:ext cx="1186888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1475656" y="4437112"/>
            <a:ext cx="36004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95536" y="4797152"/>
            <a:ext cx="2376264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МУНИЦИПАЛИТЕТ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Выноска-облако 7"/>
          <p:cNvSpPr/>
          <p:nvPr/>
        </p:nvSpPr>
        <p:spPr>
          <a:xfrm>
            <a:off x="0" y="0"/>
            <a:ext cx="2699792" cy="1484784"/>
          </a:xfrm>
          <a:prstGeom prst="cloudCallout">
            <a:avLst>
              <a:gd name="adj1" fmla="val 27854"/>
              <a:gd name="adj2" fmla="val 5993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Может и на чердак новый хватит?</a:t>
            </a:r>
            <a:endParaRPr lang="ru-RU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95536" y="5713864"/>
          <a:ext cx="8424934" cy="1144136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096344"/>
                <a:gridCol w="1584176"/>
                <a:gridCol w="1224136"/>
                <a:gridCol w="1224136"/>
                <a:gridCol w="1296142"/>
              </a:tblGrid>
              <a:tr h="404030"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2014год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2015год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2016год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010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на жилищно-коммунальное хозяйство</a:t>
                      </a:r>
                      <a:endParaRPr lang="ru-RU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ВСЕГО, млн.руб.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744,6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941,0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692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,07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35488" y="3645024"/>
            <a:ext cx="460851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В среднем на одного гражданина в 2016 году было выделено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1661,9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руб.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на реализацию мероприятий в области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жилищно-коммунального хозяйства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Выноска-облако 11"/>
          <p:cNvSpPr/>
          <p:nvPr/>
        </p:nvSpPr>
        <p:spPr>
          <a:xfrm>
            <a:off x="4283968" y="0"/>
            <a:ext cx="4860032" cy="2736304"/>
          </a:xfrm>
          <a:prstGeom prst="cloudCallout">
            <a:avLst>
              <a:gd name="adj1" fmla="val 1901"/>
              <a:gd name="adj2" fmla="val 6389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Конечно, </a:t>
            </a:r>
            <a:r>
              <a:rPr lang="ru-RU" b="1" dirty="0" err="1" smtClean="0">
                <a:solidFill>
                  <a:schemeClr val="tx1"/>
                </a:solidFill>
              </a:rPr>
              <a:t>Карлсон</a:t>
            </a:r>
            <a:r>
              <a:rPr lang="ru-RU" b="1" dirty="0" smtClean="0">
                <a:solidFill>
                  <a:schemeClr val="tx1"/>
                </a:solidFill>
              </a:rPr>
              <a:t>!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692 066,8 тыс</a:t>
            </a:r>
            <a:r>
              <a:rPr lang="ru-RU" b="1" dirty="0" smtClean="0">
                <a:solidFill>
                  <a:schemeClr val="tx1"/>
                </a:solidFill>
              </a:rPr>
              <a:t>. рублей было выделено в 2016 году из бюджета </a:t>
            </a:r>
            <a:r>
              <a:rPr lang="ru-RU" b="1" dirty="0" smtClean="0">
                <a:solidFill>
                  <a:schemeClr val="tx1"/>
                </a:solidFill>
              </a:rPr>
              <a:t>г. Твери </a:t>
            </a:r>
            <a:r>
              <a:rPr lang="ru-RU" b="1" dirty="0" smtClean="0">
                <a:solidFill>
                  <a:schemeClr val="tx1"/>
                </a:solidFill>
              </a:rPr>
              <a:t>на мероприятия в области жилищно-коммунального хозяйства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11" name="Picture 4" descr="C:\Users\admin\Desktop\Проект\images (5)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465" t="51654"/>
          <a:stretch>
            <a:fillRect/>
          </a:stretch>
        </p:blipFill>
        <p:spPr bwMode="auto">
          <a:xfrm>
            <a:off x="7006856" y="2204864"/>
            <a:ext cx="2137144" cy="148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\Desktop\Проект\images (3)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529408"/>
            <a:ext cx="2016224" cy="5328592"/>
          </a:xfrm>
          <a:prstGeom prst="rect">
            <a:avLst/>
          </a:prstGeom>
          <a:noFill/>
        </p:spPr>
      </p:pic>
      <p:pic>
        <p:nvPicPr>
          <p:cNvPr id="6147" name="Picture 3" descr="C:\Users\admin\Desktop\Проект\images (1)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3717032"/>
            <a:ext cx="1638300" cy="2781300"/>
          </a:xfrm>
          <a:prstGeom prst="rect">
            <a:avLst/>
          </a:prstGeom>
          <a:noFill/>
        </p:spPr>
      </p:pic>
      <p:sp>
        <p:nvSpPr>
          <p:cNvPr id="8" name="Скругленная прямоугольная выноска 7"/>
          <p:cNvSpPr/>
          <p:nvPr/>
        </p:nvSpPr>
        <p:spPr>
          <a:xfrm>
            <a:off x="2267744" y="260648"/>
            <a:ext cx="4032448" cy="6264696"/>
          </a:xfrm>
          <a:prstGeom prst="wedgeRoundRectCallout">
            <a:avLst>
              <a:gd name="adj1" fmla="val -58975"/>
              <a:gd name="adj2" fmla="val -5292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 этом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Было заменено 9 городских лифтов на сумму 11 млн.руб.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аправлено на строительство инженерных коммуникаций г. Твери 15,9 млн.руб.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Установлено дополнительное освещение на сумму 16 млн.руб.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Установлено более эффективное оборудование на биологически очистных сооружениях на сумму 14,6 млн.руб.</a:t>
            </a:r>
          </a:p>
          <a:p>
            <a:pPr algn="ctr"/>
            <a:r>
              <a:rPr lang="ru-RU" dirty="0" smtClean="0"/>
              <a:t> </a:t>
            </a:r>
            <a:endParaRPr lang="en-US" dirty="0" smtClean="0"/>
          </a:p>
          <a:p>
            <a:pPr algn="ctr"/>
            <a:endParaRPr lang="ru-RU" dirty="0"/>
          </a:p>
        </p:txBody>
      </p:sp>
      <p:sp>
        <p:nvSpPr>
          <p:cNvPr id="9" name="Выноска-облако 8"/>
          <p:cNvSpPr/>
          <p:nvPr/>
        </p:nvSpPr>
        <p:spPr>
          <a:xfrm>
            <a:off x="5940152" y="0"/>
            <a:ext cx="3203848" cy="3240360"/>
          </a:xfrm>
          <a:prstGeom prst="cloudCallout">
            <a:avLst>
              <a:gd name="adj1" fmla="val 24092"/>
              <a:gd name="adj2" fmla="val 7602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А расходы бюджета города на благоустройство населённых пунктов составили</a:t>
            </a:r>
          </a:p>
          <a:p>
            <a:pPr algn="ctr"/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358,5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млн.руб.</a:t>
            </a:r>
          </a:p>
          <a:p>
            <a:pPr algn="ctr"/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в 2016 году</a:t>
            </a: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8"/>
            <a:ext cx="8676456" cy="6480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Понял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</a:rPr>
              <a:t>Карлсон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, что одному не дотянуться до варенья…</a:t>
            </a:r>
            <a:endParaRPr lang="ru-RU" sz="2400" b="1" dirty="0"/>
          </a:p>
        </p:txBody>
      </p:sp>
      <p:pic>
        <p:nvPicPr>
          <p:cNvPr id="7171" name="Picture 3" descr="C:\Users\admin\Desktop\Проект\images (5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49779"/>
          <a:stretch>
            <a:fillRect/>
          </a:stretch>
        </p:blipFill>
        <p:spPr bwMode="auto">
          <a:xfrm>
            <a:off x="251520" y="1340768"/>
            <a:ext cx="1872208" cy="3350435"/>
          </a:xfrm>
          <a:prstGeom prst="rect">
            <a:avLst/>
          </a:prstGeom>
          <a:noFill/>
        </p:spPr>
      </p:pic>
      <p:pic>
        <p:nvPicPr>
          <p:cNvPr id="7170" name="Picture 2" descr="C:\Users\admin\Desktop\Проект\images.p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2204864"/>
            <a:ext cx="2745078" cy="3096344"/>
          </a:xfrm>
          <a:prstGeom prst="rect">
            <a:avLst/>
          </a:prstGeom>
          <a:noFill/>
        </p:spPr>
      </p:pic>
      <p:sp>
        <p:nvSpPr>
          <p:cNvPr id="7" name="Выноска-облако 6"/>
          <p:cNvSpPr/>
          <p:nvPr/>
        </p:nvSpPr>
        <p:spPr>
          <a:xfrm>
            <a:off x="3635896" y="1916832"/>
            <a:ext cx="2520280" cy="1656184"/>
          </a:xfrm>
          <a:prstGeom prst="cloudCallout">
            <a:avLst>
              <a:gd name="adj1" fmla="val -60453"/>
              <a:gd name="adj2" fmla="val 37195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Малыш, может ты дотянешься?</a:t>
            </a:r>
            <a:endParaRPr lang="ru-RU" b="1" dirty="0"/>
          </a:p>
        </p:txBody>
      </p:sp>
      <p:sp>
        <p:nvSpPr>
          <p:cNvPr id="8" name="TextBox 7"/>
          <p:cNvSpPr txBox="1"/>
          <p:nvPr/>
        </p:nvSpPr>
        <p:spPr>
          <a:xfrm rot="20726249">
            <a:off x="1355138" y="3356751"/>
            <a:ext cx="1186888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9" name="Прямая со стрелкой 8"/>
          <p:cNvCxnSpPr>
            <a:stCxn id="10" idx="0"/>
          </p:cNvCxnSpPr>
          <p:nvPr/>
        </p:nvCxnSpPr>
        <p:spPr>
          <a:xfrm flipV="1">
            <a:off x="1188132" y="4437112"/>
            <a:ext cx="57555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5085184"/>
            <a:ext cx="2376264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МУНИЦИПАЛИТЕТ</a:t>
            </a:r>
            <a:endParaRPr lang="ru-RU" sz="1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Выноска-облако 12"/>
          <p:cNvSpPr/>
          <p:nvPr/>
        </p:nvSpPr>
        <p:spPr>
          <a:xfrm>
            <a:off x="1979712" y="980728"/>
            <a:ext cx="3456384" cy="1512168"/>
          </a:xfrm>
          <a:prstGeom prst="cloudCallout">
            <a:avLst>
              <a:gd name="adj1" fmla="val -56658"/>
              <a:gd name="adj2" fmla="val 47656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А я хочу в цирк сходить, да в </a:t>
            </a:r>
            <a:r>
              <a:rPr lang="ru-RU" b="1" dirty="0" smtClean="0"/>
              <a:t>библиотеке им. А.М.Горького</a:t>
            </a:r>
            <a:r>
              <a:rPr lang="ru-RU" b="1" dirty="0" smtClean="0"/>
              <a:t> </a:t>
            </a:r>
            <a:r>
              <a:rPr lang="ru-RU" b="1" dirty="0" smtClean="0"/>
              <a:t>книгу взять</a:t>
            </a:r>
            <a:endParaRPr lang="ru-RU" b="1" dirty="0"/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323528" y="5846832"/>
          <a:ext cx="8424934" cy="1011168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592288"/>
                <a:gridCol w="2088232"/>
                <a:gridCol w="1224136"/>
                <a:gridCol w="1224136"/>
                <a:gridCol w="1296142"/>
              </a:tblGrid>
              <a:tr h="432048"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на 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культуру и кинематографию</a:t>
                      </a:r>
                      <a:endParaRPr lang="ru-RU" sz="16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ВСЕГО,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млн.руб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179,2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186,6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212,7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5" name="Picture 4" descr="C:\Users\admin\Desktop\Проект\images (5)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7465" t="51654"/>
          <a:stretch>
            <a:fillRect/>
          </a:stretch>
        </p:blipFill>
        <p:spPr bwMode="auto">
          <a:xfrm>
            <a:off x="6732240" y="3212976"/>
            <a:ext cx="2137144" cy="1484908"/>
          </a:xfrm>
          <a:prstGeom prst="rect">
            <a:avLst/>
          </a:prstGeom>
          <a:noFill/>
        </p:spPr>
      </p:pic>
      <p:sp>
        <p:nvSpPr>
          <p:cNvPr id="16" name="Выноска-облако 15"/>
          <p:cNvSpPr/>
          <p:nvPr/>
        </p:nvSpPr>
        <p:spPr>
          <a:xfrm>
            <a:off x="5796136" y="1052736"/>
            <a:ext cx="3347864" cy="1656184"/>
          </a:xfrm>
          <a:prstGeom prst="cloudCallout">
            <a:avLst>
              <a:gd name="adj1" fmla="val 3295"/>
              <a:gd name="adj2" fmla="val 9930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Но муниципалитет деньги не только на культуру выделяет!</a:t>
            </a:r>
            <a:endParaRPr lang="ru-RU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131840" y="4725144"/>
            <a:ext cx="57241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В среднем на одного гражданина в 2016 году было выделено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510,8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</a:rPr>
              <a:t>руб.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на реализацию мероприятий в области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культуры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2520280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Оказание услуг населению дворцами и домами культуры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03848" y="260648"/>
            <a:ext cx="2376264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Оказание библиотечных услуг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56176" y="260648"/>
            <a:ext cx="2304256" cy="9361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Оказание услуг музейной деятельности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520" y="1700808"/>
            <a:ext cx="288032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9017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культурно-досуговых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мероприятий проведено в муниципальных учреждениях дополнительного образования детей в 2016 году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4077072"/>
            <a:ext cx="23762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2860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детей ежедневно посещают детские музыкальные и художественные школы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3848" y="1628800"/>
            <a:ext cx="22322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4015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мероприятий проведено муниципальными библиотеками в 2016 году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56176" y="1556792"/>
            <a:ext cx="252028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140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рублей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из регионального бюджета в рамках «столичных функций» на ремонт здание Дворянского собрания в Твери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Ксения\Desktop\05_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3933056"/>
            <a:ext cx="2485788" cy="2924944"/>
          </a:xfrm>
          <a:prstGeom prst="rect">
            <a:avLst/>
          </a:prstGeom>
          <a:noFill/>
        </p:spPr>
      </p:pic>
      <p:pic>
        <p:nvPicPr>
          <p:cNvPr id="1027" name="Picture 3" descr="C:\Users\Ксения\Desktop\i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4365104"/>
            <a:ext cx="2088232" cy="13688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3130</TotalTime>
  <Words>1119</Words>
  <Application>Microsoft Office PowerPoint</Application>
  <PresentationFormat>Экран (4:3)</PresentationFormat>
  <Paragraphs>242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БЮДЖЕТ:  СКОЛЬКО Я ПЛАЧУ  И ЧТО ПОЛУЧАЮ?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БЮДЖЕТ:  СКОЛЬКО Я ПЛАЧУ  И ЧТО ПОЛУЧАЮ?</dc:title>
  <dc:creator>admin</dc:creator>
  <cp:lastModifiedBy>Ксения</cp:lastModifiedBy>
  <cp:revision>101</cp:revision>
  <dcterms:created xsi:type="dcterms:W3CDTF">2017-04-02T12:56:03Z</dcterms:created>
  <dcterms:modified xsi:type="dcterms:W3CDTF">2017-04-07T20:53:15Z</dcterms:modified>
</cp:coreProperties>
</file>