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75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66FF99"/>
    <a:srgbClr val="00FF00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87" autoAdjust="0"/>
    <p:restoredTop sz="94660"/>
  </p:normalViewPr>
  <p:slideViewPr>
    <p:cSldViewPr snapToGrid="0">
      <p:cViewPr varScale="1">
        <p:scale>
          <a:sx n="42" d="100"/>
          <a:sy n="42" d="100"/>
        </p:scale>
        <p:origin x="-162" y="-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8EE82-DED9-44E4-9D0F-8E5F360BE8D1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62FB7-CDE6-46C7-AC84-283CE3FBA1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756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8EE82-DED9-44E4-9D0F-8E5F360BE8D1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62FB7-CDE6-46C7-AC84-283CE3FBA1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553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8EE82-DED9-44E4-9D0F-8E5F360BE8D1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62FB7-CDE6-46C7-AC84-283CE3FBA1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368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8EE82-DED9-44E4-9D0F-8E5F360BE8D1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62FB7-CDE6-46C7-AC84-283CE3FBA1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212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8EE82-DED9-44E4-9D0F-8E5F360BE8D1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62FB7-CDE6-46C7-AC84-283CE3FBA1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707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8EE82-DED9-44E4-9D0F-8E5F360BE8D1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62FB7-CDE6-46C7-AC84-283CE3FBA1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495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8EE82-DED9-44E4-9D0F-8E5F360BE8D1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62FB7-CDE6-46C7-AC84-283CE3FBA1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586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8EE82-DED9-44E4-9D0F-8E5F360BE8D1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62FB7-CDE6-46C7-AC84-283CE3FBA1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24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8EE82-DED9-44E4-9D0F-8E5F360BE8D1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62FB7-CDE6-46C7-AC84-283CE3FBA1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614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8EE82-DED9-44E4-9D0F-8E5F360BE8D1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62FB7-CDE6-46C7-AC84-283CE3FBA1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981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18EE82-DED9-44E4-9D0F-8E5F360BE8D1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762FB7-CDE6-46C7-AC84-283CE3FBA1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0623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8EE82-DED9-44E4-9D0F-8E5F360BE8D1}" type="datetimeFigureOut">
              <a:rPr lang="ru-RU" smtClean="0"/>
              <a:pPr/>
              <a:t>13.04.2017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62FB7-CDE6-46C7-AC84-283CE3FBA1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54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1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7.xml"/><Relationship Id="rId1" Type="http://schemas.openxmlformats.org/officeDocument/2006/relationships/video" Target="file:///G:\&#1053;&#1051;&#1055;\&#1042;&#1086;&#1083;&#1082;%20&#1089;%20&#1059;&#1086;&#1083;&#1083;%20&#1057;&#1090;&#1088;&#1080;&#1090;%20%20&#1055;&#1088;&#1080;&#1084;&#1077;&#1088;%20&#1087;&#1088;&#1086;&#1076;&#1072;&#1078;&#1080;%201%20(1).mp4" TargetMode="Externa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-14778" y="-16624"/>
            <a:ext cx="12206778" cy="686631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374968" y="723207"/>
            <a:ext cx="5370022" cy="73983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Над презентацией работали:</a:t>
            </a:r>
            <a:b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</a:b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Логвинова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Кристина и</a:t>
            </a:r>
            <a:b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</a:br>
            <a:r>
              <a:rPr lang="ru-RU" dirty="0" err="1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Боровченкова</a:t>
            </a:r>
            <a:r>
              <a:rPr lang="ru-RU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Алена</a:t>
            </a:r>
            <a:endParaRPr lang="ru-RU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2896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900"/>
            <a:ext cx="12289536" cy="76721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5" y="-448652"/>
            <a:ext cx="12275491" cy="76721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425" y="0"/>
            <a:ext cx="6347162" cy="634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893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2620"/>
            <a:ext cx="12289536" cy="767218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981456" y="904725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>
                <a:solidFill>
                  <a:srgbClr val="FFFF00"/>
                </a:solidFill>
                <a:latin typeface="Segoe Script" panose="020B0504020000000003" pitchFamily="34" charset="0"/>
              </a:rPr>
              <a:t>1) прикосновение</a:t>
            </a:r>
            <a:r>
              <a:rPr lang="ru-RU" sz="3200" dirty="0" smtClean="0">
                <a:solidFill>
                  <a:srgbClr val="FFFF00"/>
                </a:solidFill>
                <a:latin typeface="Segoe Script" panose="020B0504020000000003" pitchFamily="34" charset="0"/>
              </a:rPr>
              <a:t>;</a:t>
            </a:r>
            <a:endParaRPr lang="ru-RU" sz="3200" dirty="0">
              <a:solidFill>
                <a:srgbClr val="FFFF00"/>
              </a:solidFill>
              <a:latin typeface="Segoe Script" panose="020B0504020000000003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90800" y="186901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>
                <a:solidFill>
                  <a:srgbClr val="FFFF00"/>
                </a:solidFill>
                <a:latin typeface="Segoe Script" panose="020B0504020000000003" pitchFamily="34" charset="0"/>
              </a:rPr>
              <a:t>2) движение</a:t>
            </a:r>
            <a:r>
              <a:rPr lang="ru-RU" sz="3600" dirty="0" smtClean="0">
                <a:solidFill>
                  <a:srgbClr val="FFFF00"/>
                </a:solidFill>
                <a:latin typeface="Segoe Script" panose="020B0504020000000003" pitchFamily="34" charset="0"/>
              </a:rPr>
              <a:t>;</a:t>
            </a:r>
            <a:endParaRPr lang="ru-RU" sz="3600" dirty="0">
              <a:solidFill>
                <a:srgbClr val="FFFF00"/>
              </a:solidFill>
              <a:latin typeface="Segoe Script" panose="020B0504020000000003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91768" y="258684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>
                <a:solidFill>
                  <a:srgbClr val="FFFF00"/>
                </a:solidFill>
                <a:latin typeface="Segoe Script" panose="020B0504020000000003" pitchFamily="34" charset="0"/>
              </a:rPr>
              <a:t>3) звук</a:t>
            </a:r>
            <a:r>
              <a:rPr lang="ru-RU" sz="3600" dirty="0" smtClean="0">
                <a:solidFill>
                  <a:srgbClr val="FFFF00"/>
                </a:solidFill>
                <a:latin typeface="Segoe Script" panose="020B0504020000000003" pitchFamily="34" charset="0"/>
              </a:rPr>
              <a:t>;</a:t>
            </a:r>
            <a:endParaRPr lang="ru-RU" sz="3600" dirty="0">
              <a:solidFill>
                <a:srgbClr val="FFFF00"/>
              </a:solidFill>
              <a:latin typeface="Segoe Script" panose="020B0504020000000003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14728" y="3512787"/>
            <a:ext cx="95341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FF00"/>
                </a:solidFill>
                <a:latin typeface="Segoe Script" panose="020B0504020000000003" pitchFamily="34" charset="0"/>
              </a:rPr>
              <a:t>4) </a:t>
            </a:r>
            <a:r>
              <a:rPr lang="ru-RU" sz="2800" dirty="0" smtClean="0">
                <a:solidFill>
                  <a:srgbClr val="FFFF00"/>
                </a:solidFill>
                <a:latin typeface="Segoe Script" panose="020B0504020000000003" pitchFamily="34" charset="0"/>
              </a:rPr>
              <a:t>последовательность действий;</a:t>
            </a:r>
            <a:endParaRPr lang="ru-RU" sz="2800" dirty="0">
              <a:solidFill>
                <a:srgbClr val="FFFF00"/>
              </a:solidFill>
              <a:latin typeface="Segoe Script" panose="020B0504020000000003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91768" y="430207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>
                <a:solidFill>
                  <a:srgbClr val="FFFF00"/>
                </a:solidFill>
                <a:latin typeface="Segoe Script" panose="020B0504020000000003" pitchFamily="34" charset="0"/>
              </a:rPr>
              <a:t>5) место</a:t>
            </a:r>
            <a:r>
              <a:rPr lang="ru-RU" sz="3600" dirty="0" smtClean="0">
                <a:solidFill>
                  <a:srgbClr val="FFFF00"/>
                </a:solidFill>
                <a:latin typeface="Segoe Script" panose="020B0504020000000003" pitchFamily="34" charset="0"/>
              </a:rPr>
              <a:t>;</a:t>
            </a:r>
            <a:endParaRPr lang="ru-RU" sz="3600" dirty="0">
              <a:solidFill>
                <a:srgbClr val="FFFF00"/>
              </a:solidFill>
              <a:latin typeface="Segoe Script" panose="020B0504020000000003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34768" y="509505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>
                <a:solidFill>
                  <a:srgbClr val="FFFF00"/>
                </a:solidFill>
                <a:latin typeface="Segoe Script" panose="020B0504020000000003" pitchFamily="34" charset="0"/>
              </a:rPr>
              <a:t>6) образ или предмет;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191768" y="5877641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>
                <a:solidFill>
                  <a:srgbClr val="FFFF00"/>
                </a:solidFill>
                <a:latin typeface="Segoe Script" panose="020B0504020000000003" pitchFamily="34" charset="0"/>
              </a:rPr>
              <a:t>7) запах;</a:t>
            </a:r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58443">
            <a:off x="5347716" y="-403002"/>
            <a:ext cx="2868168" cy="28681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85868">
            <a:off x="7261477" y="-376665"/>
            <a:ext cx="4669609" cy="46696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9447">
            <a:off x="6882757" y="3907573"/>
            <a:ext cx="3381078" cy="338107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17345">
            <a:off x="10078627" y="3509226"/>
            <a:ext cx="1494268" cy="149426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6671">
            <a:off x="10298017" y="5635057"/>
            <a:ext cx="962006" cy="962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00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900"/>
            <a:ext cx="12289536" cy="7672182"/>
          </a:xfrm>
          <a:prstGeom prst="rect">
            <a:avLst/>
          </a:prstGeom>
        </p:spPr>
      </p:pic>
      <p:pic>
        <p:nvPicPr>
          <p:cNvPr id="3" name="Пример техники НЛП - Якорение, в  в киноиндустрии давно знают как это работает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773936" y="-28650"/>
            <a:ext cx="9034271" cy="722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8641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900"/>
            <a:ext cx="12289536" cy="76721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72" y="223284"/>
            <a:ext cx="12289536" cy="76809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10294">
            <a:off x="2576783" y="423962"/>
            <a:ext cx="1212445" cy="12124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5066">
            <a:off x="3508102" y="141522"/>
            <a:ext cx="1210201" cy="12102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97785">
            <a:off x="4211914" y="-156713"/>
            <a:ext cx="1700931" cy="170093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225514">
            <a:off x="5040834" y="-163681"/>
            <a:ext cx="1700931" cy="17009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66648">
            <a:off x="5460291" y="-508136"/>
            <a:ext cx="2389839" cy="23898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896780">
            <a:off x="6315947" y="-508137"/>
            <a:ext cx="2389839" cy="238983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206748">
            <a:off x="7133130" y="-427043"/>
            <a:ext cx="2389839" cy="238983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372717">
            <a:off x="7880784" y="-150413"/>
            <a:ext cx="2389839" cy="23898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7450462">
            <a:off x="1441222" y="455696"/>
            <a:ext cx="2389839" cy="238983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4163922">
            <a:off x="8197783" y="563905"/>
            <a:ext cx="2389839" cy="238983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4341503">
            <a:off x="1433132" y="1340361"/>
            <a:ext cx="2389839" cy="238983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6446802">
            <a:off x="8066186" y="1382610"/>
            <a:ext cx="2389839" cy="238983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717766">
            <a:off x="1934362" y="1984389"/>
            <a:ext cx="2389839" cy="238983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098228">
            <a:off x="7339408" y="1991593"/>
            <a:ext cx="2389839" cy="238983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80948">
            <a:off x="2809270" y="2160637"/>
            <a:ext cx="2389839" cy="238983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808842">
            <a:off x="6542417" y="2258390"/>
            <a:ext cx="2389839" cy="238983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73869" y="2340886"/>
            <a:ext cx="2389839" cy="238983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1318982">
            <a:off x="5835706" y="2340885"/>
            <a:ext cx="2389839" cy="238983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518083">
            <a:off x="3479234" y="2299594"/>
            <a:ext cx="2389839" cy="238983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60440" y="2372176"/>
            <a:ext cx="2389839" cy="2389839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2134555" y="4838058"/>
            <a:ext cx="78272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- отношения </a:t>
            </a:r>
            <a:r>
              <a:rPr lang="ru-RU" sz="3200" dirty="0">
                <a:solidFill>
                  <a:srgbClr val="FFFF00"/>
                </a:solidFill>
                <a:latin typeface="Calibri" panose="020F0502020204030204" pitchFamily="34" charset="0"/>
              </a:rPr>
              <a:t>полного согласия, доверия и понимания внутри малой </a:t>
            </a:r>
            <a:r>
              <a:rPr lang="ru-RU" sz="3200" dirty="0" smtClean="0">
                <a:solidFill>
                  <a:srgbClr val="FFFF00"/>
                </a:solidFill>
                <a:latin typeface="Calibri" panose="020F0502020204030204" pitchFamily="34" charset="0"/>
              </a:rPr>
              <a:t>группы.</a:t>
            </a:r>
            <a:endParaRPr lang="ru-RU" sz="3200" dirty="0">
              <a:solidFill>
                <a:srgbClr val="FFFF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91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900"/>
            <a:ext cx="12289536" cy="76721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" y="-146900"/>
            <a:ext cx="12275491" cy="767218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846190" y="3262622"/>
            <a:ext cx="24080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u="sng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Рефрейминг</a:t>
            </a:r>
            <a:br>
              <a:rPr lang="ru-RU" sz="2400" u="sng" dirty="0" smtClean="0">
                <a:solidFill>
                  <a:srgbClr val="FFFF00"/>
                </a:solidFill>
                <a:latin typeface="Arial Black" panose="020B0A04020102020204" pitchFamily="34" charset="0"/>
              </a:rPr>
            </a:br>
            <a:r>
              <a:rPr lang="ru-RU" sz="2400" u="sng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содержания</a:t>
            </a:r>
            <a:endParaRPr lang="ru-RU" sz="2400" u="sng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87296" y="1926259"/>
            <a:ext cx="8619744" cy="944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Segoe Script" panose="020B0504020000000003" pitchFamily="34" charset="0"/>
              </a:rPr>
              <a:t>– </a:t>
            </a:r>
            <a:r>
              <a:rPr lang="ru-RU" sz="2800" dirty="0">
                <a:solidFill>
                  <a:schemeClr val="bg1"/>
                </a:solidFill>
                <a:latin typeface="Segoe Script" panose="020B0504020000000003" pitchFamily="34" charset="0"/>
              </a:rPr>
              <a:t>это способ поменять оценку какого-то события или явления.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41346" y="4490363"/>
            <a:ext cx="20361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Рефрейминг</a:t>
            </a:r>
          </a:p>
          <a:p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контекста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254222" y="4485025"/>
            <a:ext cx="21210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  <a:latin typeface="Arial Black" panose="020B0A04020102020204" pitchFamily="34" charset="0"/>
              </a:rPr>
              <a:t>Рефрейминг </a:t>
            </a:r>
            <a:endParaRPr lang="ru-RU" sz="2000" dirty="0" smtClean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значения</a:t>
            </a:r>
            <a:endParaRPr lang="ru-RU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827" y="3180969"/>
            <a:ext cx="1428750" cy="14287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17440" y="3180969"/>
            <a:ext cx="1428750" cy="142875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1757172" y="5808029"/>
            <a:ext cx="90799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  <a:latin typeface="Segoe Script" panose="020B0504020000000003" pitchFamily="34" charset="0"/>
              </a:rPr>
              <a:t>Именно рефрейминг контекста наиболее эффективен при работе с возражениями.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312" y="5363534"/>
            <a:ext cx="1453862" cy="1453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34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900"/>
            <a:ext cx="12289536" cy="7672182"/>
          </a:xfrm>
          <a:prstGeom prst="rect">
            <a:avLst/>
          </a:prstGeom>
        </p:spPr>
      </p:pic>
      <p:pic>
        <p:nvPicPr>
          <p:cNvPr id="3" name="Волк с Уолл Стрит  Пример продажи 1 (1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1483111" y="-150543"/>
            <a:ext cx="9344723" cy="7008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9863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900"/>
            <a:ext cx="12289536" cy="767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256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900"/>
            <a:ext cx="12289536" cy="767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3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900"/>
            <a:ext cx="12289536" cy="767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5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5261"/>
            <a:ext cx="12362688" cy="76265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601" y="1133856"/>
            <a:ext cx="3159164" cy="338328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293586" y="4270573"/>
            <a:ext cx="258820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</a:rPr>
              <a:t>Р. </a:t>
            </a:r>
            <a:r>
              <a:rPr lang="ru-RU" sz="4000" b="1" dirty="0" err="1" smtClean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</a:rPr>
              <a:t>Бендлер</a:t>
            </a:r>
            <a:endParaRPr lang="ru-RU" sz="4000" b="1" dirty="0">
              <a:ln w="12700" cmpd="sng">
                <a:solidFill>
                  <a:srgbClr val="0070C0"/>
                </a:solidFill>
                <a:prstDash val="solid"/>
              </a:ln>
              <a:solidFill>
                <a:srgbClr val="FFFF66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857212" y="4346687"/>
            <a:ext cx="26436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</a:rPr>
              <a:t>Д. </a:t>
            </a:r>
            <a:r>
              <a:rPr lang="ru-RU" sz="4000" b="1" dirty="0" err="1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</a:rPr>
              <a:t>Гриндер</a:t>
            </a:r>
            <a:endParaRPr lang="ru-RU" sz="4000" b="1" dirty="0">
              <a:ln w="12700" cmpd="sng">
                <a:solidFill>
                  <a:srgbClr val="0070C0"/>
                </a:solidFill>
                <a:prstDash val="solid"/>
              </a:ln>
              <a:solidFill>
                <a:srgbClr val="FFFF66"/>
              </a:solidFill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4" t="912" r="9465"/>
          <a:stretch/>
        </p:blipFill>
        <p:spPr>
          <a:xfrm>
            <a:off x="1846467" y="872003"/>
            <a:ext cx="3785616" cy="3474685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" t="3881" r="3427" b="13411"/>
          <a:stretch/>
        </p:blipFill>
        <p:spPr>
          <a:xfrm>
            <a:off x="6875771" y="872002"/>
            <a:ext cx="2606557" cy="3474685"/>
          </a:xfrm>
          <a:prstGeom prst="rect">
            <a:avLst/>
          </a:prstGeom>
          <a:ln w="38100" cap="sq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1402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270" accel="50000">
                                          <p:stCondLst>
                                            <p:cond delay="27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733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67">
                                          <p:stCondLst>
                                            <p:cond delay="273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70" accel="50000">
                                          <p:stCondLst>
                                            <p:cond delay="27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39">
                                          <p:stCondLst>
                                            <p:cond delay="93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249" decel="50000">
                                          <p:stCondLst>
                                            <p:cond delay="96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77592"/>
            <a:ext cx="12289536" cy="76721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99559">
            <a:off x="377021" y="-244155"/>
            <a:ext cx="4050530" cy="405053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3890">
            <a:off x="1826941" y="3756249"/>
            <a:ext cx="3584448" cy="358444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00263">
            <a:off x="9763451" y="3271704"/>
            <a:ext cx="2412594" cy="24125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82895">
            <a:off x="7253432" y="603824"/>
            <a:ext cx="3140705" cy="314070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160" y="-142554"/>
            <a:ext cx="2534513" cy="253451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2639">
            <a:off x="7939794" y="5165474"/>
            <a:ext cx="1867001" cy="186700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4748">
            <a:off x="1170213" y="3363356"/>
            <a:ext cx="1278738" cy="127873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24238" y="5603142"/>
            <a:ext cx="1375045" cy="137504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6003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ru-RU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18625590">
            <a:off x="656470" y="2675020"/>
            <a:ext cx="657594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Что мне это даст?</a:t>
            </a:r>
            <a:endParaRPr lang="ru-RU" sz="28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19" name="Прямоугольник 18"/>
          <p:cNvSpPr/>
          <p:nvPr/>
        </p:nvSpPr>
        <p:spPr>
          <a:xfrm rot="1710801">
            <a:off x="8397421" y="788108"/>
            <a:ext cx="293843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Зачем это мне?</a:t>
            </a:r>
            <a:endParaRPr lang="ru-RU" sz="32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20" name="Прямоугольник 19"/>
          <p:cNvSpPr/>
          <p:nvPr/>
        </p:nvSpPr>
        <p:spPr>
          <a:xfrm rot="21267976">
            <a:off x="5358034" y="2103283"/>
            <a:ext cx="2634760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Как  смогу этим</a:t>
            </a:r>
          </a:p>
          <a:p>
            <a:pPr algn="ctr"/>
            <a:r>
              <a:rPr lang="ru-RU" sz="28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 пользоваться?</a:t>
            </a:r>
            <a:endParaRPr lang="ru-RU" sz="28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21" name="Прямоугольник 20"/>
          <p:cNvSpPr/>
          <p:nvPr/>
        </p:nvSpPr>
        <p:spPr>
          <a:xfrm rot="20553620">
            <a:off x="4911110" y="4265389"/>
            <a:ext cx="4318811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Почему именно на это,</a:t>
            </a:r>
            <a:br>
              <a:rPr lang="ru-RU" sz="32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</a:rPr>
            </a:br>
            <a:r>
              <a:rPr lang="ru-RU" sz="32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я должен тратить</a:t>
            </a:r>
            <a:br>
              <a:rPr lang="ru-RU" sz="32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</a:rPr>
            </a:br>
            <a:r>
              <a:rPr lang="ru-RU" sz="32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время?</a:t>
            </a:r>
            <a:endParaRPr lang="ru-RU" sz="32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22" name="Прямоугольник 21"/>
          <p:cNvSpPr/>
          <p:nvPr/>
        </p:nvSpPr>
        <p:spPr>
          <a:xfrm rot="1828149">
            <a:off x="238491" y="4890671"/>
            <a:ext cx="295305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FFFF00"/>
                </a:solidFill>
                <a:effectLst/>
              </a:rPr>
              <a:t>А это работает?</a:t>
            </a:r>
            <a:endParaRPr lang="ru-RU" sz="32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6654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900"/>
            <a:ext cx="12289536" cy="767218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136" y="0"/>
            <a:ext cx="13688568" cy="7204508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6652445" y="5379737"/>
            <a:ext cx="420961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4000" b="1" cap="none" spc="0" dirty="0" smtClean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/>
              </a:rPr>
              <a:t>ЭФФЕКТИВНАЯ </a:t>
            </a:r>
          </a:p>
          <a:p>
            <a:r>
              <a:rPr lang="ru-RU" sz="4000" b="1" cap="none" spc="0" dirty="0" smtClean="0">
                <a:ln w="12700" cmpd="sng">
                  <a:solidFill>
                    <a:srgbClr val="0070C0"/>
                  </a:solidFill>
                  <a:prstDash val="solid"/>
                </a:ln>
                <a:solidFill>
                  <a:srgbClr val="FFFF66"/>
                </a:solidFill>
                <a:effectLst/>
              </a:rPr>
              <a:t>КОММУНИКАЦИЯ</a:t>
            </a:r>
            <a:endParaRPr lang="ru-RU" sz="4000" b="1" cap="none" spc="0" dirty="0">
              <a:ln w="12700" cmpd="sng">
                <a:solidFill>
                  <a:srgbClr val="0070C0"/>
                </a:solidFill>
                <a:prstDash val="solid"/>
              </a:ln>
              <a:solidFill>
                <a:srgbClr val="FFFF66"/>
              </a:solidFill>
              <a:effectLst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40535" flipV="1">
            <a:off x="4980456" y="4772904"/>
            <a:ext cx="1803071" cy="180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6814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7091"/>
            <a:ext cx="12289536" cy="767218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821420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40" y="512304"/>
            <a:ext cx="2176272" cy="2176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843" y="512304"/>
            <a:ext cx="2243153" cy="22431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830" y="473303"/>
            <a:ext cx="2321154" cy="232115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97816" y="2557731"/>
            <a:ext cx="458616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5400" b="1" dirty="0">
                <a:ln>
                  <a:solidFill>
                    <a:srgbClr val="0070C0"/>
                  </a:solidFill>
                </a:ln>
                <a:solidFill>
                  <a:srgbClr val="FFFF66"/>
                </a:solidFill>
                <a:latin typeface="Segoe Print" panose="02000600000000000000" pitchFamily="2" charset="0"/>
              </a:rPr>
              <a:t>в</a:t>
            </a:r>
            <a:r>
              <a:rPr lang="ru-RU" sz="5400" b="1" dirty="0" smtClean="0">
                <a:ln>
                  <a:solidFill>
                    <a:srgbClr val="0070C0"/>
                  </a:solidFill>
                </a:ln>
                <a:solidFill>
                  <a:srgbClr val="FFFF66"/>
                </a:solidFill>
                <a:latin typeface="Segoe Print" panose="02000600000000000000" pitchFamily="2" charset="0"/>
              </a:rPr>
              <a:t> продажах.</a:t>
            </a:r>
            <a:endParaRPr lang="ru-RU" sz="5400" b="1" dirty="0">
              <a:ln>
                <a:solidFill>
                  <a:srgbClr val="0070C0"/>
                </a:solidFill>
              </a:ln>
              <a:solidFill>
                <a:srgbClr val="FFFF66"/>
              </a:solidFill>
              <a:latin typeface="Segoe Print" panose="02000600000000000000" pitchFamily="2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84847" y="3091988"/>
            <a:ext cx="5755965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1500" b="1" cap="none" spc="0" dirty="0" smtClean="0">
                <a:ln w="12700" cmpd="sng">
                  <a:solidFill>
                    <a:srgbClr val="00B050"/>
                  </a:solidFill>
                  <a:prstDash val="solid"/>
                </a:ln>
                <a:solidFill>
                  <a:schemeClr val="accent6">
                    <a:lumMod val="20000"/>
                    <a:lumOff val="80000"/>
                  </a:schemeClr>
                </a:solidFill>
                <a:effectLst/>
              </a:rPr>
              <a:t>ЭТАПЫ</a:t>
            </a:r>
            <a:endParaRPr lang="ru-RU" sz="11500" b="1" cap="none" spc="0" dirty="0">
              <a:ln w="12700" cmpd="sng">
                <a:solidFill>
                  <a:srgbClr val="00B050"/>
                </a:solidFill>
                <a:prstDash val="solid"/>
              </a:ln>
              <a:solidFill>
                <a:schemeClr val="accent6">
                  <a:lumMod val="20000"/>
                  <a:lumOff val="80000"/>
                </a:schemeClr>
              </a:soli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595588" y="881700"/>
            <a:ext cx="6096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1. Присоединение.</a:t>
            </a:r>
          </a:p>
          <a:p>
            <a:pPr marL="342900" indent="-342900">
              <a:buAutoNum type="arabicPeriod"/>
            </a:pPr>
            <a:endParaRPr lang="ru-RU" sz="2800" dirty="0" smtClean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  <a:p>
            <a:r>
              <a:rPr lang="ru-RU" sz="2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2. Подстройка.</a:t>
            </a:r>
          </a:p>
          <a:p>
            <a:endParaRPr lang="ru-RU" sz="2800" dirty="0" smtClean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  <a:p>
            <a:r>
              <a:rPr lang="ru-RU" sz="2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3. </a:t>
            </a:r>
            <a:r>
              <a:rPr lang="ru-RU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Калибровка</a:t>
            </a:r>
            <a:r>
              <a:rPr lang="ru-RU" sz="2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.</a:t>
            </a:r>
          </a:p>
          <a:p>
            <a:endParaRPr lang="ru-RU" sz="2800" dirty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  <a:p>
            <a:r>
              <a:rPr lang="ru-RU" sz="2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4</a:t>
            </a:r>
            <a:r>
              <a:rPr lang="ru-RU" sz="28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. Ведение</a:t>
            </a:r>
            <a:r>
              <a:rPr lang="ru-RU" sz="2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.</a:t>
            </a:r>
          </a:p>
          <a:p>
            <a:endParaRPr lang="ru-RU" sz="2800" dirty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  <a:p>
            <a:r>
              <a:rPr lang="ru-RU" sz="28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5. Раппорт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418373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9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9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6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16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900"/>
            <a:ext cx="12289536" cy="767218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003634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6044"/>
            <a:ext cx="12304184" cy="76813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712" y="1417320"/>
            <a:ext cx="5856833" cy="585683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095999" y="3293859"/>
            <a:ext cx="370325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– «</a:t>
            </a:r>
            <a:r>
              <a:rPr lang="ru-RU" sz="2400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Отзеркаливание</a:t>
            </a:r>
            <a:r>
              <a:rPr lang="ru-RU" sz="2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»</a:t>
            </a:r>
            <a:br>
              <a:rPr lang="ru-RU" sz="2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</a:br>
            <a:r>
              <a:rPr lang="ru-RU" sz="2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   позы </a:t>
            </a:r>
            <a:r>
              <a:rPr lang="ru-RU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и движений.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095999" y="4375492"/>
            <a:ext cx="26597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– </a:t>
            </a:r>
            <a:r>
              <a:rPr lang="ru-RU" sz="2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Копирование</a:t>
            </a:r>
            <a:br>
              <a:rPr lang="ru-RU" sz="2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</a:br>
            <a:r>
              <a:rPr lang="ru-RU" sz="2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   </a:t>
            </a:r>
            <a:r>
              <a:rPr lang="ru-RU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дыхания.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095999" y="5440680"/>
            <a:ext cx="251863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– </a:t>
            </a:r>
            <a:r>
              <a:rPr lang="ru-RU" sz="2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Подстройка</a:t>
            </a:r>
            <a:br>
              <a:rPr lang="ru-RU" sz="2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</a:br>
            <a:r>
              <a:rPr lang="ru-RU" sz="2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   </a:t>
            </a:r>
            <a:r>
              <a:rPr lang="ru-RU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по голосу. </a:t>
            </a:r>
          </a:p>
        </p:txBody>
      </p:sp>
    </p:spTree>
    <p:extLst>
      <p:ext uri="{BB962C8B-B14F-4D97-AF65-F5344CB8AC3E}">
        <p14:creationId xmlns:p14="http://schemas.microsoft.com/office/powerpoint/2010/main" val="3491281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900"/>
            <a:ext cx="12289536" cy="7672182"/>
          </a:xfrm>
          <a:prstGeom prst="rect">
            <a:avLst/>
          </a:prstGeom>
        </p:spPr>
      </p:pic>
      <p:pic>
        <p:nvPicPr>
          <p:cNvPr id="3" name="НЛП влияние- НЕВОЗМОЖНОЕ ВОЗМОЖНО! (Д.Билан) РАППОРТ 1-я ступень курса 'НЛП-Практик'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709928" y="-79858"/>
            <a:ext cx="9415272" cy="7532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41508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36364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900"/>
            <a:ext cx="12289536" cy="76721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1" y="-634888"/>
            <a:ext cx="12289536" cy="7672182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834049" y="2752512"/>
            <a:ext cx="92811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• </a:t>
            </a:r>
            <a:r>
              <a:rPr lang="ru-RU" sz="2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скрещенные руки и ноги;</a:t>
            </a:r>
          </a:p>
          <a:p>
            <a:endParaRPr lang="ru-RU" sz="2400" dirty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  <a:p>
            <a:r>
              <a:rPr lang="ru-RU" sz="2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• предметы, которые </a:t>
            </a:r>
          </a:p>
          <a:p>
            <a:r>
              <a:rPr lang="ru-RU" sz="2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клиент </a:t>
            </a:r>
            <a:r>
              <a:rPr lang="ru-RU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держит перед грудью</a:t>
            </a:r>
            <a:r>
              <a:rPr lang="ru-RU" sz="2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;</a:t>
            </a:r>
            <a:br>
              <a:rPr lang="ru-RU" sz="2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</a:br>
            <a:endParaRPr lang="ru-RU" sz="2400" dirty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  <a:p>
            <a:r>
              <a:rPr lang="ru-RU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• спинка стула, </a:t>
            </a:r>
            <a:r>
              <a:rPr lang="ru-RU" sz="2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который </a:t>
            </a:r>
            <a:r>
              <a:rPr lang="ru-RU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клиент </a:t>
            </a:r>
            <a:r>
              <a:rPr lang="ru-RU" sz="2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садится </a:t>
            </a:r>
            <a:r>
              <a:rPr lang="ru-RU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«верхом</a:t>
            </a:r>
            <a:r>
              <a:rPr lang="ru-RU" sz="2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»;</a:t>
            </a:r>
            <a:br>
              <a:rPr lang="ru-RU" sz="2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</a:br>
            <a:endParaRPr lang="ru-RU" sz="2400" dirty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  <a:p>
            <a:r>
              <a:rPr lang="ru-RU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• </a:t>
            </a:r>
            <a:r>
              <a:rPr lang="ru-RU" sz="2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посадка</a:t>
            </a:r>
            <a:r>
              <a:rPr lang="ru-RU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, при которой между собеседниками </a:t>
            </a:r>
            <a:r>
              <a:rPr lang="ru-RU" sz="2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оказываются </a:t>
            </a:r>
            <a:r>
              <a:rPr lang="ru-RU" sz="2400" dirty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стол или иная </a:t>
            </a:r>
            <a:r>
              <a:rPr lang="ru-RU" sz="24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преграда</a:t>
            </a:r>
            <a:r>
              <a:rPr lang="ru-RU" sz="2000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.</a:t>
            </a:r>
            <a:endParaRPr lang="ru-RU" sz="2000" dirty="0">
              <a:solidFill>
                <a:schemeClr val="accent4">
                  <a:lumMod val="40000"/>
                  <a:lumOff val="60000"/>
                </a:schemeClr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6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900"/>
            <a:ext cx="12289536" cy="76721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43" y="-146900"/>
            <a:ext cx="12095018" cy="755938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19797013">
            <a:off x="1005453" y="2961168"/>
            <a:ext cx="23535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66FF99"/>
                </a:solidFill>
                <a:latin typeface="Arial Black" panose="020B0A04020102020204" pitchFamily="34" charset="0"/>
              </a:rPr>
              <a:t>Визуальный</a:t>
            </a:r>
            <a:r>
              <a:rPr lang="ru-RU" sz="24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Segoe Script" panose="020B0504020000000003" pitchFamily="34" charset="0"/>
              </a:rPr>
              <a:t> </a:t>
            </a:r>
            <a:endParaRPr lang="ru-RU" sz="2400" dirty="0">
              <a:solidFill>
                <a:schemeClr val="accent4">
                  <a:lumMod val="60000"/>
                  <a:lumOff val="40000"/>
                </a:schemeClr>
              </a:solidFill>
              <a:latin typeface="Segoe Script" panose="020B0504020000000003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4098">
            <a:off x="205812" y="850771"/>
            <a:ext cx="2852881" cy="28528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45656">
            <a:off x="1539724" y="3318825"/>
            <a:ext cx="2438400" cy="24384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 rot="1161997">
            <a:off x="903946" y="5336756"/>
            <a:ext cx="236635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66FF99"/>
                </a:solidFill>
                <a:latin typeface="Arial Black" panose="020B0A04020102020204" pitchFamily="34" charset="0"/>
              </a:rPr>
              <a:t>Аудиальный</a:t>
            </a:r>
            <a:endParaRPr lang="ru-RU" sz="2400" dirty="0">
              <a:solidFill>
                <a:srgbClr val="66FF99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6592">
            <a:off x="4422947" y="4017703"/>
            <a:ext cx="2438400" cy="24384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4055067" y="5959248"/>
            <a:ext cx="33233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66FF99"/>
                </a:solidFill>
                <a:latin typeface="Arial Black" panose="020B0A04020102020204" pitchFamily="34" charset="0"/>
              </a:rPr>
              <a:t>Кинестетический</a:t>
            </a:r>
            <a:endParaRPr lang="ru-RU" dirty="0">
              <a:solidFill>
                <a:srgbClr val="66FF99"/>
              </a:solidFill>
              <a:latin typeface="Arial Black" panose="020B0A040201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05932">
            <a:off x="7835525" y="3506387"/>
            <a:ext cx="2556527" cy="2556527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 rot="20168360">
            <a:off x="8041239" y="5233858"/>
            <a:ext cx="36840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 smtClean="0">
                <a:solidFill>
                  <a:srgbClr val="66FF99"/>
                </a:solidFill>
                <a:latin typeface="Arial Black" panose="020B0A04020102020204" pitchFamily="34" charset="0"/>
              </a:rPr>
              <a:t>Ольфакториальный</a:t>
            </a:r>
            <a:endParaRPr lang="ru-RU" dirty="0">
              <a:solidFill>
                <a:srgbClr val="66FF99"/>
              </a:solidFill>
              <a:latin typeface="Arial Black" panose="020B0A040201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14319">
            <a:off x="9213481" y="605648"/>
            <a:ext cx="2559666" cy="255966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 rot="1489953">
            <a:off x="8346203" y="2525329"/>
            <a:ext cx="32640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 smtClean="0">
                <a:solidFill>
                  <a:srgbClr val="66FF99"/>
                </a:solidFill>
                <a:latin typeface="Arial Black" panose="020B0A04020102020204" pitchFamily="34" charset="0"/>
              </a:rPr>
              <a:t>Густаториальный</a:t>
            </a:r>
            <a:endParaRPr lang="ru-RU" sz="2400" dirty="0">
              <a:solidFill>
                <a:srgbClr val="66FF99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657700" y="3346031"/>
            <a:ext cx="24256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>
                <a:solidFill>
                  <a:srgbClr val="66FF99"/>
                </a:solidFill>
                <a:latin typeface="Arial Black" panose="020B0A04020102020204" pitchFamily="34" charset="0"/>
              </a:rPr>
              <a:t>Дигитальная</a:t>
            </a:r>
            <a:endParaRPr lang="ru-RU" sz="2400" dirty="0">
              <a:solidFill>
                <a:srgbClr val="66FF99"/>
              </a:solidFill>
              <a:latin typeface="Arial Black" panose="020B0A040201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391044">
            <a:off x="4395422" y="1304727"/>
            <a:ext cx="2774794" cy="2774794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 rot="19734874">
            <a:off x="835817" y="3162480"/>
            <a:ext cx="34628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Segoe Script" panose="020B0504020000000003" pitchFamily="34" charset="0"/>
              </a:rPr>
              <a:t>«Я </a:t>
            </a:r>
            <a:r>
              <a:rPr lang="ru-RU" dirty="0">
                <a:solidFill>
                  <a:srgbClr val="FFFF00"/>
                </a:solidFill>
                <a:latin typeface="Segoe Script" panose="020B0504020000000003" pitchFamily="34" charset="0"/>
              </a:rPr>
              <a:t>видел </a:t>
            </a:r>
            <a:r>
              <a:rPr lang="ru-RU" dirty="0" smtClean="0">
                <a:solidFill>
                  <a:srgbClr val="FFFF00"/>
                </a:solidFill>
                <a:latin typeface="Segoe Script" panose="020B0504020000000003" pitchFamily="34" charset="0"/>
              </a:rPr>
              <a:t>это в </a:t>
            </a:r>
            <a:r>
              <a:rPr lang="ru-RU" dirty="0">
                <a:solidFill>
                  <a:srgbClr val="FFFF00"/>
                </a:solidFill>
                <a:latin typeface="Segoe Script" panose="020B0504020000000003" pitchFamily="34" charset="0"/>
              </a:rPr>
              <a:t>рекламе!»</a:t>
            </a:r>
          </a:p>
        </p:txBody>
      </p:sp>
      <p:sp>
        <p:nvSpPr>
          <p:cNvPr id="21" name="Прямоугольник 20"/>
          <p:cNvSpPr/>
          <p:nvPr/>
        </p:nvSpPr>
        <p:spPr>
          <a:xfrm rot="1027338">
            <a:off x="-1233660" y="571762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Segoe Script" panose="020B0504020000000003" pitchFamily="34" charset="0"/>
              </a:rPr>
              <a:t>«Я уже где-то слышал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  <a:latin typeface="Segoe Script" panose="020B0504020000000003" pitchFamily="34" charset="0"/>
              </a:rPr>
              <a:t> об этом товаре».</a:t>
            </a:r>
            <a:endParaRPr lang="ru-RU" dirty="0">
              <a:solidFill>
                <a:srgbClr val="FFFF00"/>
              </a:solidFill>
              <a:latin typeface="Segoe Script" panose="020B0504020000000003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873431" y="6345124"/>
            <a:ext cx="38234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00"/>
                </a:solidFill>
                <a:latin typeface="Segoe Script" panose="020B0504020000000003" pitchFamily="34" charset="0"/>
              </a:rPr>
              <a:t>«Можно мне </a:t>
            </a:r>
            <a:r>
              <a:rPr lang="ru-RU" dirty="0" smtClean="0">
                <a:solidFill>
                  <a:srgbClr val="FFFF00"/>
                </a:solidFill>
                <a:latin typeface="Segoe Script" panose="020B0504020000000003" pitchFamily="34" charset="0"/>
              </a:rPr>
              <a:t>потрогать? </a:t>
            </a:r>
            <a:r>
              <a:rPr lang="ru-RU" dirty="0">
                <a:solidFill>
                  <a:srgbClr val="FFFF00"/>
                </a:solidFill>
                <a:latin typeface="Segoe Script" panose="020B0504020000000003" pitchFamily="34" charset="0"/>
              </a:rPr>
              <a:t>»</a:t>
            </a:r>
          </a:p>
        </p:txBody>
      </p:sp>
      <p:sp>
        <p:nvSpPr>
          <p:cNvPr id="23" name="Прямоугольник 22"/>
          <p:cNvSpPr/>
          <p:nvPr/>
        </p:nvSpPr>
        <p:spPr>
          <a:xfrm rot="20072986">
            <a:off x="8361128" y="5556143"/>
            <a:ext cx="37032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FFFF00"/>
                </a:solidFill>
                <a:latin typeface="Segoe Script" panose="020B0504020000000003" pitchFamily="34" charset="0"/>
              </a:rPr>
              <a:t>«Чую, мне не уйти от </a:t>
            </a:r>
            <a:r>
              <a:rPr lang="ru-RU" dirty="0" smtClean="0">
                <a:solidFill>
                  <a:srgbClr val="FFFF00"/>
                </a:solidFill>
                <a:latin typeface="Segoe Script" panose="020B0504020000000003" pitchFamily="34" charset="0"/>
              </a:rPr>
              <a:t>вас</a:t>
            </a:r>
          </a:p>
          <a:p>
            <a:pPr algn="ctr"/>
            <a:r>
              <a:rPr lang="ru-RU" dirty="0" smtClean="0">
                <a:solidFill>
                  <a:srgbClr val="FFFF00"/>
                </a:solidFill>
                <a:latin typeface="Segoe Script" panose="020B0504020000000003" pitchFamily="34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Segoe Script" panose="020B0504020000000003" pitchFamily="34" charset="0"/>
              </a:rPr>
              <a:t>с пустыми руками!»</a:t>
            </a:r>
          </a:p>
        </p:txBody>
      </p:sp>
      <p:sp>
        <p:nvSpPr>
          <p:cNvPr id="24" name="Прямоугольник 23"/>
          <p:cNvSpPr/>
          <p:nvPr/>
        </p:nvSpPr>
        <p:spPr>
          <a:xfrm rot="1555444">
            <a:off x="8386887" y="2932224"/>
            <a:ext cx="2739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  <a:latin typeface="Segoe Script" panose="020B0504020000000003" pitchFamily="34" charset="0"/>
              </a:rPr>
              <a:t>«Он </a:t>
            </a:r>
            <a:r>
              <a:rPr lang="ru-RU" dirty="0">
                <a:solidFill>
                  <a:srgbClr val="FFFF00"/>
                </a:solidFill>
                <a:latin typeface="Segoe Script" panose="020B0504020000000003" pitchFamily="34" charset="0"/>
              </a:rPr>
              <a:t>мне по вкусу».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122357" y="3724274"/>
            <a:ext cx="34852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FFFF00"/>
                </a:solidFill>
                <a:latin typeface="Segoe Script" panose="020B0504020000000003" pitchFamily="34" charset="0"/>
              </a:rPr>
              <a:t>«Какие у него функции? </a:t>
            </a:r>
            <a:endParaRPr lang="ru-RU" dirty="0" smtClean="0">
              <a:solidFill>
                <a:srgbClr val="FFFF00"/>
              </a:solidFill>
              <a:latin typeface="Segoe Script" panose="020B0504020000000003" pitchFamily="34" charset="0"/>
            </a:endParaRPr>
          </a:p>
          <a:p>
            <a:pPr algn="ctr"/>
            <a:r>
              <a:rPr lang="ru-RU" dirty="0" smtClean="0">
                <a:solidFill>
                  <a:srgbClr val="FFFF00"/>
                </a:solidFill>
                <a:latin typeface="Segoe Script" panose="020B0504020000000003" pitchFamily="34" charset="0"/>
              </a:rPr>
              <a:t>Сколько </a:t>
            </a:r>
            <a:r>
              <a:rPr lang="ru-RU" dirty="0">
                <a:solidFill>
                  <a:srgbClr val="FFFF00"/>
                </a:solidFill>
                <a:latin typeface="Segoe Script" panose="020B0504020000000003" pitchFamily="34" charset="0"/>
              </a:rPr>
              <a:t>он стоит? »</a:t>
            </a:r>
          </a:p>
        </p:txBody>
      </p:sp>
    </p:spTree>
    <p:extLst>
      <p:ext uri="{BB962C8B-B14F-4D97-AF65-F5344CB8AC3E}">
        <p14:creationId xmlns:p14="http://schemas.microsoft.com/office/powerpoint/2010/main" val="53258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</TotalTime>
  <Words>210</Words>
  <Application>Microsoft Office PowerPoint</Application>
  <PresentationFormat>Произвольный</PresentationFormat>
  <Paragraphs>61</Paragraphs>
  <Slides>18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VoGue</dc:creator>
  <cp:lastModifiedBy>admin</cp:lastModifiedBy>
  <cp:revision>50</cp:revision>
  <dcterms:created xsi:type="dcterms:W3CDTF">2017-04-10T19:02:33Z</dcterms:created>
  <dcterms:modified xsi:type="dcterms:W3CDTF">2017-04-13T09:23:08Z</dcterms:modified>
</cp:coreProperties>
</file>