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1EF6-BE24-468E-A524-745FA3E7FF4D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67B9-53EA-489B-995E-26D3927AE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1EF6-BE24-468E-A524-745FA3E7FF4D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67B9-53EA-489B-995E-26D3927AE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1EF6-BE24-468E-A524-745FA3E7FF4D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67B9-53EA-489B-995E-26D3927AE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1EF6-BE24-468E-A524-745FA3E7FF4D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67B9-53EA-489B-995E-26D3927AE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1EF6-BE24-468E-A524-745FA3E7FF4D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67B9-53EA-489B-995E-26D3927AE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1EF6-BE24-468E-A524-745FA3E7FF4D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67B9-53EA-489B-995E-26D3927AE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1EF6-BE24-468E-A524-745FA3E7FF4D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67B9-53EA-489B-995E-26D3927AE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1EF6-BE24-468E-A524-745FA3E7FF4D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67B9-53EA-489B-995E-26D3927AE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1EF6-BE24-468E-A524-745FA3E7FF4D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67B9-53EA-489B-995E-26D3927AE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1EF6-BE24-468E-A524-745FA3E7FF4D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67B9-53EA-489B-995E-26D3927AE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1EF6-BE24-468E-A524-745FA3E7FF4D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67B9-53EA-489B-995E-26D3927AE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81EF6-BE24-468E-A524-745FA3E7FF4D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C67B9-53EA-489B-995E-26D3927AE0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928802"/>
            <a:ext cx="7815290" cy="23860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ERNIER Distressed" pitchFamily="50" charset="-52"/>
              </a:rPr>
              <a:t>Реформа </a:t>
            </a:r>
            <a:r>
              <a:rPr lang="ru-RU" dirty="0" err="1" smtClean="0">
                <a:solidFill>
                  <a:schemeClr val="bg1"/>
                </a:solidFill>
                <a:latin typeface="BERNIER Distressed" pitchFamily="50" charset="-52"/>
              </a:rPr>
              <a:t>антикоррупционной</a:t>
            </a:r>
            <a:r>
              <a:rPr lang="ru-RU" dirty="0" smtClean="0">
                <a:solidFill>
                  <a:schemeClr val="bg1"/>
                </a:solidFill>
                <a:latin typeface="BERNIER Distressed" pitchFamily="50" charset="-52"/>
              </a:rPr>
              <a:t> системы</a:t>
            </a:r>
            <a:br>
              <a:rPr lang="ru-RU" dirty="0" smtClean="0">
                <a:solidFill>
                  <a:schemeClr val="bg1"/>
                </a:solidFill>
                <a:latin typeface="BERNIER Distressed" pitchFamily="50" charset="-52"/>
              </a:rPr>
            </a:br>
            <a:r>
              <a:rPr lang="ru-RU" dirty="0" smtClean="0">
                <a:solidFill>
                  <a:schemeClr val="bg1"/>
                </a:solidFill>
                <a:latin typeface="BERNIER Distressed" pitchFamily="50" charset="-52"/>
              </a:rPr>
              <a:t>или</a:t>
            </a:r>
            <a:br>
              <a:rPr lang="ru-RU" dirty="0" smtClean="0">
                <a:solidFill>
                  <a:schemeClr val="bg1"/>
                </a:solidFill>
                <a:latin typeface="BERNIER Distressed" pitchFamily="50" charset="-52"/>
              </a:rPr>
            </a:br>
            <a:r>
              <a:rPr lang="ru-RU" dirty="0" smtClean="0">
                <a:solidFill>
                  <a:schemeClr val="bg1"/>
                </a:solidFill>
                <a:latin typeface="BERNIER Distressed" pitchFamily="50" charset="-52"/>
              </a:rPr>
              <a:t>Как Путин боролся со злом.</a:t>
            </a:r>
            <a:endParaRPr lang="ru-RU" dirty="0">
              <a:solidFill>
                <a:schemeClr val="bg1"/>
              </a:solidFill>
              <a:latin typeface="BERNIER Distressed" pitchFamily="50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4929198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ERNIER Distressed" pitchFamily="50" charset="-52"/>
              </a:rPr>
              <a:t>государство активно осуществляет </a:t>
            </a:r>
            <a:r>
              <a:rPr lang="ru-RU" sz="2400" dirty="0" err="1">
                <a:solidFill>
                  <a:schemeClr val="bg1"/>
                </a:solidFill>
                <a:latin typeface="BERNIER Distressed" pitchFamily="50" charset="-52"/>
              </a:rPr>
              <a:t>антикоррупционную</a:t>
            </a:r>
            <a:r>
              <a:rPr lang="ru-RU" sz="2400" dirty="0">
                <a:solidFill>
                  <a:schemeClr val="bg1"/>
                </a:solidFill>
                <a:latin typeface="BERNIER Distressed" pitchFamily="50" charset="-52"/>
              </a:rPr>
              <a:t> политику и через исполнительную и контрольно-надзорную деятельность</a:t>
            </a:r>
          </a:p>
        </p:txBody>
      </p:sp>
      <p:pic>
        <p:nvPicPr>
          <p:cNvPr id="5" name="Рисунок 4" descr="подразделе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642918"/>
            <a:ext cx="5786478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81179">
            <a:off x="5288305" y="1017039"/>
            <a:ext cx="3477644" cy="2319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3214686"/>
            <a:ext cx="8572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BERNIER Distressed" pitchFamily="50" charset="-52"/>
              </a:rPr>
              <a:t>правозащитные организации</a:t>
            </a:r>
            <a:endParaRPr lang="en-US" sz="2400" dirty="0">
              <a:solidFill>
                <a:schemeClr val="bg1"/>
              </a:solidFill>
              <a:latin typeface="BERNIER Distressed" pitchFamily="50" charset="-52"/>
            </a:endParaRPr>
          </a:p>
          <a:p>
            <a:pPr>
              <a:buFont typeface="Wingdings"/>
              <a:buChar char="Ø"/>
            </a:pPr>
            <a:endParaRPr lang="ru-RU" sz="2400" dirty="0" smtClean="0">
              <a:solidFill>
                <a:schemeClr val="bg1"/>
              </a:solidFill>
              <a:latin typeface="BERNIER Distressed" pitchFamily="50" charset="-52"/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BERNIER Distressed" pitchFamily="50" charset="-52"/>
              </a:rPr>
              <a:t>крупные </a:t>
            </a:r>
            <a:r>
              <a:rPr lang="ru-RU" sz="2400" dirty="0">
                <a:solidFill>
                  <a:schemeClr val="bg1"/>
                </a:solidFill>
                <a:latin typeface="BERNIER Distressed" pitchFamily="50" charset="-52"/>
              </a:rPr>
              <a:t>общественные организации, политика </a:t>
            </a:r>
            <a:r>
              <a:rPr lang="ru-RU" sz="2400" dirty="0" smtClean="0">
                <a:solidFill>
                  <a:schemeClr val="bg1"/>
                </a:solidFill>
                <a:latin typeface="BERNIER Distressed" pitchFamily="50" charset="-52"/>
              </a:rPr>
              <a:t>которых</a:t>
            </a:r>
            <a:r>
              <a:rPr lang="en-US" sz="2400" dirty="0" smtClean="0">
                <a:solidFill>
                  <a:schemeClr val="bg1"/>
                </a:solidFill>
                <a:latin typeface="BERNIER Distressed" pitchFamily="50" charset="-52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BERNIER Distressed" pitchFamily="50" charset="-52"/>
              </a:rPr>
              <a:t>направлена </a:t>
            </a:r>
            <a:r>
              <a:rPr lang="ru-RU" sz="2400" dirty="0">
                <a:solidFill>
                  <a:schemeClr val="bg1"/>
                </a:solidFill>
                <a:latin typeface="BERNIER Distressed" pitchFamily="50" charset="-52"/>
              </a:rPr>
              <a:t>на борьбу с </a:t>
            </a:r>
            <a:r>
              <a:rPr lang="ru-RU" sz="2400" dirty="0" smtClean="0">
                <a:solidFill>
                  <a:schemeClr val="bg1"/>
                </a:solidFill>
                <a:latin typeface="BERNIER Distressed" pitchFamily="50" charset="-52"/>
              </a:rPr>
              <a:t>коррупцией</a:t>
            </a:r>
          </a:p>
          <a:p>
            <a:endParaRPr lang="ru-RU" sz="2400" dirty="0">
              <a:solidFill>
                <a:schemeClr val="bg1"/>
              </a:solidFill>
              <a:latin typeface="BERNIER Distressed" pitchFamily="50" charset="-52"/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BERNIER Distressed" pitchFamily="50" charset="-52"/>
              </a:rPr>
              <a:t>организации</a:t>
            </a:r>
            <a:r>
              <a:rPr lang="ru-RU" sz="2400" dirty="0">
                <a:solidFill>
                  <a:schemeClr val="bg1"/>
                </a:solidFill>
                <a:latin typeface="BERNIER Distressed" pitchFamily="50" charset="-52"/>
              </a:rPr>
              <a:t>, созданные по корпоративному </a:t>
            </a:r>
            <a:r>
              <a:rPr lang="ru-RU" sz="2400" dirty="0" smtClean="0">
                <a:solidFill>
                  <a:schemeClr val="bg1"/>
                </a:solidFill>
                <a:latin typeface="BERNIER Distressed" pitchFamily="50" charset="-52"/>
              </a:rPr>
              <a:t>признаку</a:t>
            </a:r>
            <a:endParaRPr lang="ru-RU" sz="2400" dirty="0">
              <a:solidFill>
                <a:schemeClr val="bg1"/>
              </a:solidFill>
              <a:latin typeface="BERNIER Distressed" pitchFamily="50" charset="-52"/>
            </a:endParaRPr>
          </a:p>
          <a:p>
            <a:endParaRPr lang="ru-RU" sz="2400" dirty="0" smtClean="0">
              <a:solidFill>
                <a:schemeClr val="bg1"/>
              </a:solidFill>
              <a:latin typeface="BERNIER Distressed" pitchFamily="50" charset="-52"/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BERNIER Distressed" pitchFamily="50" charset="-52"/>
              </a:rPr>
              <a:t>аналитические </a:t>
            </a:r>
            <a:r>
              <a:rPr lang="ru-RU" sz="2400" dirty="0">
                <a:solidFill>
                  <a:schemeClr val="bg1"/>
                </a:solidFill>
                <a:latin typeface="BERNIER Distressed" pitchFamily="50" charset="-52"/>
              </a:rPr>
              <a:t>и исследовательские организации.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357166"/>
            <a:ext cx="607223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BERNIER Distressed" pitchFamily="50" charset="-52"/>
              </a:rPr>
              <a:t>Независимые </a:t>
            </a:r>
            <a:r>
              <a:rPr lang="ru-RU" sz="2800" dirty="0" err="1" smtClean="0">
                <a:solidFill>
                  <a:schemeClr val="bg1"/>
                </a:solidFill>
                <a:latin typeface="BERNIER Distressed" pitchFamily="50" charset="-52"/>
              </a:rPr>
              <a:t>антикоррупционные</a:t>
            </a:r>
            <a:r>
              <a:rPr lang="ru-RU" sz="2800" dirty="0" smtClean="0">
                <a:solidFill>
                  <a:schemeClr val="bg1"/>
                </a:solidFill>
                <a:latin typeface="BERNIER Distressed" pitchFamily="50" charset="-52"/>
              </a:rPr>
              <a:t> организации создаются во многих регионах нашего государства. </a:t>
            </a:r>
          </a:p>
          <a:p>
            <a:endParaRPr lang="ru-RU" sz="2800" dirty="0" smtClean="0">
              <a:solidFill>
                <a:schemeClr val="bg1"/>
              </a:solidFill>
              <a:latin typeface="BERNIER Distressed" pitchFamily="50" charset="-52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BERNIER Distressed" pitchFamily="50" charset="-52"/>
              </a:rPr>
              <a:t>Их можно поделить на </a:t>
            </a:r>
            <a:r>
              <a:rPr lang="ru-RU" sz="2800" dirty="0" smtClean="0">
                <a:solidFill>
                  <a:srgbClr val="FF0000"/>
                </a:solidFill>
                <a:latin typeface="BERNIER Distressed" pitchFamily="50" charset="-52"/>
              </a:rPr>
              <a:t>4 группы: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285992"/>
            <a:ext cx="6667987" cy="4114290"/>
          </a:xfrm>
        </p:spPr>
      </p:pic>
      <p:sp>
        <p:nvSpPr>
          <p:cNvPr id="5" name="TextBox 4"/>
          <p:cNvSpPr txBox="1"/>
          <p:nvPr/>
        </p:nvSpPr>
        <p:spPr>
          <a:xfrm>
            <a:off x="857224" y="357166"/>
            <a:ext cx="72866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BERNIER Distressed" pitchFamily="50" charset="-52"/>
              </a:rPr>
              <a:t>В ноябре 2015 года в Санкт-Петербурге прошла конференция государств участников Конвенции ООН по противодействию коррупции. По итогам конференции </a:t>
            </a:r>
            <a:r>
              <a:rPr lang="ru-RU" dirty="0" err="1">
                <a:solidFill>
                  <a:schemeClr val="bg1"/>
                </a:solidFill>
                <a:latin typeface="BERNIER Distressed" pitchFamily="50" charset="-52"/>
              </a:rPr>
              <a:t>антикоррупционная</a:t>
            </a:r>
            <a:r>
              <a:rPr lang="ru-RU" dirty="0">
                <a:solidFill>
                  <a:schemeClr val="bg1"/>
                </a:solidFill>
                <a:latin typeface="BERNIER Distressed" pitchFamily="50" charset="-52"/>
              </a:rPr>
              <a:t> деятельность в Российской Федерации была признана успешной.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785794"/>
            <a:ext cx="7000924" cy="4773357"/>
          </a:xfrm>
        </p:spPr>
      </p:pic>
      <p:sp>
        <p:nvSpPr>
          <p:cNvPr id="5" name="TextBox 4"/>
          <p:cNvSpPr txBox="1"/>
          <p:nvPr/>
        </p:nvSpPr>
        <p:spPr>
          <a:xfrm>
            <a:off x="357158" y="5857892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ERNIER Distressed" pitchFamily="50" charset="-52"/>
              </a:rPr>
              <a:t>22 июня 2000 года Путин заявил, </a:t>
            </a:r>
            <a:r>
              <a:rPr lang="ru-RU" sz="2400" dirty="0" smtClean="0">
                <a:solidFill>
                  <a:schemeClr val="bg1"/>
                </a:solidFill>
                <a:latin typeface="BERNIER Distressed" pitchFamily="50" charset="-52"/>
              </a:rPr>
              <a:t>что «коррупция </a:t>
            </a:r>
            <a:r>
              <a:rPr lang="ru-RU" sz="2400" dirty="0">
                <a:solidFill>
                  <a:schemeClr val="bg1"/>
                </a:solidFill>
                <a:latin typeface="BERNIER Distressed" pitchFamily="50" charset="-52"/>
              </a:rPr>
              <a:t>разъедает страну»</a:t>
            </a:r>
            <a:r>
              <a:rPr lang="ru-RU" sz="2400" baseline="30000" dirty="0">
                <a:solidFill>
                  <a:schemeClr val="bg1"/>
                </a:solidFill>
                <a:latin typeface="BERNIER Distressed" pitchFamily="50" charset="-52"/>
              </a:rPr>
              <a:t> </a:t>
            </a:r>
            <a:endParaRPr lang="ru-RU" sz="2400" dirty="0">
              <a:solidFill>
                <a:schemeClr val="bg1"/>
              </a:solidFill>
              <a:latin typeface="BERNIER Distressed" pitchFamily="50" charset="-5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BERNIER Distressed" pitchFamily="50" charset="-52"/>
              </a:rPr>
              <a:t>12 января 2004 года </a:t>
            </a:r>
            <a:r>
              <a:rPr lang="ru-RU" sz="2800" dirty="0" smtClean="0">
                <a:solidFill>
                  <a:schemeClr val="bg1"/>
                </a:solidFill>
                <a:latin typeface="BERNIER Distressed" pitchFamily="50" charset="-52"/>
              </a:rPr>
              <a:t>- </a:t>
            </a:r>
            <a:r>
              <a:rPr lang="ru-RU" sz="2800" dirty="0">
                <a:solidFill>
                  <a:schemeClr val="bg1"/>
                </a:solidFill>
                <a:latin typeface="BERNIER Distressed" pitchFamily="50" charset="-52"/>
              </a:rPr>
              <a:t>первое заседание Совета при президенте РФ по борьбе с коррупцией.</a:t>
            </a:r>
          </a:p>
        </p:txBody>
      </p:sp>
      <p:pic>
        <p:nvPicPr>
          <p:cNvPr id="4" name="Содержимое 3" descr="первое заседание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000240"/>
            <a:ext cx="6071134" cy="374731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BERNIER Distressed" pitchFamily="50" charset="-52"/>
              </a:rPr>
              <a:t>В марте 2006 года Путин подписал федеральный закон «О ратификации Конвенции Организации Объединенных Наций против коррупции». </a:t>
            </a:r>
          </a:p>
        </p:txBody>
      </p:sp>
      <p:pic>
        <p:nvPicPr>
          <p:cNvPr id="4" name="Содержимое 3" descr="конвенция оон 2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2071678"/>
            <a:ext cx="5715000" cy="3810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аможн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5625080" cy="3752983"/>
          </a:xfrm>
        </p:spPr>
      </p:pic>
      <p:pic>
        <p:nvPicPr>
          <p:cNvPr id="5" name="Рисунок 4" descr="таможня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143116"/>
            <a:ext cx="3714776" cy="29336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5214950"/>
            <a:ext cx="8143932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BERNIER Distressed" pitchFamily="50" charset="-52"/>
              </a:rPr>
              <a:t>«</a:t>
            </a:r>
            <a:r>
              <a:rPr lang="ru-RU" dirty="0">
                <a:solidFill>
                  <a:schemeClr val="bg1"/>
                </a:solidFill>
                <a:latin typeface="BERNIER Distressed" pitchFamily="50" charset="-52"/>
              </a:rPr>
              <a:t>Когда мы на границе наведем порядок? Когда прекратим практику, при которой таможенные органы и представители </a:t>
            </a:r>
            <a:r>
              <a:rPr lang="ru-RU" dirty="0" err="1">
                <a:solidFill>
                  <a:schemeClr val="bg1"/>
                </a:solidFill>
                <a:latin typeface="BERNIER Distressed" pitchFamily="50" charset="-52"/>
              </a:rPr>
              <a:t>бизнес-структур</a:t>
            </a:r>
            <a:r>
              <a:rPr lang="ru-RU" dirty="0">
                <a:solidFill>
                  <a:schemeClr val="bg1"/>
                </a:solidFill>
                <a:latin typeface="BERNIER Distressed" pitchFamily="50" charset="-52"/>
              </a:rPr>
              <a:t> сливаются там в экономическом экстазе?»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он 2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339571"/>
            <a:ext cx="4286280" cy="3214710"/>
          </a:xfrm>
        </p:spPr>
      </p:pic>
      <p:pic>
        <p:nvPicPr>
          <p:cNvPr id="5" name="Рисунок 4" descr="оон 2006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14686"/>
            <a:ext cx="4000928" cy="32546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357166"/>
            <a:ext cx="771530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BERNIER Distressed" pitchFamily="50" charset="-52"/>
              </a:rPr>
              <a:t>2 июля 2006 года Путин внёс на ратификацию в Госдуму европейскую Конвенцию об уголовной ответственности за коррупцию. 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егэ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642918"/>
            <a:ext cx="6585284" cy="3714776"/>
          </a:xfrm>
        </p:spPr>
      </p:pic>
      <p:sp>
        <p:nvSpPr>
          <p:cNvPr id="10" name="TextBox 9"/>
          <p:cNvSpPr txBox="1"/>
          <p:nvPr/>
        </p:nvSpPr>
        <p:spPr>
          <a:xfrm>
            <a:off x="571472" y="4643446"/>
            <a:ext cx="778674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BERNIER Distressed" pitchFamily="50" charset="-52"/>
              </a:rPr>
              <a:t>«</a:t>
            </a:r>
            <a:r>
              <a:rPr lang="ru-RU" dirty="0">
                <a:solidFill>
                  <a:schemeClr val="bg1"/>
                </a:solidFill>
                <a:latin typeface="BERNIER Distressed" pitchFamily="50" charset="-52"/>
              </a:rPr>
              <a:t>Человек идет по жизни с этим багажом, а общество с этим имеет дело на протяжении жизни этого человека, — сказал Путин. — Система контроля и надзора в образовании должна оградить гражданина от возможных рисков и некачественных услуг</a:t>
            </a:r>
            <a:r>
              <a:rPr lang="ru-RU" dirty="0" smtClean="0">
                <a:solidFill>
                  <a:schemeClr val="bg1"/>
                </a:solidFill>
                <a:latin typeface="BERNIER Distressed" pitchFamily="50" charset="-52"/>
              </a:rPr>
              <a:t>»</a:t>
            </a:r>
            <a:endParaRPr lang="ru-RU" dirty="0">
              <a:solidFill>
                <a:schemeClr val="bg1"/>
              </a:solidFill>
              <a:latin typeface="BERNIER Distressed" pitchFamily="50" charset="-5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_protivodejstvii_korrupci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3571876"/>
            <a:ext cx="4786346" cy="3000396"/>
          </a:xfrm>
        </p:spPr>
      </p:pic>
      <p:sp>
        <p:nvSpPr>
          <p:cNvPr id="5" name="TextBox 4"/>
          <p:cNvSpPr txBox="1"/>
          <p:nvPr/>
        </p:nvSpPr>
        <p:spPr>
          <a:xfrm>
            <a:off x="500034" y="500042"/>
            <a:ext cx="728667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BERNIER Distressed" pitchFamily="50" charset="-52"/>
              </a:rPr>
              <a:t>25 декабря 2008 года принимается федеральный закон </a:t>
            </a:r>
            <a:endParaRPr lang="ru-RU" sz="2400" dirty="0" smtClean="0">
              <a:solidFill>
                <a:schemeClr val="bg1"/>
              </a:solidFill>
              <a:latin typeface="BERNIER Distressed" pitchFamily="50" charset="-52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BERNIER Distressed" pitchFamily="50" charset="-52"/>
              </a:rPr>
              <a:t>№ </a:t>
            </a:r>
            <a:r>
              <a:rPr lang="ru-RU" sz="2400" dirty="0">
                <a:solidFill>
                  <a:schemeClr val="bg1"/>
                </a:solidFill>
                <a:latin typeface="BERNIER Distressed" pitchFamily="50" charset="-52"/>
              </a:rPr>
              <a:t>273 «О противодействии коррупции</a:t>
            </a:r>
            <a:r>
              <a:rPr lang="ru-RU" sz="2400" dirty="0" smtClean="0">
                <a:solidFill>
                  <a:schemeClr val="bg1"/>
                </a:solidFill>
                <a:latin typeface="BERNIER Distressed" pitchFamily="50" charset="-52"/>
              </a:rPr>
              <a:t>»</a:t>
            </a:r>
          </a:p>
          <a:p>
            <a:pPr algn="ctr">
              <a:lnSpc>
                <a:spcPct val="150000"/>
              </a:lnSpc>
            </a:pPr>
            <a:endParaRPr lang="ru-RU" dirty="0" smtClean="0">
              <a:solidFill>
                <a:schemeClr val="bg1"/>
              </a:solidFill>
              <a:latin typeface="BERNIER Distressed" pitchFamily="50" charset="-52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● </a:t>
            </a:r>
            <a:r>
              <a:rPr lang="ru-RU" sz="2000" dirty="0" smtClean="0">
                <a:solidFill>
                  <a:schemeClr val="bg1"/>
                </a:solidFill>
                <a:latin typeface="BERNIER Distressed" pitchFamily="50" charset="-52"/>
              </a:rPr>
              <a:t>определены </a:t>
            </a:r>
            <a:r>
              <a:rPr lang="ru-RU" sz="2000" dirty="0">
                <a:solidFill>
                  <a:schemeClr val="bg1"/>
                </a:solidFill>
                <a:latin typeface="BERNIER Distressed" pitchFamily="50" charset="-52"/>
              </a:rPr>
              <a:t>принципы, </a:t>
            </a:r>
            <a:r>
              <a:rPr lang="ru-RU" sz="2000" dirty="0" smtClean="0">
                <a:solidFill>
                  <a:schemeClr val="bg1"/>
                </a:solidFill>
                <a:latin typeface="BERNIER Distressed" pitchFamily="50" charset="-52"/>
              </a:rPr>
              <a:t>организации </a:t>
            </a:r>
            <a:r>
              <a:rPr lang="ru-RU" sz="2000" dirty="0">
                <a:solidFill>
                  <a:schemeClr val="bg1"/>
                </a:solidFill>
                <a:latin typeface="BERNIER Distressed" pitchFamily="50" charset="-52"/>
              </a:rPr>
              <a:t>основы борьбы с </a:t>
            </a:r>
            <a:r>
              <a:rPr lang="ru-RU" sz="2000" dirty="0" smtClean="0">
                <a:solidFill>
                  <a:schemeClr val="bg1"/>
                </a:solidFill>
                <a:latin typeface="BERNIER Distressed" pitchFamily="50" charset="-52"/>
              </a:rPr>
              <a:t>коррупцией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● </a:t>
            </a:r>
            <a:r>
              <a:rPr lang="ru-RU" sz="2000" dirty="0" smtClean="0">
                <a:solidFill>
                  <a:schemeClr val="bg1"/>
                </a:solidFill>
                <a:latin typeface="BERNIER Distressed" pitchFamily="50" charset="-52"/>
              </a:rPr>
              <a:t>Определены основные </a:t>
            </a:r>
            <a:r>
              <a:rPr lang="ru-RU" sz="2000" dirty="0">
                <a:solidFill>
                  <a:schemeClr val="bg1"/>
                </a:solidFill>
                <a:latin typeface="BERNIER Distressed" pitchFamily="50" charset="-52"/>
              </a:rPr>
              <a:t>направления деятельности государственных органов по повышению эффективности противодействия коррупции в современной России</a:t>
            </a:r>
            <a:r>
              <a:rPr lang="ru-RU" sz="2000" dirty="0" smtClean="0">
                <a:solidFill>
                  <a:schemeClr val="bg1"/>
                </a:solidFill>
                <a:latin typeface="BERNIER Distressed" pitchFamily="50" charset="-52"/>
              </a:rPr>
              <a:t>.</a:t>
            </a:r>
            <a:endParaRPr lang="ru-RU" sz="2000" dirty="0">
              <a:solidFill>
                <a:schemeClr val="bg1"/>
              </a:solidFill>
              <a:latin typeface="BERNIER Distressed" pitchFamily="50" charset="-5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сле конвенц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51524"/>
            <a:ext cx="8746599" cy="622074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237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BERNIER Distressed</vt:lpstr>
      <vt:lpstr>Calibri</vt:lpstr>
      <vt:lpstr>Wingdings</vt:lpstr>
      <vt:lpstr>Тема Office</vt:lpstr>
      <vt:lpstr>Реформа антикоррупционной системы или Как Путин боролся со злом.</vt:lpstr>
      <vt:lpstr>Слайд 2</vt:lpstr>
      <vt:lpstr>12 января 2004 года - первое заседание Совета при президенте РФ по борьбе с коррупцией.</vt:lpstr>
      <vt:lpstr>В марте 2006 года Путин подписал федеральный закон «О ратификации Конвенции Организации Объединенных Наций против коррупции».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Реформа антикоррупционной системы или Как Путин боролся со злом.</dc:title>
  <dc:creator>Пользователь Windows</dc:creator>
  <cp:lastModifiedBy>Пользователь Windows</cp:lastModifiedBy>
  <cp:revision>8</cp:revision>
  <dcterms:created xsi:type="dcterms:W3CDTF">2018-05-17T05:04:32Z</dcterms:created>
  <dcterms:modified xsi:type="dcterms:W3CDTF">2018-05-17T06:00:38Z</dcterms:modified>
</cp:coreProperties>
</file>