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0" autoAdjust="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4845-6FCB-4B67-879C-DF48203D73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E964-D1C9-4888-921C-39AE33F000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1" y="0"/>
            <a:ext cx="91408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642918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BERNIER Distressed" pitchFamily="50" charset="-52"/>
              </a:rPr>
              <a:t>концепции национальной безопасности Китая </a:t>
            </a:r>
            <a:endParaRPr lang="ru-RU" dirty="0">
              <a:latin typeface="BERNIER Distressed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214950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ERNIER Distressed" pitchFamily="50" charset="-52"/>
              </a:rPr>
              <a:t>Выполнил:</a:t>
            </a:r>
          </a:p>
          <a:p>
            <a:r>
              <a:rPr lang="ru-RU" sz="2800" dirty="0" smtClean="0">
                <a:latin typeface="BERNIER Distressed" pitchFamily="50" charset="-52"/>
              </a:rPr>
              <a:t>Илюшин Артём Олегович</a:t>
            </a:r>
          </a:p>
          <a:p>
            <a:r>
              <a:rPr lang="ru-RU" sz="2800" dirty="0" smtClean="0">
                <a:latin typeface="BERNIER Distressed" pitchFamily="50" charset="-52"/>
              </a:rPr>
              <a:t>Тверской Государственный Университет, 2018.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555" cy="6849857"/>
          </a:xfrm>
          <a:prstGeom prst="rect">
            <a:avLst/>
          </a:prstGeom>
        </p:spPr>
      </p:pic>
      <p:pic>
        <p:nvPicPr>
          <p:cNvPr id="21508" name="Picture 4" descr="China Flag Png File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14488"/>
            <a:ext cx="3643313" cy="3643314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pakistan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2595538" cy="1946654"/>
          </a:xfrm>
          <a:prstGeom prst="rect">
            <a:avLst/>
          </a:prstGeom>
          <a:noFill/>
        </p:spPr>
      </p:pic>
      <p:pic>
        <p:nvPicPr>
          <p:cNvPr id="21512" name="Picture 8" descr="Картинки по запросу afghanistan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29066"/>
            <a:ext cx="2000263" cy="2000264"/>
          </a:xfrm>
          <a:prstGeom prst="rect">
            <a:avLst/>
          </a:prstGeom>
          <a:noFill/>
        </p:spPr>
      </p:pic>
      <p:pic>
        <p:nvPicPr>
          <p:cNvPr id="21514" name="Picture 10" descr="Картинки по запросу tajikista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071942"/>
            <a:ext cx="2071702" cy="2071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21429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ERNIER Distressed" pitchFamily="50" charset="-52"/>
              </a:rPr>
              <a:t>Сотрудничество военных ведомств</a:t>
            </a:r>
          </a:p>
          <a:p>
            <a:endParaRPr lang="ru-RU" sz="3600" dirty="0">
              <a:latin typeface="BERNIER Distressed" pitchFamily="50" charset="-52"/>
            </a:endParaRPr>
          </a:p>
          <a:p>
            <a:endParaRPr lang="ru-RU" sz="3600" dirty="0">
              <a:latin typeface="BERNIER Distressed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00024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ERNIER Distressed" pitchFamily="50" charset="-52"/>
              </a:rPr>
              <a:t>Китай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524841">
            <a:off x="6097346" y="3699377"/>
            <a:ext cx="17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ERNIER Distressed" pitchFamily="50" charset="-52"/>
              </a:rPr>
              <a:t>Афганистан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366140">
            <a:off x="1025350" y="5835543"/>
            <a:ext cx="230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ERNIER Distressed" pitchFamily="50" charset="-52"/>
              </a:rPr>
              <a:t>Таджикистан </a:t>
            </a:r>
            <a:endParaRPr lang="ru-RU" sz="2800" dirty="0">
              <a:latin typeface="BERNIER Distressed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 rot="755659">
            <a:off x="5748846" y="56115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ERNIER Distressed" pitchFamily="50" charset="-52"/>
              </a:rPr>
              <a:t>Пакистан</a:t>
            </a:r>
            <a:endParaRPr lang="ru-RU" sz="2800" dirty="0">
              <a:latin typeface="BERNIER Distressed" pitchFamily="50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753"/>
          </a:xfrm>
        </p:spPr>
      </p:pic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314324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BERNIER Distressed" pitchFamily="50" charset="-52"/>
              </a:rPr>
              <a:t>Спасибо за внимание!</a:t>
            </a:r>
            <a:endParaRPr lang="ru-RU" sz="5400" dirty="0">
              <a:latin typeface="BERNIER Distressed" pitchFamily="50" charset="-5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1866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71480"/>
            <a:ext cx="1866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1866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256"/>
            <a:ext cx="1866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1" y="0"/>
            <a:ext cx="9140816" cy="6858000"/>
          </a:xfrm>
          <a:prstGeom prst="rect">
            <a:avLst/>
          </a:prstGeom>
          <a:noFill/>
        </p:spPr>
      </p:pic>
      <p:pic>
        <p:nvPicPr>
          <p:cNvPr id="14338" name="Picture 2" descr="Картинки по запросу провозглашение кн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961246" cy="28775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Рисунок 7" descr="кар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71810"/>
            <a:ext cx="4267796" cy="3553321"/>
          </a:xfrm>
          <a:prstGeom prst="rect">
            <a:avLst/>
          </a:prstGeom>
          <a:ln w="28575">
            <a:solidFill>
              <a:schemeClr val="accent6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142844" y="3857628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BERNIER Distressed" pitchFamily="50" charset="-52"/>
              </a:rPr>
              <a:t>Провозглашение Китайской Народной Республики</a:t>
            </a:r>
            <a:endParaRPr lang="ru-RU" sz="3200" dirty="0">
              <a:latin typeface="BERNIER Distressed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714356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ERNIER Distressed" pitchFamily="50" charset="-52"/>
              </a:rPr>
              <a:t>1 октября 1949 года, Пекин. </a:t>
            </a:r>
            <a:endParaRPr lang="ru-RU" sz="4000" dirty="0">
              <a:latin typeface="BERNIER Distressed" pitchFamily="50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555" cy="6849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28586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BERNIER Distressed" pitchFamily="50" charset="-52"/>
              </a:rPr>
              <a:t>Решения съездов Коммунистической партии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BERNIER Distressed" pitchFamily="50" charset="-52"/>
              </a:rPr>
              <a:t>Постановления Пленумов Центрального военного совета ЦК КПК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BERNIER Distressed" pitchFamily="50" charset="-52"/>
              </a:rPr>
              <a:t>Документы Центрального военного совета и Госсовета КНР</a:t>
            </a:r>
            <a:endParaRPr lang="ru-RU" sz="2400" dirty="0">
              <a:latin typeface="BERNIER Distressed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7166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ERNIER Distressed" pitchFamily="50" charset="-52"/>
              </a:rPr>
              <a:t>Программные документы: </a:t>
            </a:r>
            <a:endParaRPr lang="ru-RU" sz="4000" dirty="0">
              <a:latin typeface="BERNIER Distressed" pitchFamily="50" charset="-52"/>
            </a:endParaRPr>
          </a:p>
        </p:txBody>
      </p:sp>
      <p:pic>
        <p:nvPicPr>
          <p:cNvPr id="15372" name="Picture 12" descr="Картинки по запросу документы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2667000" cy="3543300"/>
          </a:xfrm>
          <a:prstGeom prst="rect">
            <a:avLst/>
          </a:prstGeom>
          <a:noFill/>
        </p:spPr>
      </p:pic>
      <p:pic>
        <p:nvPicPr>
          <p:cNvPr id="15378" name="Picture 18" descr="Картинки по запросу документы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5495925" cy="2771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555" cy="6849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ERNIER Distressed" pitchFamily="50" charset="-52"/>
              </a:rPr>
              <a:t>МОЩЬ ГОСУДАРСТВА</a:t>
            </a:r>
            <a:r>
              <a:rPr lang="en-US" sz="4400" dirty="0">
                <a:latin typeface="BERNIER Distressed" pitchFamily="50" charset="-52"/>
              </a:rPr>
              <a:t>:</a:t>
            </a:r>
            <a:endParaRPr lang="ru-RU" sz="4400" dirty="0">
              <a:latin typeface="BERNIER Distressed" pitchFamily="50" charset="-52"/>
            </a:endParaRPr>
          </a:p>
        </p:txBody>
      </p:sp>
      <p:pic>
        <p:nvPicPr>
          <p:cNvPr id="16388" name="Picture 4" descr="Money Dollars In Hand Png Image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734618" cy="3214710"/>
          </a:xfrm>
          <a:prstGeom prst="rect">
            <a:avLst/>
          </a:prstGeom>
          <a:noFill/>
        </p:spPr>
      </p:pic>
      <p:pic>
        <p:nvPicPr>
          <p:cNvPr id="16392" name="Picture 8" descr="Money Dollars In Hand Png Image P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615" y="2571744"/>
            <a:ext cx="3080385" cy="30956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1071546"/>
            <a:ext cx="4572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BERNIER Distressed" pitchFamily="50" charset="-52"/>
              </a:rPr>
              <a:t>Экономика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57161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ERNIER Distressed" pitchFamily="50" charset="-52"/>
              </a:rPr>
              <a:t>2. Наука и техника</a:t>
            </a:r>
            <a:endParaRPr lang="ru-RU" sz="3200" dirty="0">
              <a:latin typeface="BERNIER Distressed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07167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ERNIER Distressed" pitchFamily="50" charset="-52"/>
              </a:rPr>
              <a:t>3. Военная мощь</a:t>
            </a:r>
            <a:endParaRPr lang="ru-RU" sz="3200" dirty="0">
              <a:latin typeface="BERNIER Distressed" pitchFamily="50" charset="-52"/>
            </a:endParaRPr>
          </a:p>
        </p:txBody>
      </p:sp>
      <p:pic>
        <p:nvPicPr>
          <p:cNvPr id="16394" name="Picture 10" descr="Science PNG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71942"/>
            <a:ext cx="3956444" cy="2359985"/>
          </a:xfrm>
          <a:prstGeom prst="rect">
            <a:avLst/>
          </a:prstGeom>
          <a:noFill/>
        </p:spPr>
      </p:pic>
      <p:pic>
        <p:nvPicPr>
          <p:cNvPr id="16398" name="Picture 14" descr="T34 Tank Png Image Armored Tank PNG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0"/>
            <a:ext cx="4643438" cy="28810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7.40741E-7 L 0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 0.0463 L 0.0434 0.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101 -0.00393 L -0.52552 -0.0039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555" cy="6849857"/>
          </a:xfrm>
          <a:prstGeom prst="rect">
            <a:avLst/>
          </a:prstGeom>
        </p:spPr>
      </p:pic>
      <p:pic>
        <p:nvPicPr>
          <p:cNvPr id="17412" name="Picture 4" descr="Картинки по запросу карта ки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6391860" cy="51667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0" name="Picture 2" descr="Teacher Picture P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478832"/>
            <a:ext cx="3286116" cy="4379168"/>
          </a:xfrm>
          <a:prstGeom prst="rect">
            <a:avLst/>
          </a:prstGeom>
          <a:noFill/>
        </p:spPr>
      </p:pic>
      <p:pic>
        <p:nvPicPr>
          <p:cNvPr id="17418" name="Picture 10" descr="Картинки по запрос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642918"/>
            <a:ext cx="1118382" cy="157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24" name="Picture 16" descr="Peace Symbol Png PNG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785794"/>
            <a:ext cx="4643470" cy="4650103"/>
          </a:xfrm>
          <a:prstGeom prst="rect">
            <a:avLst/>
          </a:prstGeom>
          <a:noFill/>
        </p:spPr>
      </p:pic>
      <p:pic>
        <p:nvPicPr>
          <p:cNvPr id="15" name="Picture 16" descr="Peace Symbol Png PNG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000504"/>
            <a:ext cx="1357322" cy="1359261"/>
          </a:xfrm>
          <a:prstGeom prst="rect">
            <a:avLst/>
          </a:prstGeom>
          <a:noFill/>
        </p:spPr>
      </p:pic>
      <p:pic>
        <p:nvPicPr>
          <p:cNvPr id="16" name="Picture 16" descr="Peace Symbol Png PNG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857232"/>
            <a:ext cx="1357322" cy="1359261"/>
          </a:xfrm>
          <a:prstGeom prst="rect">
            <a:avLst/>
          </a:prstGeom>
          <a:noFill/>
        </p:spPr>
      </p:pic>
      <p:pic>
        <p:nvPicPr>
          <p:cNvPr id="17" name="Picture 16" descr="Peace Symbol Png PNG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571612"/>
            <a:ext cx="1357322" cy="1359261"/>
          </a:xfrm>
          <a:prstGeom prst="rect">
            <a:avLst/>
          </a:prstGeom>
          <a:noFill/>
        </p:spPr>
      </p:pic>
      <p:pic>
        <p:nvPicPr>
          <p:cNvPr id="18" name="Picture 16" descr="Peace Symbol Png PNG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357694"/>
            <a:ext cx="1357322" cy="13592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4" y="0"/>
            <a:ext cx="91424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ERNIER Distressed" pitchFamily="50" charset="-52"/>
              </a:rPr>
              <a:t>«Белая Книга» </a:t>
            </a:r>
            <a:endParaRPr lang="ru-RU" sz="4000" dirty="0">
              <a:latin typeface="BERNIER Distressed" pitchFamily="50" charset="-52"/>
            </a:endParaRPr>
          </a:p>
        </p:txBody>
      </p:sp>
      <p:pic>
        <p:nvPicPr>
          <p:cNvPr id="9" name="Рисунок 8" descr="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214686"/>
            <a:ext cx="2732505" cy="318069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442" name="Picture 10" descr="Картинки по запросу белая книга кит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14818"/>
            <a:ext cx="3057602" cy="221457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4282" y="785794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IER Distressed" pitchFamily="50" charset="-52"/>
              </a:rPr>
              <a:t>1</a:t>
            </a:r>
            <a:r>
              <a:rPr lang="ru-RU" sz="2400" dirty="0" smtClean="0">
                <a:latin typeface="BERNIER Distressed" pitchFamily="50" charset="-52"/>
              </a:rPr>
              <a:t>998</a:t>
            </a:r>
            <a:r>
              <a:rPr lang="en-US" sz="2400" dirty="0" smtClean="0">
                <a:latin typeface="BERNIER Distressed" pitchFamily="50" charset="-52"/>
              </a:rPr>
              <a:t>, 2000, 2002, 2004, 2006 –</a:t>
            </a:r>
            <a:endParaRPr lang="ru-RU" sz="2400" dirty="0" smtClean="0">
              <a:latin typeface="BERNIER Distressed" pitchFamily="50" charset="-52"/>
            </a:endParaRPr>
          </a:p>
          <a:p>
            <a:r>
              <a:rPr lang="ru-RU" sz="2400" dirty="0" smtClean="0">
                <a:latin typeface="BERNIER Distressed" pitchFamily="50" charset="-52"/>
              </a:rPr>
              <a:t>«Национальная оборона Китайской народной Республики»</a:t>
            </a:r>
            <a:endParaRPr lang="en-US" sz="2400" dirty="0" smtClean="0">
              <a:latin typeface="BERNIER Distressed" pitchFamily="50" charset="-52"/>
            </a:endParaRPr>
          </a:p>
          <a:p>
            <a:endParaRPr lang="en-US" sz="2400" dirty="0">
              <a:latin typeface="BERNIER Distressed" pitchFamily="50" charset="-52"/>
            </a:endParaRPr>
          </a:p>
          <a:p>
            <a:r>
              <a:rPr lang="en-US" sz="2400" dirty="0" smtClean="0">
                <a:latin typeface="BERNIER Distressed" pitchFamily="50" charset="-52"/>
              </a:rPr>
              <a:t>2013 – </a:t>
            </a:r>
            <a:r>
              <a:rPr lang="ru-RU" sz="2400" dirty="0" smtClean="0">
                <a:latin typeface="BERNIER Distressed" pitchFamily="50" charset="-52"/>
              </a:rPr>
              <a:t>«</a:t>
            </a:r>
            <a:r>
              <a:rPr lang="ru-RU" sz="2400" dirty="0" err="1" smtClean="0">
                <a:latin typeface="BERNIER Distressed" pitchFamily="50" charset="-52"/>
              </a:rPr>
              <a:t>Диверсификационное</a:t>
            </a:r>
            <a:r>
              <a:rPr lang="ru-RU" sz="2400" dirty="0" smtClean="0">
                <a:latin typeface="BERNIER Distressed" pitchFamily="50" charset="-52"/>
              </a:rPr>
              <a:t> использование вооруженных сил Китая»</a:t>
            </a:r>
          </a:p>
          <a:p>
            <a:endParaRPr lang="ru-RU" sz="2400" dirty="0">
              <a:latin typeface="BERNIER Distressed" pitchFamily="50" charset="-52"/>
            </a:endParaRPr>
          </a:p>
          <a:p>
            <a:r>
              <a:rPr lang="ru-RU" sz="2400" dirty="0" smtClean="0">
                <a:latin typeface="BERNIER Distressed" pitchFamily="50" charset="-52"/>
              </a:rPr>
              <a:t>2015 – «Белая книга Китая по военной стратегии»</a:t>
            </a:r>
            <a:endParaRPr lang="en-US" sz="2400" dirty="0" smtClean="0">
              <a:latin typeface="BERNIER Distressed" pitchFamily="50" charset="-52"/>
            </a:endParaRPr>
          </a:p>
          <a:p>
            <a:endParaRPr lang="en-US" dirty="0" smtClean="0">
              <a:latin typeface="BERNIER Distressed" pitchFamily="50" charset="-52"/>
            </a:endParaRPr>
          </a:p>
          <a:p>
            <a:endParaRPr lang="ru-RU" dirty="0">
              <a:latin typeface="BERNIER Distressed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5718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烤宽面条披萨汉堡</a:t>
            </a:r>
            <a:r>
              <a:rPr lang="ru-RU" altLang="zh-CN" b="1" dirty="0" smtClean="0"/>
              <a:t>. </a:t>
            </a:r>
            <a:r>
              <a:rPr lang="ru-RU" altLang="zh-CN" dirty="0" smtClean="0">
                <a:latin typeface="BERNIER Distressed" pitchFamily="50" charset="-52"/>
              </a:rPr>
              <a:t>2017</a:t>
            </a:r>
            <a:endParaRPr lang="ru-RU" dirty="0">
              <a:latin typeface="BERNIER Distressed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64886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Bái</a:t>
            </a:r>
            <a:r>
              <a:rPr lang="en-US" b="1" dirty="0"/>
              <a:t> </a:t>
            </a:r>
            <a:r>
              <a:rPr lang="en-US" b="1" dirty="0" err="1"/>
              <a:t>shū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3333 L 1.38889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4" y="0"/>
            <a:ext cx="9142410" cy="6858000"/>
          </a:xfrm>
          <a:prstGeom prst="rect">
            <a:avLst/>
          </a:prstGeom>
        </p:spPr>
      </p:pic>
      <p:pic>
        <p:nvPicPr>
          <p:cNvPr id="19466" name="Picture 10" descr="Картинки по запросу си цзиньпин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4797">
            <a:off x="265579" y="3814071"/>
            <a:ext cx="2666979" cy="2000234"/>
          </a:xfrm>
          <a:prstGeom prst="rect">
            <a:avLst/>
          </a:prstGeom>
          <a:noFill/>
        </p:spPr>
      </p:pic>
      <p:pic>
        <p:nvPicPr>
          <p:cNvPr id="19468" name="Picture 12" descr="Картинки по запросу tru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2091">
            <a:off x="6035468" y="598254"/>
            <a:ext cx="2619375" cy="1743076"/>
          </a:xfrm>
          <a:prstGeom prst="rect">
            <a:avLst/>
          </a:prstGeom>
          <a:noFill/>
        </p:spPr>
      </p:pic>
      <p:pic>
        <p:nvPicPr>
          <p:cNvPr id="19474" name="Picture 18" descr="Картинки по запросу question mark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000372"/>
            <a:ext cx="1310147" cy="1357275"/>
          </a:xfrm>
          <a:prstGeom prst="rect">
            <a:avLst/>
          </a:prstGeom>
          <a:noFill/>
        </p:spPr>
      </p:pic>
      <p:pic>
        <p:nvPicPr>
          <p:cNvPr id="19464" name="Picture 8" descr="Картинки по запросу wall of china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-142900"/>
            <a:ext cx="5786477" cy="7429528"/>
          </a:xfrm>
          <a:prstGeom prst="rect">
            <a:avLst/>
          </a:prstGeom>
          <a:noFill/>
        </p:spPr>
      </p:pic>
      <p:pic>
        <p:nvPicPr>
          <p:cNvPr id="14" name="Picture 18" descr="Картинки по запросу question mark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42284">
            <a:off x="5929322" y="0"/>
            <a:ext cx="1310147" cy="13572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357166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ERNIER Distressed" pitchFamily="50" charset="-52"/>
              </a:rPr>
              <a:t>Отношения с США</a:t>
            </a:r>
            <a:endParaRPr lang="ru-RU" sz="4400" dirty="0">
              <a:latin typeface="BERNIER Distressed" pitchFamily="50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32 -0.1119 C 0.36788 -0.10334 0.35069 -0.0941 0.3302 -0.08878 C 0.31753 -0.08554 0.24652 -0.08277 0.23507 -0.0823 C 0.22552 -0.08069 0.21597 -0.07999 0.20642 -0.07814 C 0.19444 -0.0756 0.18159 -0.06843 0.16996 -0.06334 C 0.15451 -0.05664 0.13906 -0.0497 0.12395 -0.0423 C 0.11632 -0.0386 0.10764 -0.03722 0.1 -0.03375 C 0.07968 -0.02473 0.06111 -0.01548 0.03975 -0.01271 C 0.03194 -0.00924 0.02413 -0.00785 0.01597 -0.00623 C 0.01163 -0.00438 0.00503 5.49133E-6 2.22222E-6 5.49133E-6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78 0.12046 C -0.32674 0.11399 -0.32067 0.1133 -0.31424 0.11006 C -0.30174 0.10382 -0.28942 0.09942 -0.27622 0.09734 C -0.25608 0.08879 -0.23681 0.08648 -0.21581 0.08463 C -0.19897 0.07908 -0.18178 0.0844 -0.16511 0.07815 C -0.16042 0.07237 -0.15504 0.07237 -0.14914 0.06983 C -0.14185 0.06335 -0.13351 0.06312 -0.12535 0.05919 C -0.11181 0.05272 -0.09844 0.04763 -0.08403 0.0444 C -0.07362 0.03977 -0.06285 0.03607 -0.05226 0.03168 C -0.04497 0.0252 -0.03681 0.02035 -0.02848 0.01688 C -0.02153 0.01064 -0.01424 0.00994 -0.00626 0.00648 C -0.00105 0.00162 -0.00296 0.00393 -6.38889E-6 -5.78035E-7 " pathEditMode="relative" ptsTypes="fffffffffffA"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4" y="0"/>
            <a:ext cx="9142410" cy="6858000"/>
          </a:xfrm>
          <a:prstGeom prst="rect">
            <a:avLst/>
          </a:prstGeom>
        </p:spPr>
      </p:pic>
      <p:pic>
        <p:nvPicPr>
          <p:cNvPr id="11" name="Содержимое 10" descr="comic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7652466" cy="5373633"/>
          </a:xfrm>
        </p:spPr>
      </p:pic>
      <p:sp>
        <p:nvSpPr>
          <p:cNvPr id="12" name="TextBox 11"/>
          <p:cNvSpPr txBox="1"/>
          <p:nvPr/>
        </p:nvSpPr>
        <p:spPr>
          <a:xfrm>
            <a:off x="2000232" y="14285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ERNIER Distressed" pitchFamily="50" charset="-52"/>
              </a:rPr>
              <a:t>Отношения с Северной Кореей</a:t>
            </a:r>
          </a:p>
          <a:p>
            <a:pPr algn="r"/>
            <a:r>
              <a:rPr lang="ru-RU" sz="1200" dirty="0" smtClean="0">
                <a:latin typeface="BERNIER Distressed" pitchFamily="50" charset="-52"/>
              </a:rPr>
              <a:t>В виде наглядной иллюстрации</a:t>
            </a:r>
            <a:endParaRPr lang="ru-RU" sz="1200" dirty="0">
              <a:latin typeface="BERNIER Distressed" pitchFamily="50" charset="-52"/>
            </a:endParaRPr>
          </a:p>
        </p:txBody>
      </p:sp>
      <p:pic>
        <p:nvPicPr>
          <p:cNvPr id="20484" name="Picture 4" descr="Картинки по запросу emoji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743">
            <a:off x="7228676" y="4871230"/>
            <a:ext cx="1096683" cy="1096683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guys emoji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571744"/>
            <a:ext cx="1067488" cy="1071570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love emoji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4813">
            <a:off x="5341087" y="2731378"/>
            <a:ext cx="1141763" cy="1141763"/>
          </a:xfrm>
          <a:prstGeom prst="rect">
            <a:avLst/>
          </a:prstGeom>
          <a:noFill/>
        </p:spPr>
      </p:pic>
      <p:pic>
        <p:nvPicPr>
          <p:cNvPr id="20490" name="Picture 10" descr="Картинки по запросу bye emoji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33584">
            <a:off x="785786" y="528638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4" y="0"/>
            <a:ext cx="91424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14285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ERNIER Distressed" pitchFamily="50" charset="-52"/>
              </a:rPr>
              <a:t>«Белая Книга» </a:t>
            </a:r>
            <a:endParaRPr lang="ru-RU" sz="4000" dirty="0">
              <a:latin typeface="BERNIER Distressed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IER Distressed" pitchFamily="50" charset="-52"/>
              </a:rPr>
              <a:t>1</a:t>
            </a:r>
            <a:r>
              <a:rPr lang="ru-RU" sz="2400" dirty="0" smtClean="0">
                <a:latin typeface="BERNIER Distressed" pitchFamily="50" charset="-52"/>
              </a:rPr>
              <a:t>998</a:t>
            </a:r>
            <a:r>
              <a:rPr lang="en-US" sz="2400" dirty="0" smtClean="0">
                <a:latin typeface="BERNIER Distressed" pitchFamily="50" charset="-52"/>
              </a:rPr>
              <a:t>, 2000, 2002, 2004, 2006 –</a:t>
            </a:r>
            <a:endParaRPr lang="ru-RU" sz="2400" dirty="0" smtClean="0">
              <a:latin typeface="BERNIER Distressed" pitchFamily="50" charset="-52"/>
            </a:endParaRPr>
          </a:p>
          <a:p>
            <a:r>
              <a:rPr lang="ru-RU" sz="2400" dirty="0" smtClean="0">
                <a:latin typeface="BERNIER Distressed" pitchFamily="50" charset="-52"/>
              </a:rPr>
              <a:t>«Национальная оборона Китайской народной Республики»</a:t>
            </a:r>
            <a:endParaRPr lang="en-US" sz="2400" dirty="0" smtClean="0">
              <a:latin typeface="BERNIER Distressed" pitchFamily="50" charset="-52"/>
            </a:endParaRPr>
          </a:p>
          <a:p>
            <a:endParaRPr lang="en-US" sz="2400" dirty="0">
              <a:latin typeface="BERNIER Distressed" pitchFamily="50" charset="-52"/>
            </a:endParaRPr>
          </a:p>
          <a:p>
            <a:r>
              <a:rPr lang="en-US" sz="2400" dirty="0" smtClean="0">
                <a:latin typeface="BERNIER Distressed" pitchFamily="50" charset="-52"/>
              </a:rPr>
              <a:t>2013 – </a:t>
            </a:r>
            <a:r>
              <a:rPr lang="ru-RU" sz="2400" dirty="0" smtClean="0">
                <a:latin typeface="BERNIER Distressed" pitchFamily="50" charset="-52"/>
              </a:rPr>
              <a:t>«</a:t>
            </a:r>
            <a:r>
              <a:rPr lang="ru-RU" sz="2400" dirty="0" err="1" smtClean="0">
                <a:latin typeface="BERNIER Distressed" pitchFamily="50" charset="-52"/>
              </a:rPr>
              <a:t>Диверсификационное</a:t>
            </a:r>
            <a:r>
              <a:rPr lang="ru-RU" sz="2400" dirty="0" smtClean="0">
                <a:latin typeface="BERNIER Distressed" pitchFamily="50" charset="-52"/>
              </a:rPr>
              <a:t> использование вооруженных сил Китая»</a:t>
            </a:r>
          </a:p>
          <a:p>
            <a:endParaRPr lang="ru-RU" sz="2400" dirty="0">
              <a:latin typeface="BERNIER Distressed" pitchFamily="50" charset="-52"/>
            </a:endParaRPr>
          </a:p>
          <a:p>
            <a:r>
              <a:rPr lang="ru-RU" sz="2400" dirty="0" smtClean="0">
                <a:latin typeface="BERNIER Distressed" pitchFamily="50" charset="-52"/>
              </a:rPr>
              <a:t>2015 – «Белая книга Китая по военной стратегии»</a:t>
            </a:r>
            <a:endParaRPr lang="en-US" sz="2400" dirty="0" smtClean="0">
              <a:latin typeface="BERNIER Distressed" pitchFamily="50" charset="-52"/>
            </a:endParaRPr>
          </a:p>
          <a:p>
            <a:endParaRPr lang="en-US" dirty="0" smtClean="0">
              <a:latin typeface="BERNIER Distressed" pitchFamily="50" charset="-52"/>
            </a:endParaRPr>
          </a:p>
          <a:p>
            <a:endParaRPr lang="ru-RU" dirty="0">
              <a:latin typeface="BERNIER Distressed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28612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NIER Distressed" pitchFamily="50" charset="-52"/>
              </a:rPr>
              <a:t>2017 </a:t>
            </a:r>
            <a:r>
              <a:rPr lang="ru-RU" sz="3200" dirty="0" smtClean="0">
                <a:latin typeface="BERNIER Distressed" pitchFamily="50" charset="-52"/>
              </a:rPr>
              <a:t>– «Политика Китая в отношении сотрудничества в сфере безопасности в </a:t>
            </a:r>
            <a:r>
              <a:rPr lang="ru-RU" sz="3200" dirty="0" err="1" smtClean="0">
                <a:latin typeface="BERNIER Distressed" pitchFamily="50" charset="-52"/>
              </a:rPr>
              <a:t>Азиатско-Тихоакеанском</a:t>
            </a:r>
            <a:r>
              <a:rPr lang="ru-RU" sz="3200" dirty="0" smtClean="0">
                <a:latin typeface="BERNIER Distressed" pitchFamily="50" charset="-52"/>
              </a:rPr>
              <a:t> регионе»</a:t>
            </a:r>
            <a:endParaRPr lang="ru-RU" sz="3200" dirty="0">
              <a:latin typeface="BERNIER Distressed" pitchFamily="50" charset="-52"/>
            </a:endParaRPr>
          </a:p>
        </p:txBody>
      </p:sp>
      <p:pic>
        <p:nvPicPr>
          <p:cNvPr id="11" name="Picture 10" descr="Картинки по запросу белая книга ки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429132"/>
            <a:ext cx="3057602" cy="221457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33333 L 1.94444E-6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концепции национальной безопасности Китая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Зарождение и формирование концепции национальной безопасности китая</dc:title>
  <dc:creator>Пользователь Windows</dc:creator>
  <cp:lastModifiedBy>Пользователь Windows</cp:lastModifiedBy>
  <cp:revision>24</cp:revision>
  <dcterms:created xsi:type="dcterms:W3CDTF">2018-02-21T19:25:42Z</dcterms:created>
  <dcterms:modified xsi:type="dcterms:W3CDTF">2018-02-21T22:40:08Z</dcterms:modified>
</cp:coreProperties>
</file>