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980" autoAdjust="0"/>
  </p:normalViewPr>
  <p:slideViewPr>
    <p:cSldViewPr>
      <p:cViewPr varScale="1">
        <p:scale>
          <a:sx n="88" d="100"/>
          <a:sy n="88" d="100"/>
        </p:scale>
        <p:origin x="-96" y="-4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4845-6FCB-4B67-879C-DF48203D73AA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FE964-D1C9-4888-921C-39AE33F000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4845-6FCB-4B67-879C-DF48203D73AA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FE964-D1C9-4888-921C-39AE33F000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4845-6FCB-4B67-879C-DF48203D73AA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FE964-D1C9-4888-921C-39AE33F000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4845-6FCB-4B67-879C-DF48203D73AA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FE964-D1C9-4888-921C-39AE33F000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4845-6FCB-4B67-879C-DF48203D73AA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FE964-D1C9-4888-921C-39AE33F000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4845-6FCB-4B67-879C-DF48203D73AA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FE964-D1C9-4888-921C-39AE33F000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4845-6FCB-4B67-879C-DF48203D73AA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FE964-D1C9-4888-921C-39AE33F000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4845-6FCB-4B67-879C-DF48203D73AA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FE964-D1C9-4888-921C-39AE33F000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4845-6FCB-4B67-879C-DF48203D73AA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FE964-D1C9-4888-921C-39AE33F000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4845-6FCB-4B67-879C-DF48203D73AA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FE964-D1C9-4888-921C-39AE33F000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4845-6FCB-4B67-879C-DF48203D73AA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FE964-D1C9-4888-921C-39AE33F000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894845-6FCB-4B67-879C-DF48203D73AA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BFE964-D1C9-4888-921C-39AE33F000B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591" y="0"/>
            <a:ext cx="914081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642918"/>
            <a:ext cx="7772400" cy="1470025"/>
          </a:xfrm>
        </p:spPr>
        <p:txBody>
          <a:bodyPr>
            <a:normAutofit/>
          </a:bodyPr>
          <a:lstStyle/>
          <a:p>
            <a:pPr algn="r"/>
            <a:r>
              <a:rPr lang="ru-RU" dirty="0" smtClean="0">
                <a:latin typeface="BERNIER Distressed" pitchFamily="50" charset="-52"/>
              </a:rPr>
              <a:t>концепции национальной безопасности Китая </a:t>
            </a:r>
            <a:endParaRPr lang="ru-RU" dirty="0">
              <a:latin typeface="BERNIER Distressed" pitchFamily="50" charset="-5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2844" y="5214950"/>
            <a:ext cx="73581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BERNIER Distressed" pitchFamily="50" charset="-52"/>
              </a:rPr>
              <a:t>Выполнил:</a:t>
            </a:r>
          </a:p>
          <a:p>
            <a:r>
              <a:rPr lang="ru-RU" sz="2800" dirty="0" smtClean="0">
                <a:latin typeface="BERNIER Distressed" pitchFamily="50" charset="-52"/>
              </a:rPr>
              <a:t>Илюшин Артём Олегович</a:t>
            </a:r>
          </a:p>
          <a:p>
            <a:r>
              <a:rPr lang="ru-RU" sz="2800" dirty="0" smtClean="0">
                <a:latin typeface="BERNIER Distressed" pitchFamily="50" charset="-52"/>
              </a:rPr>
              <a:t>Тверской Государственный Университет, 2018.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nofla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31555" cy="6849857"/>
          </a:xfrm>
          <a:prstGeom prst="rect">
            <a:avLst/>
          </a:prstGeom>
        </p:spPr>
      </p:pic>
      <p:pic>
        <p:nvPicPr>
          <p:cNvPr id="21508" name="Picture 4" descr="China Flag Png File PNG 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1714488"/>
            <a:ext cx="3643313" cy="3643314"/>
          </a:xfrm>
          <a:prstGeom prst="rect">
            <a:avLst/>
          </a:prstGeom>
          <a:noFill/>
        </p:spPr>
      </p:pic>
      <p:pic>
        <p:nvPicPr>
          <p:cNvPr id="21510" name="Picture 6" descr="Картинки по запросу pakistan 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857232"/>
            <a:ext cx="2595538" cy="1946654"/>
          </a:xfrm>
          <a:prstGeom prst="rect">
            <a:avLst/>
          </a:prstGeom>
          <a:noFill/>
        </p:spPr>
      </p:pic>
      <p:pic>
        <p:nvPicPr>
          <p:cNvPr id="21512" name="Picture 8" descr="Картинки по запросу afghanistan 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57818" y="3929066"/>
            <a:ext cx="2000263" cy="2000264"/>
          </a:xfrm>
          <a:prstGeom prst="rect">
            <a:avLst/>
          </a:prstGeom>
          <a:noFill/>
        </p:spPr>
      </p:pic>
      <p:pic>
        <p:nvPicPr>
          <p:cNvPr id="21514" name="Picture 10" descr="Картинки по запросу tajikistan 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14480" y="4071942"/>
            <a:ext cx="2071702" cy="2071702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214290"/>
            <a:ext cx="37147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BERNIER Distressed" pitchFamily="50" charset="-52"/>
              </a:rPr>
              <a:t>Сотрудничество военных ведомств</a:t>
            </a:r>
          </a:p>
          <a:p>
            <a:endParaRPr lang="ru-RU" sz="3600" dirty="0">
              <a:latin typeface="BERNIER Distressed" pitchFamily="50" charset="-52"/>
            </a:endParaRPr>
          </a:p>
          <a:p>
            <a:endParaRPr lang="ru-RU" sz="3600" dirty="0">
              <a:latin typeface="BERNIER Distressed" pitchFamily="50" charset="-5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00298" y="2000240"/>
            <a:ext cx="2571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BERNIER Distressed" pitchFamily="50" charset="-52"/>
              </a:rPr>
              <a:t>Китай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 rot="524841">
            <a:off x="6097346" y="3699377"/>
            <a:ext cx="1712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BERNIER Distressed" pitchFamily="50" charset="-52"/>
              </a:rPr>
              <a:t>Афганистан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 rot="366140">
            <a:off x="1025350" y="5835543"/>
            <a:ext cx="23094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BERNIER Distressed" pitchFamily="50" charset="-52"/>
              </a:rPr>
              <a:t>Таджикистан </a:t>
            </a:r>
            <a:endParaRPr lang="ru-RU" sz="2800" dirty="0">
              <a:latin typeface="BERNIER Distressed" pitchFamily="50" charset="-52"/>
            </a:endParaRPr>
          </a:p>
        </p:txBody>
      </p:sp>
      <p:sp>
        <p:nvSpPr>
          <p:cNvPr id="15" name="TextBox 14"/>
          <p:cNvSpPr txBox="1"/>
          <p:nvPr/>
        </p:nvSpPr>
        <p:spPr>
          <a:xfrm rot="755659">
            <a:off x="5748846" y="561158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BERNIER Distressed" pitchFamily="50" charset="-52"/>
              </a:rPr>
              <a:t>Пакистан</a:t>
            </a:r>
            <a:endParaRPr lang="ru-RU" sz="2800" dirty="0">
              <a:latin typeface="BERNIER Distressed" pitchFamily="50" charset="-5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12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862753"/>
          </a:xfrm>
        </p:spPr>
      </p:pic>
      <p:pic>
        <p:nvPicPr>
          <p:cNvPr id="7" name="Рисунок 6" descr="1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66" y="0"/>
            <a:ext cx="9137667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43042" y="3143248"/>
            <a:ext cx="60722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latin typeface="BERNIER Distressed" pitchFamily="50" charset="-52"/>
              </a:rPr>
              <a:t>Спасибо за внимание!</a:t>
            </a:r>
            <a:endParaRPr lang="ru-RU" sz="5400" dirty="0">
              <a:latin typeface="BERNIER Distressed" pitchFamily="50" charset="-52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642918"/>
            <a:ext cx="1866900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16" y="571480"/>
            <a:ext cx="1866900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4214818"/>
            <a:ext cx="1866900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16" y="4286256"/>
            <a:ext cx="1866900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0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591" y="0"/>
            <a:ext cx="9140816" cy="6858000"/>
          </a:xfrm>
          <a:prstGeom prst="rect">
            <a:avLst/>
          </a:prstGeom>
          <a:noFill/>
        </p:spPr>
      </p:pic>
      <p:pic>
        <p:nvPicPr>
          <p:cNvPr id="14338" name="Picture 2" descr="Картинки по запросу провозглашение кнр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28604"/>
            <a:ext cx="4961246" cy="287752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8" name="Рисунок 7" descr="карта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3071810"/>
            <a:ext cx="4267796" cy="3553321"/>
          </a:xfrm>
          <a:prstGeom prst="rect">
            <a:avLst/>
          </a:prstGeom>
          <a:ln w="28575">
            <a:solidFill>
              <a:schemeClr val="accent6"/>
            </a:solidFill>
            <a:prstDash val="sysDash"/>
          </a:ln>
        </p:spPr>
      </p:pic>
      <p:sp>
        <p:nvSpPr>
          <p:cNvPr id="9" name="TextBox 8"/>
          <p:cNvSpPr txBox="1"/>
          <p:nvPr/>
        </p:nvSpPr>
        <p:spPr>
          <a:xfrm>
            <a:off x="142844" y="3857628"/>
            <a:ext cx="43577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BERNIER Distressed" pitchFamily="50" charset="-52"/>
              </a:rPr>
              <a:t>Провозглашение Китайской Народной Республики</a:t>
            </a:r>
            <a:endParaRPr lang="ru-RU" sz="3200" dirty="0">
              <a:latin typeface="BERNIER Distressed" pitchFamily="50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72132" y="714356"/>
            <a:ext cx="31432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BERNIER Distressed" pitchFamily="50" charset="-52"/>
              </a:rPr>
              <a:t>1 октября 1949 года, Пекин. </a:t>
            </a:r>
            <a:endParaRPr lang="ru-RU" sz="4000" dirty="0">
              <a:latin typeface="BERNIER Distressed" pitchFamily="50" charset="-5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96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nofla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31555" cy="684985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5720" y="1285860"/>
            <a:ext cx="81439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400" dirty="0" smtClean="0">
                <a:latin typeface="BERNIER Distressed" pitchFamily="50" charset="-52"/>
              </a:rPr>
              <a:t>Решения съездов Коммунистической партии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latin typeface="BERNIER Distressed" pitchFamily="50" charset="-52"/>
              </a:rPr>
              <a:t>Постановления Пленумов Центрального военного совета ЦК КПК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latin typeface="BERNIER Distressed" pitchFamily="50" charset="-52"/>
              </a:rPr>
              <a:t>Документы Центрального военного совета и Госсовета КНР</a:t>
            </a:r>
            <a:endParaRPr lang="ru-RU" sz="2400" dirty="0">
              <a:latin typeface="BERNIER Distressed" pitchFamily="50" charset="-5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7158" y="357166"/>
            <a:ext cx="67866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BERNIER Distressed" pitchFamily="50" charset="-52"/>
              </a:rPr>
              <a:t>Программные документы: </a:t>
            </a:r>
            <a:endParaRPr lang="ru-RU" sz="4000" dirty="0">
              <a:latin typeface="BERNIER Distressed" pitchFamily="50" charset="-52"/>
            </a:endParaRPr>
          </a:p>
        </p:txBody>
      </p:sp>
      <p:pic>
        <p:nvPicPr>
          <p:cNvPr id="15372" name="Picture 12" descr="Картинки по запросу документы 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2857496"/>
            <a:ext cx="2667000" cy="3543300"/>
          </a:xfrm>
          <a:prstGeom prst="rect">
            <a:avLst/>
          </a:prstGeom>
          <a:noFill/>
        </p:spPr>
      </p:pic>
      <p:pic>
        <p:nvPicPr>
          <p:cNvPr id="15378" name="Picture 18" descr="Картинки по запросу документы 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3500438"/>
            <a:ext cx="5495925" cy="2771776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nofla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31555" cy="684985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5720" y="214290"/>
            <a:ext cx="57150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BERNIER Distressed" pitchFamily="50" charset="-52"/>
              </a:rPr>
              <a:t>МОЩЬ ГОСУДАРСТВА</a:t>
            </a:r>
            <a:r>
              <a:rPr lang="en-US" sz="4400" dirty="0">
                <a:latin typeface="BERNIER Distressed" pitchFamily="50" charset="-52"/>
              </a:rPr>
              <a:t>:</a:t>
            </a:r>
            <a:endParaRPr lang="ru-RU" sz="4400" dirty="0">
              <a:latin typeface="BERNIER Distressed" pitchFamily="50" charset="-52"/>
            </a:endParaRPr>
          </a:p>
        </p:txBody>
      </p:sp>
      <p:pic>
        <p:nvPicPr>
          <p:cNvPr id="16388" name="Picture 4" descr="Money Dollars In Hand Png Image PNG 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786058"/>
            <a:ext cx="2734618" cy="3214710"/>
          </a:xfrm>
          <a:prstGeom prst="rect">
            <a:avLst/>
          </a:prstGeom>
          <a:noFill/>
        </p:spPr>
      </p:pic>
      <p:pic>
        <p:nvPicPr>
          <p:cNvPr id="16392" name="Picture 8" descr="Money Dollars In Hand Png Image PNG Ima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63615" y="2571744"/>
            <a:ext cx="3080385" cy="3095625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357158" y="1071546"/>
            <a:ext cx="457203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3200" dirty="0" smtClean="0">
                <a:latin typeface="BERNIER Distressed" pitchFamily="50" charset="-52"/>
              </a:rPr>
              <a:t>Экономика</a:t>
            </a:r>
          </a:p>
          <a:p>
            <a:pPr marL="342900" indent="-342900">
              <a:buAutoNum type="arabicPeriod"/>
            </a:pP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57158" y="1571612"/>
            <a:ext cx="41434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BERNIER Distressed" pitchFamily="50" charset="-52"/>
              </a:rPr>
              <a:t>2. Наука и техника</a:t>
            </a:r>
            <a:endParaRPr lang="ru-RU" sz="3200" dirty="0">
              <a:latin typeface="BERNIER Distressed" pitchFamily="50" charset="-5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7158" y="2071678"/>
            <a:ext cx="2857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BERNIER Distressed" pitchFamily="50" charset="-52"/>
              </a:rPr>
              <a:t>3. Военная мощь</a:t>
            </a:r>
            <a:endParaRPr lang="ru-RU" sz="3200" dirty="0">
              <a:latin typeface="BERNIER Distressed" pitchFamily="50" charset="-52"/>
            </a:endParaRPr>
          </a:p>
        </p:txBody>
      </p:sp>
      <p:pic>
        <p:nvPicPr>
          <p:cNvPr id="16394" name="Picture 10" descr="Science PNG Imag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5984" y="4071942"/>
            <a:ext cx="3956444" cy="2359985"/>
          </a:xfrm>
          <a:prstGeom prst="rect">
            <a:avLst/>
          </a:prstGeom>
          <a:noFill/>
        </p:spPr>
      </p:pic>
      <p:pic>
        <p:nvPicPr>
          <p:cNvPr id="16398" name="Picture 14" descr="T34 Tank Png Image Armored Tank PNG Imag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144000" y="0"/>
            <a:ext cx="4643438" cy="2881043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 -7.40741E-7 L 0 -7.40741E-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934 0.0463 L 0.0434 0.046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6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1639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35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12101 -0.00393 L -0.52552 -0.00393 " pathEditMode="relative" rAng="0" ptsTypes="AA">
                                      <p:cBhvr>
                                        <p:cTn id="21" dur="10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nofla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31555" cy="6849857"/>
          </a:xfrm>
          <a:prstGeom prst="rect">
            <a:avLst/>
          </a:prstGeom>
        </p:spPr>
      </p:pic>
      <p:pic>
        <p:nvPicPr>
          <p:cNvPr id="17412" name="Picture 4" descr="Картинки по запросу карта кита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642918"/>
            <a:ext cx="6391860" cy="516675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pic>
        <p:nvPicPr>
          <p:cNvPr id="17410" name="Picture 2" descr="Teacher Picture PNG Ima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84" y="2478832"/>
            <a:ext cx="3286116" cy="4379168"/>
          </a:xfrm>
          <a:prstGeom prst="rect">
            <a:avLst/>
          </a:prstGeom>
          <a:noFill/>
        </p:spPr>
      </p:pic>
      <p:pic>
        <p:nvPicPr>
          <p:cNvPr id="17418" name="Picture 10" descr="Картинки по запросу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72396" y="642918"/>
            <a:ext cx="1118382" cy="15702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6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424" name="Picture 16" descr="Peace Symbol Png PNG Imag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57290" y="785794"/>
            <a:ext cx="4643470" cy="4650103"/>
          </a:xfrm>
          <a:prstGeom prst="rect">
            <a:avLst/>
          </a:prstGeom>
          <a:noFill/>
        </p:spPr>
      </p:pic>
      <p:pic>
        <p:nvPicPr>
          <p:cNvPr id="15" name="Picture 16" descr="Peace Symbol Png PNG Imag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48" y="4000504"/>
            <a:ext cx="1357322" cy="1359261"/>
          </a:xfrm>
          <a:prstGeom prst="rect">
            <a:avLst/>
          </a:prstGeom>
          <a:noFill/>
        </p:spPr>
      </p:pic>
      <p:pic>
        <p:nvPicPr>
          <p:cNvPr id="16" name="Picture 16" descr="Peace Symbol Png PNG Imag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7224" y="857232"/>
            <a:ext cx="1357322" cy="1359261"/>
          </a:xfrm>
          <a:prstGeom prst="rect">
            <a:avLst/>
          </a:prstGeom>
          <a:noFill/>
        </p:spPr>
      </p:pic>
      <p:pic>
        <p:nvPicPr>
          <p:cNvPr id="17" name="Picture 16" descr="Peace Symbol Png PNG Imag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57818" y="1571612"/>
            <a:ext cx="1357322" cy="1359261"/>
          </a:xfrm>
          <a:prstGeom prst="rect">
            <a:avLst/>
          </a:prstGeom>
          <a:noFill/>
        </p:spPr>
      </p:pic>
      <p:pic>
        <p:nvPicPr>
          <p:cNvPr id="18" name="Picture 16" descr="Peace Symbol Png PNG Imag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71934" y="4357694"/>
            <a:ext cx="1357322" cy="1359261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7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nofla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854" y="0"/>
            <a:ext cx="914241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00364" y="0"/>
            <a:ext cx="36433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BERNIER Distressed" pitchFamily="50" charset="-52"/>
              </a:rPr>
              <a:t>«Белая Книга» </a:t>
            </a:r>
            <a:endParaRPr lang="ru-RU" sz="4000" dirty="0">
              <a:latin typeface="BERNIER Distressed" pitchFamily="50" charset="-52"/>
            </a:endParaRPr>
          </a:p>
        </p:txBody>
      </p:sp>
      <p:pic>
        <p:nvPicPr>
          <p:cNvPr id="9" name="Рисунок 8" descr="whit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7224" y="3214686"/>
            <a:ext cx="2732505" cy="3180692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18442" name="Picture 10" descr="Картинки по запросу белая книга кита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4214818"/>
            <a:ext cx="3057602" cy="2214578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</p:pic>
      <p:sp>
        <p:nvSpPr>
          <p:cNvPr id="13" name="TextBox 12"/>
          <p:cNvSpPr txBox="1"/>
          <p:nvPr/>
        </p:nvSpPr>
        <p:spPr>
          <a:xfrm>
            <a:off x="214282" y="785794"/>
            <a:ext cx="842968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BERNIER Distressed" pitchFamily="50" charset="-52"/>
              </a:rPr>
              <a:t>1</a:t>
            </a:r>
            <a:r>
              <a:rPr lang="ru-RU" sz="2400" dirty="0" smtClean="0">
                <a:latin typeface="BERNIER Distressed" pitchFamily="50" charset="-52"/>
              </a:rPr>
              <a:t>998</a:t>
            </a:r>
            <a:r>
              <a:rPr lang="en-US" sz="2400" dirty="0" smtClean="0">
                <a:latin typeface="BERNIER Distressed" pitchFamily="50" charset="-52"/>
              </a:rPr>
              <a:t>, 2000, 2002, 2004, 2006 –</a:t>
            </a:r>
            <a:endParaRPr lang="ru-RU" sz="2400" dirty="0" smtClean="0">
              <a:latin typeface="BERNIER Distressed" pitchFamily="50" charset="-52"/>
            </a:endParaRPr>
          </a:p>
          <a:p>
            <a:r>
              <a:rPr lang="ru-RU" sz="2400" dirty="0" smtClean="0">
                <a:latin typeface="BERNIER Distressed" pitchFamily="50" charset="-52"/>
              </a:rPr>
              <a:t>«Национальная оборона Китайской народной Республики»</a:t>
            </a:r>
            <a:endParaRPr lang="en-US" sz="2400" dirty="0" smtClean="0">
              <a:latin typeface="BERNIER Distressed" pitchFamily="50" charset="-52"/>
            </a:endParaRPr>
          </a:p>
          <a:p>
            <a:endParaRPr lang="en-US" sz="2400" dirty="0">
              <a:latin typeface="BERNIER Distressed" pitchFamily="50" charset="-52"/>
            </a:endParaRPr>
          </a:p>
          <a:p>
            <a:r>
              <a:rPr lang="en-US" sz="2400" dirty="0" smtClean="0">
                <a:latin typeface="BERNIER Distressed" pitchFamily="50" charset="-52"/>
              </a:rPr>
              <a:t>2013 – </a:t>
            </a:r>
            <a:r>
              <a:rPr lang="ru-RU" sz="2400" dirty="0" smtClean="0">
                <a:latin typeface="BERNIER Distressed" pitchFamily="50" charset="-52"/>
              </a:rPr>
              <a:t>«</a:t>
            </a:r>
            <a:r>
              <a:rPr lang="ru-RU" sz="2400" dirty="0" err="1" smtClean="0">
                <a:latin typeface="BERNIER Distressed" pitchFamily="50" charset="-52"/>
              </a:rPr>
              <a:t>Диверсификационное</a:t>
            </a:r>
            <a:r>
              <a:rPr lang="ru-RU" sz="2400" dirty="0" smtClean="0">
                <a:latin typeface="BERNIER Distressed" pitchFamily="50" charset="-52"/>
              </a:rPr>
              <a:t> использование вооруженных сил Китая»</a:t>
            </a:r>
          </a:p>
          <a:p>
            <a:endParaRPr lang="ru-RU" sz="2400" dirty="0">
              <a:latin typeface="BERNIER Distressed" pitchFamily="50" charset="-52"/>
            </a:endParaRPr>
          </a:p>
          <a:p>
            <a:r>
              <a:rPr lang="ru-RU" sz="2400" dirty="0" smtClean="0">
                <a:latin typeface="BERNIER Distressed" pitchFamily="50" charset="-52"/>
              </a:rPr>
              <a:t>2015 – «Белая книга Китая по военной стратегии»</a:t>
            </a:r>
            <a:endParaRPr lang="en-US" sz="2400" dirty="0" smtClean="0">
              <a:latin typeface="BERNIER Distressed" pitchFamily="50" charset="-52"/>
            </a:endParaRPr>
          </a:p>
          <a:p>
            <a:endParaRPr lang="en-US" dirty="0" smtClean="0">
              <a:latin typeface="BERNIER Distressed" pitchFamily="50" charset="-52"/>
            </a:endParaRPr>
          </a:p>
          <a:p>
            <a:endParaRPr lang="ru-RU" dirty="0">
              <a:latin typeface="BERNIER Distressed" pitchFamily="50" charset="-5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29256" y="3571876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烤宽面条披萨汉堡</a:t>
            </a:r>
            <a:r>
              <a:rPr lang="ru-RU" altLang="zh-CN" b="1" dirty="0" smtClean="0"/>
              <a:t>. </a:t>
            </a:r>
            <a:r>
              <a:rPr lang="ru-RU" altLang="zh-CN" dirty="0" smtClean="0">
                <a:latin typeface="BERNIER Distressed" pitchFamily="50" charset="-52"/>
              </a:rPr>
              <a:t>2017</a:t>
            </a:r>
            <a:endParaRPr lang="ru-RU" dirty="0">
              <a:latin typeface="BERNIER Distressed" pitchFamily="50" charset="-5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85918" y="6488668"/>
            <a:ext cx="92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Bái</a:t>
            </a:r>
            <a:r>
              <a:rPr lang="en-US" b="1" dirty="0"/>
              <a:t> </a:t>
            </a:r>
            <a:r>
              <a:rPr lang="en-US" b="1" dirty="0" err="1"/>
              <a:t>shū</a:t>
            </a:r>
            <a:endParaRPr lang="ru-RU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0.33333 L 1.38889E-6 3.33333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6" presetClass="emph" presetSubtype="0" fill="hold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nofla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854" y="0"/>
            <a:ext cx="9142410" cy="6858000"/>
          </a:xfrm>
          <a:prstGeom prst="rect">
            <a:avLst/>
          </a:prstGeom>
        </p:spPr>
      </p:pic>
      <p:pic>
        <p:nvPicPr>
          <p:cNvPr id="19466" name="Picture 10" descr="Картинки по запросу си цзиньпин 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134797">
            <a:off x="265579" y="3814071"/>
            <a:ext cx="2666979" cy="2000234"/>
          </a:xfrm>
          <a:prstGeom prst="rect">
            <a:avLst/>
          </a:prstGeom>
          <a:noFill/>
        </p:spPr>
      </p:pic>
      <p:pic>
        <p:nvPicPr>
          <p:cNvPr id="19468" name="Picture 12" descr="Картинки по запросу tru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132091">
            <a:off x="6035468" y="598254"/>
            <a:ext cx="2619375" cy="1743076"/>
          </a:xfrm>
          <a:prstGeom prst="rect">
            <a:avLst/>
          </a:prstGeom>
          <a:noFill/>
        </p:spPr>
      </p:pic>
      <p:pic>
        <p:nvPicPr>
          <p:cNvPr id="19474" name="Picture 18" descr="Картинки по запросу question mark 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43042" y="3000372"/>
            <a:ext cx="1310147" cy="1357275"/>
          </a:xfrm>
          <a:prstGeom prst="rect">
            <a:avLst/>
          </a:prstGeom>
          <a:noFill/>
        </p:spPr>
      </p:pic>
      <p:pic>
        <p:nvPicPr>
          <p:cNvPr id="19464" name="Picture 8" descr="Картинки по запросу wall of china 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57356" y="-142900"/>
            <a:ext cx="5786477" cy="7429528"/>
          </a:xfrm>
          <a:prstGeom prst="rect">
            <a:avLst/>
          </a:prstGeom>
          <a:noFill/>
        </p:spPr>
      </p:pic>
      <p:pic>
        <p:nvPicPr>
          <p:cNvPr id="14" name="Picture 18" descr="Картинки по запросу question mark 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042284">
            <a:off x="5929322" y="0"/>
            <a:ext cx="1310147" cy="1357275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357158" y="357166"/>
            <a:ext cx="40005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BERNIER Distressed" pitchFamily="50" charset="-52"/>
              </a:rPr>
              <a:t>Отношения с США</a:t>
            </a:r>
            <a:endParaRPr lang="ru-RU" sz="4400" dirty="0">
              <a:latin typeface="BERNIER Distressed" pitchFamily="50" charset="-5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8732 -0.1119 C 0.36788 -0.10334 0.35069 -0.0941 0.3302 -0.08878 C 0.31753 -0.08554 0.24652 -0.08277 0.23507 -0.0823 C 0.22552 -0.08069 0.21597 -0.07999 0.20642 -0.07814 C 0.19444 -0.0756 0.18159 -0.06843 0.16996 -0.06334 C 0.15451 -0.05664 0.13906 -0.0497 0.12395 -0.0423 C 0.11632 -0.0386 0.10764 -0.03722 0.1 -0.03375 C 0.07968 -0.02473 0.06111 -0.01548 0.03975 -0.01271 C 0.03194 -0.00924 0.02413 -0.00785 0.01597 -0.00623 C 0.01163 -0.00438 0.00503 5.49133E-6 2.22222E-6 5.49133E-6 " pathEditMode="relative" ptsTypes="fffffffffA">
                                      <p:cBhvr>
                                        <p:cTn id="6" dur="20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178 0.12046 C -0.32674 0.11399 -0.32067 0.1133 -0.31424 0.11006 C -0.30174 0.10382 -0.28942 0.09942 -0.27622 0.09734 C -0.25608 0.08879 -0.23681 0.08648 -0.21581 0.08463 C -0.19897 0.07908 -0.18178 0.0844 -0.16511 0.07815 C -0.16042 0.07237 -0.15504 0.07237 -0.14914 0.06983 C -0.14185 0.06335 -0.13351 0.06312 -0.12535 0.05919 C -0.11181 0.05272 -0.09844 0.04763 -0.08403 0.0444 C -0.07362 0.03977 -0.06285 0.03607 -0.05226 0.03168 C -0.04497 0.0252 -0.03681 0.02035 -0.02848 0.01688 C -0.02153 0.01064 -0.01424 0.00994 -0.00626 0.00648 C -0.00105 0.00162 -0.00296 0.00393 -6.38889E-6 -5.78035E-7 " pathEditMode="relative" ptsTypes="fffffffffffA">
                                      <p:cBhvr>
                                        <p:cTn id="8" dur="20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94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94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9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nofla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854" y="0"/>
            <a:ext cx="9142410" cy="6858000"/>
          </a:xfrm>
          <a:prstGeom prst="rect">
            <a:avLst/>
          </a:prstGeom>
        </p:spPr>
      </p:pic>
      <p:pic>
        <p:nvPicPr>
          <p:cNvPr id="11" name="Содержимое 10" descr="comics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785786" y="1214422"/>
            <a:ext cx="7652466" cy="5373633"/>
          </a:xfrm>
        </p:spPr>
      </p:pic>
      <p:sp>
        <p:nvSpPr>
          <p:cNvPr id="12" name="TextBox 11"/>
          <p:cNvSpPr txBox="1"/>
          <p:nvPr/>
        </p:nvSpPr>
        <p:spPr>
          <a:xfrm>
            <a:off x="2000232" y="142852"/>
            <a:ext cx="53578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BERNIER Distressed" pitchFamily="50" charset="-52"/>
              </a:rPr>
              <a:t>Отношения с Северной Кореей</a:t>
            </a:r>
          </a:p>
          <a:p>
            <a:pPr algn="r"/>
            <a:r>
              <a:rPr lang="ru-RU" sz="1200" dirty="0" smtClean="0">
                <a:latin typeface="BERNIER Distressed" pitchFamily="50" charset="-52"/>
              </a:rPr>
              <a:t>В виде наглядной иллюстрации</a:t>
            </a:r>
            <a:endParaRPr lang="ru-RU" sz="1200" dirty="0">
              <a:latin typeface="BERNIER Distressed" pitchFamily="50" charset="-52"/>
            </a:endParaRPr>
          </a:p>
        </p:txBody>
      </p:sp>
      <p:pic>
        <p:nvPicPr>
          <p:cNvPr id="20484" name="Picture 4" descr="Картинки по запросу emoji 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84743">
            <a:off x="7228676" y="4871230"/>
            <a:ext cx="1096683" cy="1096683"/>
          </a:xfrm>
          <a:prstGeom prst="rect">
            <a:avLst/>
          </a:prstGeom>
          <a:noFill/>
        </p:spPr>
      </p:pic>
      <p:pic>
        <p:nvPicPr>
          <p:cNvPr id="20486" name="Picture 6" descr="Картинки по запросу guys emoji 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8992" y="2571744"/>
            <a:ext cx="1067488" cy="1071570"/>
          </a:xfrm>
          <a:prstGeom prst="rect">
            <a:avLst/>
          </a:prstGeom>
          <a:noFill/>
        </p:spPr>
      </p:pic>
      <p:pic>
        <p:nvPicPr>
          <p:cNvPr id="20488" name="Picture 8" descr="Картинки по запросу love emoji 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894813">
            <a:off x="5341087" y="2731378"/>
            <a:ext cx="1141763" cy="1141763"/>
          </a:xfrm>
          <a:prstGeom prst="rect">
            <a:avLst/>
          </a:prstGeom>
          <a:noFill/>
        </p:spPr>
      </p:pic>
      <p:pic>
        <p:nvPicPr>
          <p:cNvPr id="20490" name="Picture 10" descr="Картинки по запросу bye emoji 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1233584">
            <a:off x="785786" y="5286388"/>
            <a:ext cx="1000132" cy="100013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nofla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854" y="0"/>
            <a:ext cx="914241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28926" y="142852"/>
            <a:ext cx="36433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BERNIER Distressed" pitchFamily="50" charset="-52"/>
              </a:rPr>
              <a:t>«Белая Книга» </a:t>
            </a:r>
            <a:endParaRPr lang="ru-RU" sz="4000" dirty="0">
              <a:latin typeface="BERNIER Distressed" pitchFamily="50" charset="-5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4282" y="785794"/>
            <a:ext cx="842968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BERNIER Distressed" pitchFamily="50" charset="-52"/>
              </a:rPr>
              <a:t>1</a:t>
            </a:r>
            <a:r>
              <a:rPr lang="ru-RU" sz="2400" dirty="0" smtClean="0">
                <a:latin typeface="BERNIER Distressed" pitchFamily="50" charset="-52"/>
              </a:rPr>
              <a:t>998</a:t>
            </a:r>
            <a:r>
              <a:rPr lang="en-US" sz="2400" dirty="0" smtClean="0">
                <a:latin typeface="BERNIER Distressed" pitchFamily="50" charset="-52"/>
              </a:rPr>
              <a:t>, 2000, 2002, 2004, 2006 –</a:t>
            </a:r>
            <a:endParaRPr lang="ru-RU" sz="2400" dirty="0" smtClean="0">
              <a:latin typeface="BERNIER Distressed" pitchFamily="50" charset="-52"/>
            </a:endParaRPr>
          </a:p>
          <a:p>
            <a:r>
              <a:rPr lang="ru-RU" sz="2400" dirty="0" smtClean="0">
                <a:latin typeface="BERNIER Distressed" pitchFamily="50" charset="-52"/>
              </a:rPr>
              <a:t>«Национальная оборона Китайской народной Республики»</a:t>
            </a:r>
            <a:endParaRPr lang="en-US" sz="2400" dirty="0" smtClean="0">
              <a:latin typeface="BERNIER Distressed" pitchFamily="50" charset="-52"/>
            </a:endParaRPr>
          </a:p>
          <a:p>
            <a:endParaRPr lang="en-US" sz="2400" dirty="0">
              <a:latin typeface="BERNIER Distressed" pitchFamily="50" charset="-52"/>
            </a:endParaRPr>
          </a:p>
          <a:p>
            <a:r>
              <a:rPr lang="en-US" sz="2400" dirty="0" smtClean="0">
                <a:latin typeface="BERNIER Distressed" pitchFamily="50" charset="-52"/>
              </a:rPr>
              <a:t>2013 – </a:t>
            </a:r>
            <a:r>
              <a:rPr lang="ru-RU" sz="2400" dirty="0" smtClean="0">
                <a:latin typeface="BERNIER Distressed" pitchFamily="50" charset="-52"/>
              </a:rPr>
              <a:t>«</a:t>
            </a:r>
            <a:r>
              <a:rPr lang="ru-RU" sz="2400" dirty="0" err="1" smtClean="0">
                <a:latin typeface="BERNIER Distressed" pitchFamily="50" charset="-52"/>
              </a:rPr>
              <a:t>Диверсификационное</a:t>
            </a:r>
            <a:r>
              <a:rPr lang="ru-RU" sz="2400" dirty="0" smtClean="0">
                <a:latin typeface="BERNIER Distressed" pitchFamily="50" charset="-52"/>
              </a:rPr>
              <a:t> использование вооруженных сил Китая»</a:t>
            </a:r>
          </a:p>
          <a:p>
            <a:endParaRPr lang="ru-RU" sz="2400" dirty="0">
              <a:latin typeface="BERNIER Distressed" pitchFamily="50" charset="-52"/>
            </a:endParaRPr>
          </a:p>
          <a:p>
            <a:r>
              <a:rPr lang="ru-RU" sz="2400" dirty="0" smtClean="0">
                <a:latin typeface="BERNIER Distressed" pitchFamily="50" charset="-52"/>
              </a:rPr>
              <a:t>2015 – «Белая книга Китая по военной стратегии»</a:t>
            </a:r>
            <a:endParaRPr lang="en-US" sz="2400" dirty="0" smtClean="0">
              <a:latin typeface="BERNIER Distressed" pitchFamily="50" charset="-52"/>
            </a:endParaRPr>
          </a:p>
          <a:p>
            <a:endParaRPr lang="en-US" dirty="0" smtClean="0">
              <a:latin typeface="BERNIER Distressed" pitchFamily="50" charset="-52"/>
            </a:endParaRPr>
          </a:p>
          <a:p>
            <a:endParaRPr lang="ru-RU" dirty="0">
              <a:latin typeface="BERNIER Distressed" pitchFamily="50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4282" y="3286124"/>
            <a:ext cx="67151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BERNIER Distressed" pitchFamily="50" charset="-52"/>
              </a:rPr>
              <a:t>2017 </a:t>
            </a:r>
            <a:r>
              <a:rPr lang="ru-RU" sz="3200" dirty="0" smtClean="0">
                <a:latin typeface="BERNIER Distressed" pitchFamily="50" charset="-52"/>
              </a:rPr>
              <a:t>– «Политика Китая в отношении сотрудничества в сфере безопасности в </a:t>
            </a:r>
            <a:r>
              <a:rPr lang="ru-RU" sz="3200" dirty="0" err="1" smtClean="0">
                <a:latin typeface="BERNIER Distressed" pitchFamily="50" charset="-52"/>
              </a:rPr>
              <a:t>Азиатско-Тихоакеанском</a:t>
            </a:r>
            <a:r>
              <a:rPr lang="ru-RU" sz="3200" dirty="0" smtClean="0">
                <a:latin typeface="BERNIER Distressed" pitchFamily="50" charset="-52"/>
              </a:rPr>
              <a:t> регионе»</a:t>
            </a:r>
            <a:endParaRPr lang="ru-RU" sz="3200" dirty="0">
              <a:latin typeface="BERNIER Distressed" pitchFamily="50" charset="-52"/>
            </a:endParaRPr>
          </a:p>
        </p:txBody>
      </p:sp>
      <p:pic>
        <p:nvPicPr>
          <p:cNvPr id="11" name="Picture 10" descr="Картинки по запросу белая книга кита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4429132"/>
            <a:ext cx="3057602" cy="2214578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0.33333 L 1.94444E-6 -1.48148E-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29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8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191</Words>
  <Application>Microsoft Office PowerPoint</Application>
  <PresentationFormat>Экран (4:3)</PresentationFormat>
  <Paragraphs>40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концепции национальной безопасности Китая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Зарождение и формирование концепции национальной безопасности китая</dc:title>
  <dc:creator>Пользователь Windows</dc:creator>
  <cp:lastModifiedBy>Пользователь Windows</cp:lastModifiedBy>
  <cp:revision>24</cp:revision>
  <dcterms:created xsi:type="dcterms:W3CDTF">2018-02-21T19:25:42Z</dcterms:created>
  <dcterms:modified xsi:type="dcterms:W3CDTF">2018-02-21T22:40:08Z</dcterms:modified>
</cp:coreProperties>
</file>